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0"/>
  </p:notesMasterIdLst>
  <p:sldIdLst>
    <p:sldId id="303" r:id="rId2"/>
    <p:sldId id="304" r:id="rId3"/>
    <p:sldId id="305" r:id="rId4"/>
    <p:sldId id="306" r:id="rId5"/>
    <p:sldId id="307" r:id="rId6"/>
    <p:sldId id="309" r:id="rId7"/>
    <p:sldId id="308" r:id="rId8"/>
    <p:sldId id="310" r:id="rId9"/>
    <p:sldId id="311" r:id="rId10"/>
    <p:sldId id="312" r:id="rId11"/>
    <p:sldId id="313" r:id="rId12"/>
    <p:sldId id="314" r:id="rId13"/>
    <p:sldId id="315" r:id="rId14"/>
    <p:sldId id="316" r:id="rId15"/>
    <p:sldId id="320" r:id="rId16"/>
    <p:sldId id="317" r:id="rId17"/>
    <p:sldId id="318" r:id="rId18"/>
    <p:sldId id="319" r:id="rId19"/>
  </p:sldIdLst>
  <p:sldSz cx="12192000" cy="6858000"/>
  <p:notesSz cx="6858000" cy="91440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Gilmer Bold" panose="00000800000000000000" pitchFamily="50" charset="0"/>
      <p:bold r:id="rId33"/>
    </p:embeddedFont>
    <p:embeddedFont>
      <p:font typeface="Gilmer Light" panose="00000400000000000000" pitchFamily="50" charset="0"/>
      <p:regular r:id="rId34"/>
    </p:embeddedFont>
    <p:embeddedFont>
      <p:font typeface="Gilmer Medium" panose="00000700000000000000" pitchFamily="50"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k8oOzTXLxe12jO+LNZ7i0grC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E77"/>
    <a:srgbClr val="56ABA8"/>
    <a:srgbClr val="004A4D"/>
    <a:srgbClr val="BECAC9"/>
    <a:srgbClr val="D17346"/>
    <a:srgbClr val="819494"/>
    <a:srgbClr val="FFC0A2"/>
    <a:srgbClr val="959595"/>
    <a:srgbClr val="413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95102"/>
  </p:normalViewPr>
  <p:slideViewPr>
    <p:cSldViewPr snapToGrid="0">
      <p:cViewPr varScale="1">
        <p:scale>
          <a:sx n="113" d="100"/>
          <a:sy n="113" d="100"/>
        </p:scale>
        <p:origin x="588" y="108"/>
      </p:cViewPr>
      <p:guideLst/>
    </p:cSldViewPr>
  </p:slideViewPr>
  <p:notesTextViewPr>
    <p:cViewPr>
      <p:scale>
        <a:sx n="80" d="100"/>
        <a:sy n="8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a:spLocks noGrp="1"/>
          </p:cNvSpPr>
          <p:nvPr>
            <p:ph type="pic" idx="2"/>
          </p:nvPr>
        </p:nvSpPr>
        <p:spPr>
          <a:xfrm>
            <a:off x="5183188" y="987425"/>
            <a:ext cx="6172200" cy="4873625"/>
          </a:xfrm>
          <a:prstGeom prst="rect">
            <a:avLst/>
          </a:prstGeom>
          <a:noFill/>
          <a:ln>
            <a:noFill/>
          </a:ln>
        </p:spPr>
      </p:sp>
      <p:sp>
        <p:nvSpPr>
          <p:cNvPr id="70" name="Google Shape;70;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8.emf"/><Relationship Id="rId3" Type="http://schemas.openxmlformats.org/officeDocument/2006/relationships/image" Target="../media/image10.emf"/><Relationship Id="rId7" Type="http://schemas.openxmlformats.org/officeDocument/2006/relationships/image" Target="../media/image13.emf"/><Relationship Id="rId12" Type="http://schemas.openxmlformats.org/officeDocument/2006/relationships/image" Target="../media/image17.emf"/><Relationship Id="rId2" Type="http://schemas.openxmlformats.org/officeDocument/2006/relationships/image" Target="../media/image9.png"/><Relationship Id="rId16"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7.emf"/><Relationship Id="rId5" Type="http://schemas.openxmlformats.org/officeDocument/2006/relationships/image" Target="../media/image12.emf"/><Relationship Id="rId15" Type="http://schemas.openxmlformats.org/officeDocument/2006/relationships/image" Target="../media/image20.emf"/><Relationship Id="rId10" Type="http://schemas.openxmlformats.org/officeDocument/2006/relationships/image" Target="../media/image16.emf"/><Relationship Id="rId4" Type="http://schemas.openxmlformats.org/officeDocument/2006/relationships/image" Target="../media/image11.emf"/><Relationship Id="rId9" Type="http://schemas.openxmlformats.org/officeDocument/2006/relationships/image" Target="../media/image15.emf"/><Relationship Id="rId1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8.emf"/><Relationship Id="rId3" Type="http://schemas.openxmlformats.org/officeDocument/2006/relationships/image" Target="../media/image10.emf"/><Relationship Id="rId7" Type="http://schemas.openxmlformats.org/officeDocument/2006/relationships/image" Target="../media/image13.emf"/><Relationship Id="rId12" Type="http://schemas.openxmlformats.org/officeDocument/2006/relationships/image" Target="../media/image17.emf"/><Relationship Id="rId2" Type="http://schemas.openxmlformats.org/officeDocument/2006/relationships/image" Target="../media/image9.png"/><Relationship Id="rId16"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7.emf"/><Relationship Id="rId5" Type="http://schemas.openxmlformats.org/officeDocument/2006/relationships/image" Target="../media/image12.emf"/><Relationship Id="rId15" Type="http://schemas.openxmlformats.org/officeDocument/2006/relationships/image" Target="../media/image20.emf"/><Relationship Id="rId10" Type="http://schemas.openxmlformats.org/officeDocument/2006/relationships/image" Target="../media/image16.emf"/><Relationship Id="rId4" Type="http://schemas.openxmlformats.org/officeDocument/2006/relationships/image" Target="../media/image11.emf"/><Relationship Id="rId9" Type="http://schemas.openxmlformats.org/officeDocument/2006/relationships/image" Target="../media/image15.emf"/><Relationship Id="rId1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ve, stack&#10;&#10;Description automatically generated">
            <a:extLst>
              <a:ext uri="{FF2B5EF4-FFF2-40B4-BE49-F238E27FC236}">
                <a16:creationId xmlns:a16="http://schemas.microsoft.com/office/drawing/2014/main" id="{BCECAD3B-DF4C-687E-90A3-3A83EB7BEAD5}"/>
              </a:ext>
            </a:extLst>
          </p:cNvPr>
          <p:cNvPicPr>
            <a:picLocks noChangeAspect="1"/>
          </p:cNvPicPr>
          <p:nvPr/>
        </p:nvPicPr>
        <p:blipFill rotWithShape="1">
          <a:blip r:embed="rId2"/>
          <a:srcRect l="3205" t="3259" r="4064" b="4117"/>
          <a:stretch/>
        </p:blipFill>
        <p:spPr>
          <a:xfrm rot="16200000">
            <a:off x="2667002" y="-2667001"/>
            <a:ext cx="6858000" cy="12192001"/>
          </a:xfrm>
          <a:prstGeom prst="rect">
            <a:avLst/>
          </a:prstGeom>
        </p:spPr>
      </p:pic>
      <p:sp>
        <p:nvSpPr>
          <p:cNvPr id="3" name="Rectangle 2">
            <a:extLst>
              <a:ext uri="{FF2B5EF4-FFF2-40B4-BE49-F238E27FC236}">
                <a16:creationId xmlns:a16="http://schemas.microsoft.com/office/drawing/2014/main" id="{427CF9D7-E25A-C69B-A5D4-EE5E82F87042}"/>
              </a:ext>
            </a:extLst>
          </p:cNvPr>
          <p:cNvSpPr/>
          <p:nvPr/>
        </p:nvSpPr>
        <p:spPr>
          <a:xfrm>
            <a:off x="0" y="-1"/>
            <a:ext cx="12192001" cy="6858000"/>
          </a:xfrm>
          <a:prstGeom prst="rect">
            <a:avLst/>
          </a:prstGeom>
          <a:gradFill>
            <a:gsLst>
              <a:gs pos="0">
                <a:srgbClr val="56ABA8">
                  <a:alpha val="53000"/>
                </a:srgbClr>
              </a:gs>
              <a:gs pos="100000">
                <a:srgbClr val="56ABA8">
                  <a:alpha val="37368"/>
                </a:srgbClr>
              </a:gs>
              <a:gs pos="100000">
                <a:srgbClr val="56ABA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79;p5">
            <a:extLst>
              <a:ext uri="{FF2B5EF4-FFF2-40B4-BE49-F238E27FC236}">
                <a16:creationId xmlns:a16="http://schemas.microsoft.com/office/drawing/2014/main" id="{5B51C4EF-2298-DE95-0EE8-46ABA3ED90A3}"/>
              </a:ext>
            </a:extLst>
          </p:cNvPr>
          <p:cNvSpPr txBox="1"/>
          <p:nvPr/>
        </p:nvSpPr>
        <p:spPr>
          <a:xfrm>
            <a:off x="1975632" y="2625133"/>
            <a:ext cx="824073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Gilmer Bold" pitchFamily="2" charset="77"/>
                <a:ea typeface="Calibri"/>
                <a:cs typeface="Calibri"/>
                <a:sym typeface="Calibri"/>
              </a:rPr>
              <a:t>FIRM NAME</a:t>
            </a:r>
            <a:endParaRPr sz="8000" dirty="0">
              <a:solidFill>
                <a:schemeClr val="bg1"/>
              </a:solidFill>
              <a:latin typeface="Gilmer Bold" pitchFamily="2" charset="77"/>
            </a:endParaRPr>
          </a:p>
        </p:txBody>
      </p:sp>
      <p:sp>
        <p:nvSpPr>
          <p:cNvPr id="7" name="Google Shape;179;p5">
            <a:extLst>
              <a:ext uri="{FF2B5EF4-FFF2-40B4-BE49-F238E27FC236}">
                <a16:creationId xmlns:a16="http://schemas.microsoft.com/office/drawing/2014/main" id="{D1E250C7-5552-D6A4-337D-000DB69E91F5}"/>
              </a:ext>
            </a:extLst>
          </p:cNvPr>
          <p:cNvSpPr txBox="1"/>
          <p:nvPr/>
        </p:nvSpPr>
        <p:spPr>
          <a:xfrm>
            <a:off x="4233798" y="3686942"/>
            <a:ext cx="37244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bg1"/>
                </a:solidFill>
                <a:latin typeface="Gilmer Bold" pitchFamily="2" charset="77"/>
                <a:ea typeface="Calibri"/>
                <a:cs typeface="Calibri"/>
                <a:sym typeface="Calibri"/>
              </a:rPr>
              <a:t>LIMITLESS LIFE</a:t>
            </a:r>
            <a:endParaRPr lang="en-US" sz="2800" dirty="0">
              <a:solidFill>
                <a:schemeClr val="bg1"/>
              </a:solidFill>
              <a:latin typeface="Gilmer Bold" pitchFamily="2" charset="77"/>
            </a:endParaRPr>
          </a:p>
        </p:txBody>
      </p:sp>
      <p:pic>
        <p:nvPicPr>
          <p:cNvPr id="2" name="Google Shape;184;p5">
            <a:extLst>
              <a:ext uri="{FF2B5EF4-FFF2-40B4-BE49-F238E27FC236}">
                <a16:creationId xmlns:a16="http://schemas.microsoft.com/office/drawing/2014/main" id="{D88ED9BF-CA30-DB67-AB8E-768D5E3256ED}"/>
              </a:ext>
            </a:extLst>
          </p:cNvPr>
          <p:cNvPicPr preferRelativeResize="0"/>
          <p:nvPr/>
        </p:nvPicPr>
        <p:blipFill rotWithShape="1">
          <a:blip r:embed="rId3">
            <a:alphaModFix/>
          </a:blip>
          <a:srcRect/>
          <a:stretch/>
        </p:blipFill>
        <p:spPr>
          <a:xfrm>
            <a:off x="5226207" y="2679594"/>
            <a:ext cx="1739586" cy="148698"/>
          </a:xfrm>
          <a:prstGeom prst="rect">
            <a:avLst/>
          </a:prstGeom>
          <a:noFill/>
          <a:ln>
            <a:noFill/>
          </a:ln>
        </p:spPr>
      </p:pic>
    </p:spTree>
    <p:extLst>
      <p:ext uri="{BB962C8B-B14F-4D97-AF65-F5344CB8AC3E}">
        <p14:creationId xmlns:p14="http://schemas.microsoft.com/office/powerpoint/2010/main" val="312787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23994BB9-808C-3E44-D8CE-7109B8C2678C}"/>
              </a:ext>
            </a:extLst>
          </p:cNvPr>
          <p:cNvSpPr/>
          <p:nvPr/>
        </p:nvSpPr>
        <p:spPr>
          <a:xfrm>
            <a:off x="4325816" y="2388614"/>
            <a:ext cx="3540370" cy="3379140"/>
          </a:xfrm>
          <a:prstGeom prst="roundRect">
            <a:avLst>
              <a:gd name="adj" fmla="val 7193"/>
            </a:avLst>
          </a:prstGeom>
          <a:solidFill>
            <a:schemeClr val="bg1"/>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C8C87CF9-9D78-CEA4-5D9E-9C6776D89E80}"/>
              </a:ext>
            </a:extLst>
          </p:cNvPr>
          <p:cNvSpPr/>
          <p:nvPr/>
        </p:nvSpPr>
        <p:spPr>
          <a:xfrm>
            <a:off x="8085242" y="2388614"/>
            <a:ext cx="3540370" cy="3379140"/>
          </a:xfrm>
          <a:prstGeom prst="roundRect">
            <a:avLst>
              <a:gd name="adj" fmla="val 7193"/>
            </a:avLst>
          </a:prstGeom>
          <a:solidFill>
            <a:schemeClr val="bg1"/>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5D0EFE95-F485-58EF-1FCE-B941D494E266}"/>
              </a:ext>
            </a:extLst>
          </p:cNvPr>
          <p:cNvSpPr/>
          <p:nvPr/>
        </p:nvSpPr>
        <p:spPr>
          <a:xfrm>
            <a:off x="566389" y="2388614"/>
            <a:ext cx="3540370" cy="3379140"/>
          </a:xfrm>
          <a:prstGeom prst="roundRect">
            <a:avLst>
              <a:gd name="adj" fmla="val 7193"/>
            </a:avLst>
          </a:prstGeom>
          <a:solidFill>
            <a:schemeClr val="bg1"/>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9;p5">
            <a:extLst>
              <a:ext uri="{FF2B5EF4-FFF2-40B4-BE49-F238E27FC236}">
                <a16:creationId xmlns:a16="http://schemas.microsoft.com/office/drawing/2014/main" id="{8BDCD407-C690-356A-E3F0-4CBFC1045F29}"/>
              </a:ext>
            </a:extLst>
          </p:cNvPr>
          <p:cNvSpPr txBox="1"/>
          <p:nvPr/>
        </p:nvSpPr>
        <p:spPr>
          <a:xfrm>
            <a:off x="1975632" y="307545"/>
            <a:ext cx="8240735"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rgbClr val="004A4D"/>
                </a:solidFill>
                <a:latin typeface="Gilmer Bold" pitchFamily="2" charset="77"/>
                <a:ea typeface="Calibri"/>
                <a:cs typeface="Calibri"/>
                <a:sym typeface="Calibri"/>
              </a:rPr>
              <a:t>TOP </a:t>
            </a:r>
            <a:r>
              <a:rPr lang="en-US" sz="5400" dirty="0">
                <a:solidFill>
                  <a:srgbClr val="56ABA8"/>
                </a:solidFill>
                <a:latin typeface="Gilmer Bold" pitchFamily="2" charset="77"/>
                <a:ea typeface="Calibri"/>
                <a:cs typeface="Calibri"/>
                <a:sym typeface="Calibri"/>
              </a:rPr>
              <a:t>3 </a:t>
            </a:r>
            <a:r>
              <a:rPr lang="en-US" sz="5400" dirty="0">
                <a:solidFill>
                  <a:srgbClr val="004A4D"/>
                </a:solidFill>
                <a:latin typeface="Gilmer Bold" pitchFamily="2" charset="77"/>
                <a:ea typeface="Calibri"/>
                <a:cs typeface="Calibri"/>
                <a:sym typeface="Calibri"/>
              </a:rPr>
              <a:t>PRIORITIES FOR THE YEAR</a:t>
            </a:r>
            <a:endParaRPr sz="5400" dirty="0">
              <a:solidFill>
                <a:srgbClr val="004A4D"/>
              </a:solidFill>
              <a:latin typeface="Gilmer Bold" pitchFamily="2" charset="77"/>
            </a:endParaRPr>
          </a:p>
        </p:txBody>
      </p:sp>
      <p:grpSp>
        <p:nvGrpSpPr>
          <p:cNvPr id="39" name="Group 38">
            <a:extLst>
              <a:ext uri="{FF2B5EF4-FFF2-40B4-BE49-F238E27FC236}">
                <a16:creationId xmlns:a16="http://schemas.microsoft.com/office/drawing/2014/main" id="{DE8DE005-3F6D-E2BE-F552-4E218779878F}"/>
              </a:ext>
            </a:extLst>
          </p:cNvPr>
          <p:cNvGrpSpPr/>
          <p:nvPr/>
        </p:nvGrpSpPr>
        <p:grpSpPr>
          <a:xfrm>
            <a:off x="702192" y="2758433"/>
            <a:ext cx="10787616" cy="2516963"/>
            <a:chOff x="854774" y="2586983"/>
            <a:chExt cx="10787616" cy="2516963"/>
          </a:xfrm>
        </p:grpSpPr>
        <p:grpSp>
          <p:nvGrpSpPr>
            <p:cNvPr id="37" name="Group 36">
              <a:extLst>
                <a:ext uri="{FF2B5EF4-FFF2-40B4-BE49-F238E27FC236}">
                  <a16:creationId xmlns:a16="http://schemas.microsoft.com/office/drawing/2014/main" id="{ECBEEA40-BC14-7099-04A4-99EAF9D0E017}"/>
                </a:ext>
              </a:extLst>
            </p:cNvPr>
            <p:cNvGrpSpPr/>
            <p:nvPr/>
          </p:nvGrpSpPr>
          <p:grpSpPr>
            <a:xfrm>
              <a:off x="4572000" y="2602535"/>
              <a:ext cx="3353164" cy="2501411"/>
              <a:chOff x="4171950" y="5061904"/>
              <a:chExt cx="3353164" cy="2501411"/>
            </a:xfrm>
          </p:grpSpPr>
          <p:grpSp>
            <p:nvGrpSpPr>
              <p:cNvPr id="26" name="Google Shape;47;g134ddf08bb3_0_4">
                <a:extLst>
                  <a:ext uri="{FF2B5EF4-FFF2-40B4-BE49-F238E27FC236}">
                    <a16:creationId xmlns:a16="http://schemas.microsoft.com/office/drawing/2014/main" id="{63368D76-36B8-E9FC-42AE-DDC8D0E9A3E6}"/>
                  </a:ext>
                </a:extLst>
              </p:cNvPr>
              <p:cNvGrpSpPr/>
              <p:nvPr/>
            </p:nvGrpSpPr>
            <p:grpSpPr>
              <a:xfrm>
                <a:off x="5196736" y="5061904"/>
                <a:ext cx="1303592" cy="1332768"/>
                <a:chOff x="4096709" y="1583756"/>
                <a:chExt cx="949424" cy="970673"/>
              </a:xfrm>
            </p:grpSpPr>
            <p:sp>
              <p:nvSpPr>
                <p:cNvPr id="27" name="Google Shape;48;g134ddf08bb3_0_4">
                  <a:extLst>
                    <a:ext uri="{FF2B5EF4-FFF2-40B4-BE49-F238E27FC236}">
                      <a16:creationId xmlns:a16="http://schemas.microsoft.com/office/drawing/2014/main" id="{99F46291-00C7-890B-E937-EC459D6154F3}"/>
                    </a:ext>
                  </a:extLst>
                </p:cNvPr>
                <p:cNvSpPr/>
                <p:nvPr/>
              </p:nvSpPr>
              <p:spPr>
                <a:xfrm>
                  <a:off x="4096709" y="1583756"/>
                  <a:ext cx="949424" cy="970673"/>
                </a:xfrm>
                <a:prstGeom prst="ellipse">
                  <a:avLst/>
                </a:prstGeom>
                <a:solidFill>
                  <a:srgbClr val="417E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8" name="Google Shape;49;g134ddf08bb3_0_4" descr="Text&#10;&#10;Description automatically generated with medium confidence">
                  <a:extLst>
                    <a:ext uri="{FF2B5EF4-FFF2-40B4-BE49-F238E27FC236}">
                      <a16:creationId xmlns:a16="http://schemas.microsoft.com/office/drawing/2014/main" id="{6CCA9B49-1791-AE0E-2FAA-01B86E57F5D7}"/>
                    </a:ext>
                  </a:extLst>
                </p:cNvPr>
                <p:cNvPicPr preferRelativeResize="0"/>
                <p:nvPr/>
              </p:nvPicPr>
              <p:blipFill rotWithShape="1">
                <a:blip r:embed="rId2">
                  <a:alphaModFix/>
                </a:blip>
                <a:srcRect l="40247" t="26107" r="32593" b="21632"/>
                <a:stretch/>
              </p:blipFill>
              <p:spPr>
                <a:xfrm>
                  <a:off x="4241480" y="1666694"/>
                  <a:ext cx="680476" cy="757511"/>
                </a:xfrm>
                <a:prstGeom prst="rect">
                  <a:avLst/>
                </a:prstGeom>
                <a:noFill/>
                <a:ln>
                  <a:noFill/>
                </a:ln>
              </p:spPr>
            </p:pic>
          </p:grpSp>
          <p:sp>
            <p:nvSpPr>
              <p:cNvPr id="29" name="Google Shape;179;p5">
                <a:extLst>
                  <a:ext uri="{FF2B5EF4-FFF2-40B4-BE49-F238E27FC236}">
                    <a16:creationId xmlns:a16="http://schemas.microsoft.com/office/drawing/2014/main" id="{8FDA97DC-23EC-739E-83B8-822514A3B9D3}"/>
                  </a:ext>
                </a:extLst>
              </p:cNvPr>
              <p:cNvSpPr txBox="1"/>
              <p:nvPr/>
            </p:nvSpPr>
            <p:spPr>
              <a:xfrm>
                <a:off x="4171950" y="6547693"/>
                <a:ext cx="335316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417E77"/>
                    </a:solidFill>
                    <a:latin typeface="Gilmer Bold" pitchFamily="2" charset="77"/>
                    <a:ea typeface="Calibri"/>
                    <a:cs typeface="Calibri"/>
                    <a:sym typeface="Calibri"/>
                  </a:rPr>
                  <a:t>DEFINE WHO WE SERVE BEST &amp; A SERVICE MODEL FOR DOING SO</a:t>
                </a:r>
                <a:endParaRPr lang="en-US" sz="2000" dirty="0">
                  <a:solidFill>
                    <a:srgbClr val="417E77"/>
                  </a:solidFill>
                  <a:latin typeface="Gilmer Bold" pitchFamily="2" charset="77"/>
                </a:endParaRPr>
              </a:p>
            </p:txBody>
          </p:sp>
        </p:grpSp>
        <p:grpSp>
          <p:nvGrpSpPr>
            <p:cNvPr id="36" name="Group 35">
              <a:extLst>
                <a:ext uri="{FF2B5EF4-FFF2-40B4-BE49-F238E27FC236}">
                  <a16:creationId xmlns:a16="http://schemas.microsoft.com/office/drawing/2014/main" id="{5DBDB0C2-705D-52E6-051C-2C2CAE7FABC8}"/>
                </a:ext>
              </a:extLst>
            </p:cNvPr>
            <p:cNvGrpSpPr/>
            <p:nvPr/>
          </p:nvGrpSpPr>
          <p:grpSpPr>
            <a:xfrm>
              <a:off x="854774" y="2586983"/>
              <a:ext cx="3353164" cy="2209187"/>
              <a:chOff x="454724" y="5046352"/>
              <a:chExt cx="3353164" cy="2209187"/>
            </a:xfrm>
          </p:grpSpPr>
          <p:grpSp>
            <p:nvGrpSpPr>
              <p:cNvPr id="22" name="Group 21">
                <a:extLst>
                  <a:ext uri="{FF2B5EF4-FFF2-40B4-BE49-F238E27FC236}">
                    <a16:creationId xmlns:a16="http://schemas.microsoft.com/office/drawing/2014/main" id="{B992DE20-E6D9-D34E-BCC6-A8A586CD6AF3}"/>
                  </a:ext>
                </a:extLst>
              </p:cNvPr>
              <p:cNvGrpSpPr/>
              <p:nvPr/>
            </p:nvGrpSpPr>
            <p:grpSpPr>
              <a:xfrm>
                <a:off x="1464922" y="5046352"/>
                <a:ext cx="1332768" cy="1332768"/>
                <a:chOff x="2997863" y="2611089"/>
                <a:chExt cx="970673" cy="970673"/>
              </a:xfrm>
            </p:grpSpPr>
            <p:sp>
              <p:nvSpPr>
                <p:cNvPr id="23" name="Oval 22">
                  <a:extLst>
                    <a:ext uri="{FF2B5EF4-FFF2-40B4-BE49-F238E27FC236}">
                      <a16:creationId xmlns:a16="http://schemas.microsoft.com/office/drawing/2014/main" id="{DA7EA5AC-E05F-528A-6C74-FF04B2FCEB7B}"/>
                    </a:ext>
                  </a:extLst>
                </p:cNvPr>
                <p:cNvSpPr>
                  <a:spLocks noChangeAspect="1"/>
                </p:cNvSpPr>
                <p:nvPr/>
              </p:nvSpPr>
              <p:spPr>
                <a:xfrm>
                  <a:off x="2997863" y="2611089"/>
                  <a:ext cx="970673" cy="970673"/>
                </a:xfrm>
                <a:prstGeom prst="ellipse">
                  <a:avLst/>
                </a:prstGeom>
                <a:solidFill>
                  <a:srgbClr val="56ABA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entury Gothic" panose="020F0302020204030204"/>
                    <a:ea typeface="+mn-ea"/>
                    <a:cs typeface="+mn-cs"/>
                  </a:endParaRPr>
                </a:p>
              </p:txBody>
            </p:sp>
            <p:pic>
              <p:nvPicPr>
                <p:cNvPr id="24" name="Picture 23">
                  <a:extLst>
                    <a:ext uri="{FF2B5EF4-FFF2-40B4-BE49-F238E27FC236}">
                      <a16:creationId xmlns:a16="http://schemas.microsoft.com/office/drawing/2014/main" id="{CE1AC2C4-C138-4D01-FFE4-10D1D274CA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370" y="2785019"/>
                  <a:ext cx="656079" cy="643981"/>
                </a:xfrm>
                <a:prstGeom prst="rect">
                  <a:avLst/>
                </a:prstGeom>
              </p:spPr>
            </p:pic>
          </p:grpSp>
          <p:sp>
            <p:nvSpPr>
              <p:cNvPr id="34" name="Google Shape;179;p5">
                <a:extLst>
                  <a:ext uri="{FF2B5EF4-FFF2-40B4-BE49-F238E27FC236}">
                    <a16:creationId xmlns:a16="http://schemas.microsoft.com/office/drawing/2014/main" id="{33592449-50B0-E748-08C9-EEE2590E8763}"/>
                  </a:ext>
                </a:extLst>
              </p:cNvPr>
              <p:cNvSpPr txBox="1"/>
              <p:nvPr/>
            </p:nvSpPr>
            <p:spPr>
              <a:xfrm>
                <a:off x="454724" y="6547693"/>
                <a:ext cx="335316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417E77"/>
                    </a:solidFill>
                    <a:latin typeface="Gilmer Bold" pitchFamily="2" charset="77"/>
                    <a:ea typeface="Calibri"/>
                    <a:cs typeface="Calibri"/>
                    <a:sym typeface="Calibri"/>
                  </a:rPr>
                  <a:t>IMPLEMENT SURGE MEETINGS</a:t>
                </a:r>
                <a:endParaRPr lang="en-US" sz="2000" dirty="0">
                  <a:solidFill>
                    <a:srgbClr val="417E77"/>
                  </a:solidFill>
                  <a:latin typeface="Gilmer Bold" pitchFamily="2" charset="77"/>
                </a:endParaRPr>
              </a:p>
            </p:txBody>
          </p:sp>
        </p:grpSp>
        <p:grpSp>
          <p:nvGrpSpPr>
            <p:cNvPr id="38" name="Group 37">
              <a:extLst>
                <a:ext uri="{FF2B5EF4-FFF2-40B4-BE49-F238E27FC236}">
                  <a16:creationId xmlns:a16="http://schemas.microsoft.com/office/drawing/2014/main" id="{F6F0BF25-73D1-C201-4883-C69BEDBB602A}"/>
                </a:ext>
              </a:extLst>
            </p:cNvPr>
            <p:cNvGrpSpPr/>
            <p:nvPr/>
          </p:nvGrpSpPr>
          <p:grpSpPr>
            <a:xfrm>
              <a:off x="8289226" y="2597566"/>
              <a:ext cx="3353164" cy="2198604"/>
              <a:chOff x="7889176" y="5056935"/>
              <a:chExt cx="3353164" cy="2198604"/>
            </a:xfrm>
          </p:grpSpPr>
          <p:grpSp>
            <p:nvGrpSpPr>
              <p:cNvPr id="30" name="Group 29">
                <a:extLst>
                  <a:ext uri="{FF2B5EF4-FFF2-40B4-BE49-F238E27FC236}">
                    <a16:creationId xmlns:a16="http://schemas.microsoft.com/office/drawing/2014/main" id="{FD8852FB-1757-C106-66F1-A1AF6A30A0BF}"/>
                  </a:ext>
                </a:extLst>
              </p:cNvPr>
              <p:cNvGrpSpPr/>
              <p:nvPr/>
            </p:nvGrpSpPr>
            <p:grpSpPr>
              <a:xfrm>
                <a:off x="8899375" y="5056935"/>
                <a:ext cx="1332768" cy="1332768"/>
                <a:chOff x="6123892" y="3596333"/>
                <a:chExt cx="970673" cy="970673"/>
              </a:xfrm>
            </p:grpSpPr>
            <p:sp>
              <p:nvSpPr>
                <p:cNvPr id="31" name="Oval 30">
                  <a:extLst>
                    <a:ext uri="{FF2B5EF4-FFF2-40B4-BE49-F238E27FC236}">
                      <a16:creationId xmlns:a16="http://schemas.microsoft.com/office/drawing/2014/main" id="{A91D15E3-CFF3-CEE7-3559-CAF749A421D3}"/>
                    </a:ext>
                  </a:extLst>
                </p:cNvPr>
                <p:cNvSpPr>
                  <a:spLocks noChangeAspect="1"/>
                </p:cNvSpPr>
                <p:nvPr/>
              </p:nvSpPr>
              <p:spPr>
                <a:xfrm>
                  <a:off x="6123892" y="3596333"/>
                  <a:ext cx="970673" cy="970673"/>
                </a:xfrm>
                <a:prstGeom prst="ellipse">
                  <a:avLst/>
                </a:prstGeom>
                <a:solidFill>
                  <a:srgbClr val="06505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entury Gothic" panose="020F0302020204030204"/>
                    <a:ea typeface="+mn-ea"/>
                    <a:cs typeface="+mn-cs"/>
                  </a:endParaRPr>
                </a:p>
              </p:txBody>
            </p:sp>
            <p:pic>
              <p:nvPicPr>
                <p:cNvPr id="32" name="Picture 31">
                  <a:extLst>
                    <a:ext uri="{FF2B5EF4-FFF2-40B4-BE49-F238E27FC236}">
                      <a16:creationId xmlns:a16="http://schemas.microsoft.com/office/drawing/2014/main" id="{60116A06-14E2-BE3C-8333-D878883AC4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578" y="3794956"/>
                  <a:ext cx="651301" cy="573427"/>
                </a:xfrm>
                <a:prstGeom prst="rect">
                  <a:avLst/>
                </a:prstGeom>
              </p:spPr>
            </p:pic>
          </p:grpSp>
          <p:sp>
            <p:nvSpPr>
              <p:cNvPr id="35" name="Google Shape;179;p5">
                <a:extLst>
                  <a:ext uri="{FF2B5EF4-FFF2-40B4-BE49-F238E27FC236}">
                    <a16:creationId xmlns:a16="http://schemas.microsoft.com/office/drawing/2014/main" id="{A4A2598F-906C-C13A-A251-96F68A9EA6FA}"/>
                  </a:ext>
                </a:extLst>
              </p:cNvPr>
              <p:cNvSpPr txBox="1"/>
              <p:nvPr/>
            </p:nvSpPr>
            <p:spPr>
              <a:xfrm>
                <a:off x="7889176" y="6547693"/>
                <a:ext cx="335316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417E77"/>
                    </a:solidFill>
                    <a:latin typeface="Gilmer Bold" pitchFamily="2" charset="77"/>
                    <a:ea typeface="Calibri"/>
                    <a:cs typeface="Calibri"/>
                    <a:sym typeface="Calibri"/>
                  </a:rPr>
                  <a:t>START USING 1-PAGE PLANS</a:t>
                </a:r>
                <a:endParaRPr lang="en-US" sz="2000" dirty="0">
                  <a:solidFill>
                    <a:srgbClr val="417E77"/>
                  </a:solidFill>
                  <a:latin typeface="Gilmer Bold" pitchFamily="2" charset="77"/>
                </a:endParaRPr>
              </a:p>
            </p:txBody>
          </p:sp>
        </p:grpSp>
      </p:grpSp>
    </p:spTree>
    <p:extLst>
      <p:ext uri="{BB962C8B-B14F-4D97-AF65-F5344CB8AC3E}">
        <p14:creationId xmlns:p14="http://schemas.microsoft.com/office/powerpoint/2010/main" val="329310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3A20C0E2-1B73-C3DC-8EEA-C6C3BE1AFF15}"/>
              </a:ext>
            </a:extLst>
          </p:cNvPr>
          <p:cNvSpPr txBox="1"/>
          <p:nvPr/>
        </p:nvSpPr>
        <p:spPr>
          <a:xfrm>
            <a:off x="345688" y="307545"/>
            <a:ext cx="8710389"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004A4D"/>
                </a:solidFill>
                <a:latin typeface="Gilmer Bold" pitchFamily="2" charset="77"/>
                <a:ea typeface="Calibri"/>
                <a:cs typeface="Calibri"/>
                <a:sym typeface="Calibri"/>
              </a:rPr>
              <a:t>1-PAGE </a:t>
            </a:r>
            <a:r>
              <a:rPr lang="en-US" sz="5400" dirty="0">
                <a:solidFill>
                  <a:srgbClr val="56ABA8"/>
                </a:solidFill>
                <a:latin typeface="Gilmer Bold" pitchFamily="2" charset="77"/>
                <a:ea typeface="Calibri"/>
                <a:cs typeface="Calibri"/>
                <a:sym typeface="Calibri"/>
              </a:rPr>
              <a:t>BUSINESS </a:t>
            </a:r>
            <a:r>
              <a:rPr lang="en-US" sz="5400" dirty="0">
                <a:solidFill>
                  <a:srgbClr val="004A4D"/>
                </a:solidFill>
                <a:latin typeface="Gilmer Bold" pitchFamily="2" charset="77"/>
                <a:ea typeface="Calibri"/>
                <a:cs typeface="Calibri"/>
                <a:sym typeface="Calibri"/>
              </a:rPr>
              <a:t>PLAN</a:t>
            </a:r>
            <a:endParaRPr sz="5400" dirty="0">
              <a:solidFill>
                <a:srgbClr val="004A4D"/>
              </a:solidFill>
              <a:latin typeface="Gilmer Bold" pitchFamily="2" charset="77"/>
            </a:endParaRPr>
          </a:p>
        </p:txBody>
      </p:sp>
      <p:sp>
        <p:nvSpPr>
          <p:cNvPr id="3" name="Google Shape;179;p5">
            <a:extLst>
              <a:ext uri="{FF2B5EF4-FFF2-40B4-BE49-F238E27FC236}">
                <a16:creationId xmlns:a16="http://schemas.microsoft.com/office/drawing/2014/main" id="{F51E82DE-5D37-E0FA-6A2F-7FB116E2F7BF}"/>
              </a:ext>
            </a:extLst>
          </p:cNvPr>
          <p:cNvSpPr txBox="1"/>
          <p:nvPr/>
        </p:nvSpPr>
        <p:spPr>
          <a:xfrm>
            <a:off x="4043156" y="3105855"/>
            <a:ext cx="410568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BECAC9"/>
                </a:solidFill>
                <a:latin typeface="Gilmer Bold" pitchFamily="2" charset="77"/>
                <a:ea typeface="Calibri"/>
                <a:cs typeface="Calibri"/>
                <a:sym typeface="Calibri"/>
              </a:rPr>
              <a:t>*Insert Screenshot of 1-Page Business Plan Here”</a:t>
            </a:r>
            <a:endParaRPr sz="1800" dirty="0">
              <a:solidFill>
                <a:srgbClr val="BECAC9"/>
              </a:solidFill>
              <a:latin typeface="Gilmer Bold" pitchFamily="2" charset="77"/>
            </a:endParaRPr>
          </a:p>
        </p:txBody>
      </p:sp>
    </p:spTree>
    <p:extLst>
      <p:ext uri="{BB962C8B-B14F-4D97-AF65-F5344CB8AC3E}">
        <p14:creationId xmlns:p14="http://schemas.microsoft.com/office/powerpoint/2010/main" val="28159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Background pattern&#10;&#10;Description automatically generated">
            <a:extLst>
              <a:ext uri="{FF2B5EF4-FFF2-40B4-BE49-F238E27FC236}">
                <a16:creationId xmlns:a16="http://schemas.microsoft.com/office/drawing/2014/main" id="{3C785D42-B13F-6AFD-109C-0C5A125FEA21}"/>
              </a:ext>
            </a:extLst>
          </p:cNvPr>
          <p:cNvPicPr>
            <a:picLocks noChangeAspect="1"/>
          </p:cNvPicPr>
          <p:nvPr/>
        </p:nvPicPr>
        <p:blipFill>
          <a:blip r:embed="rId2"/>
          <a:stretch>
            <a:fillRect/>
          </a:stretch>
        </p:blipFill>
        <p:spPr>
          <a:xfrm>
            <a:off x="5169" y="1585890"/>
            <a:ext cx="7772400" cy="5284470"/>
          </a:xfrm>
          <a:prstGeom prst="rect">
            <a:avLst/>
          </a:prstGeom>
        </p:spPr>
      </p:pic>
      <p:grpSp>
        <p:nvGrpSpPr>
          <p:cNvPr id="29" name="Group 28">
            <a:extLst>
              <a:ext uri="{FF2B5EF4-FFF2-40B4-BE49-F238E27FC236}">
                <a16:creationId xmlns:a16="http://schemas.microsoft.com/office/drawing/2014/main" id="{7F02ECA1-AA41-506B-6C39-C5102E0DFA79}"/>
              </a:ext>
            </a:extLst>
          </p:cNvPr>
          <p:cNvGrpSpPr/>
          <p:nvPr/>
        </p:nvGrpSpPr>
        <p:grpSpPr>
          <a:xfrm>
            <a:off x="5625771" y="221113"/>
            <a:ext cx="6401556" cy="6401556"/>
            <a:chOff x="5099825" y="12701"/>
            <a:chExt cx="6823758" cy="6823758"/>
          </a:xfrm>
        </p:grpSpPr>
        <p:pic>
          <p:nvPicPr>
            <p:cNvPr id="30" name="Picture 29">
              <a:extLst>
                <a:ext uri="{FF2B5EF4-FFF2-40B4-BE49-F238E27FC236}">
                  <a16:creationId xmlns:a16="http://schemas.microsoft.com/office/drawing/2014/main" id="{3190E717-B532-873C-7504-13B9765487F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99825" y="12701"/>
              <a:ext cx="6823758" cy="6823758"/>
            </a:xfrm>
            <a:prstGeom prst="rect">
              <a:avLst/>
            </a:prstGeom>
          </p:spPr>
        </p:pic>
        <p:sp>
          <p:nvSpPr>
            <p:cNvPr id="31" name="TextBox 30">
              <a:extLst>
                <a:ext uri="{FF2B5EF4-FFF2-40B4-BE49-F238E27FC236}">
                  <a16:creationId xmlns:a16="http://schemas.microsoft.com/office/drawing/2014/main" id="{DE5843C0-B840-9067-A3A4-C1B8FECEF7C3}"/>
                </a:ext>
              </a:extLst>
            </p:cNvPr>
            <p:cNvSpPr txBox="1"/>
            <p:nvPr/>
          </p:nvSpPr>
          <p:spPr>
            <a:xfrm>
              <a:off x="7366711" y="926334"/>
              <a:ext cx="1109902" cy="707886"/>
            </a:xfrm>
            <a:prstGeom prst="rect">
              <a:avLst/>
            </a:prstGeom>
            <a:noFill/>
          </p:spPr>
          <p:txBody>
            <a:bodyPr wrap="square" rtlCol="0">
              <a:spAutoFit/>
            </a:bodyPr>
            <a:lstStyle/>
            <a:p>
              <a:pPr algn="ctr"/>
              <a:r>
                <a:rPr lang="en-US" sz="1000" dirty="0">
                  <a:solidFill>
                    <a:schemeClr val="bg1"/>
                  </a:solidFill>
                  <a:latin typeface="Gilmer Medium" pitchFamily="2" charset="77"/>
                </a:rPr>
                <a:t>Time </a:t>
              </a:r>
            </a:p>
            <a:p>
              <a:pPr algn="ctr"/>
              <a:r>
                <a:rPr lang="en-US" sz="1000" dirty="0">
                  <a:solidFill>
                    <a:schemeClr val="bg1"/>
                  </a:solidFill>
                  <a:latin typeface="Gilmer Medium" pitchFamily="2" charset="77"/>
                </a:rPr>
                <a:t>Block </a:t>
              </a:r>
            </a:p>
            <a:p>
              <a:pPr algn="ctr"/>
              <a:r>
                <a:rPr lang="en-US" sz="1000" dirty="0">
                  <a:solidFill>
                    <a:schemeClr val="bg1"/>
                  </a:solidFill>
                  <a:latin typeface="Gilmer Medium" pitchFamily="2" charset="77"/>
                </a:rPr>
                <a:t>Your </a:t>
              </a:r>
              <a:br>
                <a:rPr lang="en-US" sz="1000" dirty="0">
                  <a:solidFill>
                    <a:schemeClr val="bg1"/>
                  </a:solidFill>
                  <a:latin typeface="Gilmer Medium" pitchFamily="2" charset="77"/>
                </a:rPr>
              </a:br>
              <a:r>
                <a:rPr lang="en-US" sz="1000" dirty="0">
                  <a:solidFill>
                    <a:schemeClr val="bg1"/>
                  </a:solidFill>
                  <a:latin typeface="Gilmer Medium" pitchFamily="2" charset="77"/>
                </a:rPr>
                <a:t>Schedule(s)</a:t>
              </a:r>
            </a:p>
          </p:txBody>
        </p:sp>
        <p:sp>
          <p:nvSpPr>
            <p:cNvPr id="32" name="TextBox 31">
              <a:extLst>
                <a:ext uri="{FF2B5EF4-FFF2-40B4-BE49-F238E27FC236}">
                  <a16:creationId xmlns:a16="http://schemas.microsoft.com/office/drawing/2014/main" id="{541FA4B0-3FDE-6DC3-5298-E54E2662397A}"/>
                </a:ext>
              </a:extLst>
            </p:cNvPr>
            <p:cNvSpPr txBox="1"/>
            <p:nvPr/>
          </p:nvSpPr>
          <p:spPr>
            <a:xfrm>
              <a:off x="8421446" y="973014"/>
              <a:ext cx="1288465" cy="707886"/>
            </a:xfrm>
            <a:prstGeom prst="rect">
              <a:avLst/>
            </a:prstGeom>
            <a:noFill/>
          </p:spPr>
          <p:txBody>
            <a:bodyPr wrap="square" rtlCol="0">
              <a:spAutoFit/>
            </a:bodyPr>
            <a:lstStyle/>
            <a:p>
              <a:pPr algn="ctr"/>
              <a:r>
                <a:rPr lang="en-US" sz="1000" dirty="0">
                  <a:solidFill>
                    <a:schemeClr val="bg1"/>
                  </a:solidFill>
                  <a:latin typeface="Gilmer Medium" pitchFamily="2" charset="77"/>
                </a:rPr>
                <a:t>Ruthlessly </a:t>
              </a:r>
            </a:p>
            <a:p>
              <a:pPr algn="ctr"/>
              <a:r>
                <a:rPr lang="en-US" sz="1000" dirty="0">
                  <a:solidFill>
                    <a:schemeClr val="bg1"/>
                  </a:solidFill>
                  <a:latin typeface="Gilmer Medium" pitchFamily="2" charset="77"/>
                </a:rPr>
                <a:t>Eliminate  </a:t>
              </a:r>
            </a:p>
            <a:p>
              <a:pPr algn="ctr"/>
              <a:r>
                <a:rPr lang="en-US" sz="1000" dirty="0">
                  <a:solidFill>
                    <a:schemeClr val="bg1"/>
                  </a:solidFill>
                  <a:latin typeface="Gilmer Medium" pitchFamily="2" charset="77"/>
                </a:rPr>
                <a:t>Distractions</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33" name="TextBox 32">
              <a:extLst>
                <a:ext uri="{FF2B5EF4-FFF2-40B4-BE49-F238E27FC236}">
                  <a16:creationId xmlns:a16="http://schemas.microsoft.com/office/drawing/2014/main" id="{A3B33DD5-364A-0AAC-8809-F1E32752B0FE}"/>
                </a:ext>
              </a:extLst>
            </p:cNvPr>
            <p:cNvSpPr txBox="1"/>
            <p:nvPr/>
          </p:nvSpPr>
          <p:spPr>
            <a:xfrm>
              <a:off x="9603703" y="1699879"/>
              <a:ext cx="724386" cy="553998"/>
            </a:xfrm>
            <a:prstGeom prst="rect">
              <a:avLst/>
            </a:prstGeom>
            <a:noFill/>
          </p:spPr>
          <p:txBody>
            <a:bodyPr wrap="square" rtlCol="0">
              <a:spAutoFit/>
            </a:bodyPr>
            <a:lstStyle/>
            <a:p>
              <a:pPr algn="ctr"/>
              <a:r>
                <a:rPr lang="en-US" sz="1000" dirty="0">
                  <a:solidFill>
                    <a:schemeClr val="bg1"/>
                  </a:solidFill>
                  <a:latin typeface="Gilmer Medium" pitchFamily="2" charset="77"/>
                </a:rPr>
                <a:t>Draft </a:t>
              </a:r>
            </a:p>
            <a:p>
              <a:pPr algn="ctr"/>
              <a:r>
                <a:rPr lang="en-US" sz="1000" dirty="0">
                  <a:solidFill>
                    <a:schemeClr val="bg1"/>
                  </a:solidFill>
                  <a:latin typeface="Gilmer Medium" pitchFamily="2" charset="77"/>
                </a:rPr>
                <a:t>Scripts</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34" name="TextBox 33">
              <a:extLst>
                <a:ext uri="{FF2B5EF4-FFF2-40B4-BE49-F238E27FC236}">
                  <a16:creationId xmlns:a16="http://schemas.microsoft.com/office/drawing/2014/main" id="{10861FD8-9EC0-63E0-0542-1126B3D06FDE}"/>
                </a:ext>
              </a:extLst>
            </p:cNvPr>
            <p:cNvSpPr txBox="1"/>
            <p:nvPr/>
          </p:nvSpPr>
          <p:spPr>
            <a:xfrm>
              <a:off x="10091300" y="2508783"/>
              <a:ext cx="933342" cy="553998"/>
            </a:xfrm>
            <a:prstGeom prst="rect">
              <a:avLst/>
            </a:prstGeom>
            <a:noFill/>
          </p:spPr>
          <p:txBody>
            <a:bodyPr wrap="square" rtlCol="0">
              <a:spAutoFit/>
            </a:bodyPr>
            <a:lstStyle/>
            <a:p>
              <a:pPr algn="ctr"/>
              <a:r>
                <a:rPr lang="en-US" sz="1000" dirty="0">
                  <a:solidFill>
                    <a:schemeClr val="bg1"/>
                  </a:solidFill>
                  <a:latin typeface="Gilmer Medium" pitchFamily="2" charset="77"/>
                </a:rPr>
                <a:t>Eat </a:t>
              </a:r>
            </a:p>
            <a:p>
              <a:pPr algn="ctr"/>
              <a:r>
                <a:rPr lang="en-US" sz="1000" dirty="0">
                  <a:solidFill>
                    <a:schemeClr val="bg1"/>
                  </a:solidFill>
                  <a:latin typeface="Gilmer Medium" pitchFamily="2" charset="77"/>
                </a:rPr>
                <a:t>Your </a:t>
              </a:r>
            </a:p>
            <a:p>
              <a:pPr algn="ctr"/>
              <a:r>
                <a:rPr lang="en-US" sz="1000" dirty="0">
                  <a:solidFill>
                    <a:schemeClr val="bg1"/>
                  </a:solidFill>
                  <a:latin typeface="Gilmer Medium" pitchFamily="2" charset="77"/>
                </a:rPr>
                <a:t>Frogs</a:t>
              </a:r>
            </a:p>
          </p:txBody>
        </p:sp>
        <p:sp>
          <p:nvSpPr>
            <p:cNvPr id="35" name="TextBox 34">
              <a:extLst>
                <a:ext uri="{FF2B5EF4-FFF2-40B4-BE49-F238E27FC236}">
                  <a16:creationId xmlns:a16="http://schemas.microsoft.com/office/drawing/2014/main" id="{8F17AF09-AC26-8E78-9BAA-BAB39534A799}"/>
                </a:ext>
              </a:extLst>
            </p:cNvPr>
            <p:cNvSpPr txBox="1"/>
            <p:nvPr/>
          </p:nvSpPr>
          <p:spPr>
            <a:xfrm>
              <a:off x="9842425" y="3669913"/>
              <a:ext cx="1419562" cy="553998"/>
            </a:xfrm>
            <a:prstGeom prst="rect">
              <a:avLst/>
            </a:prstGeom>
            <a:noFill/>
          </p:spPr>
          <p:txBody>
            <a:bodyPr wrap="square" rtlCol="0">
              <a:spAutoFit/>
            </a:bodyPr>
            <a:lstStyle/>
            <a:p>
              <a:pPr algn="ctr"/>
              <a:r>
                <a:rPr lang="en-US" sz="1000" dirty="0">
                  <a:solidFill>
                    <a:schemeClr val="bg1"/>
                  </a:solidFill>
                  <a:latin typeface="Gilmer Medium" pitchFamily="2" charset="77"/>
                </a:rPr>
                <a:t>Just </a:t>
              </a:r>
            </a:p>
            <a:p>
              <a:pPr algn="ctr"/>
              <a:r>
                <a:rPr lang="en-US" sz="1000" dirty="0">
                  <a:solidFill>
                    <a:schemeClr val="bg1"/>
                  </a:solidFill>
                  <a:latin typeface="Gilmer Medium" pitchFamily="2" charset="77"/>
                </a:rPr>
                <a:t>Say </a:t>
              </a:r>
            </a:p>
            <a:p>
              <a:pPr algn="ctr"/>
              <a:r>
                <a:rPr lang="en-US" sz="1000" dirty="0">
                  <a:solidFill>
                    <a:schemeClr val="bg1"/>
                  </a:solidFill>
                  <a:latin typeface="Gilmer Medium" pitchFamily="2" charset="77"/>
                </a:rPr>
                <a:t>‘No’</a:t>
              </a:r>
            </a:p>
          </p:txBody>
        </p:sp>
        <p:sp>
          <p:nvSpPr>
            <p:cNvPr id="36" name="TextBox 35">
              <a:extLst>
                <a:ext uri="{FF2B5EF4-FFF2-40B4-BE49-F238E27FC236}">
                  <a16:creationId xmlns:a16="http://schemas.microsoft.com/office/drawing/2014/main" id="{E9423DEA-A7D3-2D55-AA61-39D5008E7A4D}"/>
                </a:ext>
              </a:extLst>
            </p:cNvPr>
            <p:cNvSpPr txBox="1"/>
            <p:nvPr/>
          </p:nvSpPr>
          <p:spPr>
            <a:xfrm>
              <a:off x="9627390" y="4780791"/>
              <a:ext cx="927821" cy="553998"/>
            </a:xfrm>
            <a:prstGeom prst="rect">
              <a:avLst/>
            </a:prstGeom>
            <a:noFill/>
          </p:spPr>
          <p:txBody>
            <a:bodyPr wrap="square" rtlCol="0">
              <a:spAutoFit/>
            </a:bodyPr>
            <a:lstStyle/>
            <a:p>
              <a:pPr algn="ctr"/>
              <a:r>
                <a:rPr lang="en-US" sz="1000" dirty="0">
                  <a:solidFill>
                    <a:schemeClr val="bg1"/>
                  </a:solidFill>
                  <a:latin typeface="Gilmer Medium" pitchFamily="2" charset="77"/>
                </a:rPr>
                <a:t>$1,000/</a:t>
              </a:r>
              <a:r>
                <a:rPr lang="en-US" sz="1000" dirty="0" err="1">
                  <a:solidFill>
                    <a:schemeClr val="bg1"/>
                  </a:solidFill>
                  <a:latin typeface="Gilmer Medium" pitchFamily="2" charset="77"/>
                </a:rPr>
                <a:t>hr</a:t>
              </a:r>
              <a:r>
                <a:rPr lang="en-US" sz="1000" dirty="0">
                  <a:solidFill>
                    <a:schemeClr val="bg1"/>
                  </a:solidFill>
                  <a:latin typeface="Gilmer Medium" pitchFamily="2" charset="77"/>
                </a:rPr>
                <a:t>  </a:t>
              </a:r>
            </a:p>
            <a:p>
              <a:pPr algn="ctr"/>
              <a:r>
                <a:rPr lang="en-US" sz="1000" dirty="0">
                  <a:solidFill>
                    <a:schemeClr val="bg1"/>
                  </a:solidFill>
                  <a:latin typeface="Gilmer Medium" pitchFamily="2" charset="77"/>
                </a:rPr>
                <a:t>ONLY</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37" name="TextBox 36">
              <a:extLst>
                <a:ext uri="{FF2B5EF4-FFF2-40B4-BE49-F238E27FC236}">
                  <a16:creationId xmlns:a16="http://schemas.microsoft.com/office/drawing/2014/main" id="{422934AE-DFE7-24E2-1B4E-151E509B4955}"/>
                </a:ext>
              </a:extLst>
            </p:cNvPr>
            <p:cNvSpPr txBox="1"/>
            <p:nvPr/>
          </p:nvSpPr>
          <p:spPr>
            <a:xfrm>
              <a:off x="8637495" y="5243673"/>
              <a:ext cx="927821" cy="707886"/>
            </a:xfrm>
            <a:prstGeom prst="rect">
              <a:avLst/>
            </a:prstGeom>
            <a:noFill/>
          </p:spPr>
          <p:txBody>
            <a:bodyPr wrap="square" rtlCol="0">
              <a:spAutoFit/>
            </a:bodyPr>
            <a:lstStyle/>
            <a:p>
              <a:pPr algn="ctr"/>
              <a:r>
                <a:rPr lang="en-US" sz="1000" dirty="0">
                  <a:solidFill>
                    <a:schemeClr val="bg1"/>
                  </a:solidFill>
                  <a:latin typeface="Gilmer Medium" pitchFamily="2" charset="77"/>
                </a:rPr>
                <a:t>Never </a:t>
              </a:r>
              <a:br>
                <a:rPr lang="en-US" sz="1000" dirty="0">
                  <a:solidFill>
                    <a:schemeClr val="bg1"/>
                  </a:solidFill>
                  <a:latin typeface="Gilmer Medium" pitchFamily="2" charset="77"/>
                </a:rPr>
              </a:br>
              <a:r>
                <a:rPr lang="en-US" sz="1000" dirty="0">
                  <a:solidFill>
                    <a:schemeClr val="bg1"/>
                  </a:solidFill>
                  <a:latin typeface="Gilmer Medium" pitchFamily="2" charset="77"/>
                </a:rPr>
                <a:t>Multitask. </a:t>
              </a:r>
              <a:br>
                <a:rPr lang="en-US" sz="1000" dirty="0">
                  <a:solidFill>
                    <a:schemeClr val="bg1"/>
                  </a:solidFill>
                  <a:latin typeface="Gilmer Medium" pitchFamily="2" charset="77"/>
                </a:rPr>
              </a:br>
              <a:r>
                <a:rPr lang="en-US" sz="1000" dirty="0">
                  <a:solidFill>
                    <a:schemeClr val="bg1"/>
                  </a:solidFill>
                  <a:latin typeface="Gilmer Medium" pitchFamily="2" charset="77"/>
                </a:rPr>
                <a:t>EVER</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pic>
          <p:nvPicPr>
            <p:cNvPr id="38" name="Picture 37">
              <a:extLst>
                <a:ext uri="{FF2B5EF4-FFF2-40B4-BE49-F238E27FC236}">
                  <a16:creationId xmlns:a16="http://schemas.microsoft.com/office/drawing/2014/main" id="{708FAE33-EE00-58B0-2CEF-59D56B68C9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1751" y="376376"/>
              <a:ext cx="481762" cy="481762"/>
            </a:xfrm>
            <a:prstGeom prst="rect">
              <a:avLst/>
            </a:prstGeom>
          </p:spPr>
        </p:pic>
        <p:pic>
          <p:nvPicPr>
            <p:cNvPr id="39" name="Picture 38">
              <a:extLst>
                <a:ext uri="{FF2B5EF4-FFF2-40B4-BE49-F238E27FC236}">
                  <a16:creationId xmlns:a16="http://schemas.microsoft.com/office/drawing/2014/main" id="{84E07B41-431D-7530-2FD9-F8CD6C10FD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65127" y="386988"/>
              <a:ext cx="471150" cy="471150"/>
            </a:xfrm>
            <a:prstGeom prst="rect">
              <a:avLst/>
            </a:prstGeom>
          </p:spPr>
        </p:pic>
        <p:pic>
          <p:nvPicPr>
            <p:cNvPr id="40" name="Picture 39">
              <a:extLst>
                <a:ext uri="{FF2B5EF4-FFF2-40B4-BE49-F238E27FC236}">
                  <a16:creationId xmlns:a16="http://schemas.microsoft.com/office/drawing/2014/main" id="{76639399-5154-62E2-0DC8-F4F7FBE3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21881" y="1137154"/>
              <a:ext cx="475541" cy="418682"/>
            </a:xfrm>
            <a:prstGeom prst="rect">
              <a:avLst/>
            </a:prstGeom>
          </p:spPr>
        </p:pic>
        <p:pic>
          <p:nvPicPr>
            <p:cNvPr id="41" name="Picture 40">
              <a:extLst>
                <a:ext uri="{FF2B5EF4-FFF2-40B4-BE49-F238E27FC236}">
                  <a16:creationId xmlns:a16="http://schemas.microsoft.com/office/drawing/2014/main" id="{AFA5815D-4B11-BE94-AEF2-C248756656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2796" y="2508783"/>
              <a:ext cx="502956" cy="465627"/>
            </a:xfrm>
            <a:prstGeom prst="rect">
              <a:avLst/>
            </a:prstGeom>
          </p:spPr>
        </p:pic>
        <p:pic>
          <p:nvPicPr>
            <p:cNvPr id="42" name="Picture 41">
              <a:extLst>
                <a:ext uri="{FF2B5EF4-FFF2-40B4-BE49-F238E27FC236}">
                  <a16:creationId xmlns:a16="http://schemas.microsoft.com/office/drawing/2014/main" id="{A8352B45-CAB2-F9B3-A65A-08AB4C113A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2597" y="5956141"/>
              <a:ext cx="610218" cy="514871"/>
            </a:xfrm>
            <a:prstGeom prst="rect">
              <a:avLst/>
            </a:prstGeom>
          </p:spPr>
        </p:pic>
        <p:pic>
          <p:nvPicPr>
            <p:cNvPr id="43" name="Picture 42">
              <a:extLst>
                <a:ext uri="{FF2B5EF4-FFF2-40B4-BE49-F238E27FC236}">
                  <a16:creationId xmlns:a16="http://schemas.microsoft.com/office/drawing/2014/main" id="{1611E7AB-0F3B-1D11-D486-AE09D20E50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63625" y="3915981"/>
              <a:ext cx="547553" cy="547553"/>
            </a:xfrm>
            <a:prstGeom prst="rect">
              <a:avLst/>
            </a:prstGeom>
          </p:spPr>
        </p:pic>
        <p:sp>
          <p:nvSpPr>
            <p:cNvPr id="44" name="TextBox 43">
              <a:extLst>
                <a:ext uri="{FF2B5EF4-FFF2-40B4-BE49-F238E27FC236}">
                  <a16:creationId xmlns:a16="http://schemas.microsoft.com/office/drawing/2014/main" id="{3340DA0F-7C87-E46F-057A-789142FB7C7A}"/>
                </a:ext>
              </a:extLst>
            </p:cNvPr>
            <p:cNvSpPr txBox="1"/>
            <p:nvPr/>
          </p:nvSpPr>
          <p:spPr>
            <a:xfrm>
              <a:off x="6423233" y="1454387"/>
              <a:ext cx="1078504" cy="707886"/>
            </a:xfrm>
            <a:prstGeom prst="rect">
              <a:avLst/>
            </a:prstGeom>
            <a:noFill/>
          </p:spPr>
          <p:txBody>
            <a:bodyPr wrap="square" rtlCol="0">
              <a:spAutoFit/>
            </a:bodyPr>
            <a:lstStyle/>
            <a:p>
              <a:pPr algn="ctr"/>
              <a:r>
                <a:rPr lang="en-US" sz="1000" dirty="0">
                  <a:solidFill>
                    <a:schemeClr val="bg1"/>
                  </a:solidFill>
                  <a:latin typeface="Gilmer Medium" pitchFamily="2" charset="77"/>
                </a:rPr>
                <a:t>Have </a:t>
              </a:r>
              <a:br>
                <a:rPr lang="en-US" sz="1000" dirty="0">
                  <a:solidFill>
                    <a:schemeClr val="bg1"/>
                  </a:solidFill>
                  <a:latin typeface="Gilmer Medium" pitchFamily="2" charset="77"/>
                </a:rPr>
              </a:br>
              <a:r>
                <a:rPr lang="en-US" sz="1000" dirty="0">
                  <a:solidFill>
                    <a:schemeClr val="bg1"/>
                  </a:solidFill>
                  <a:latin typeface="Gilmer Medium" pitchFamily="2" charset="77"/>
                </a:rPr>
                <a:t>a </a:t>
              </a:r>
            </a:p>
            <a:p>
              <a:pPr algn="ctr"/>
              <a:r>
                <a:rPr lang="en-US" sz="1000" dirty="0">
                  <a:solidFill>
                    <a:schemeClr val="bg1"/>
                  </a:solidFill>
                  <a:latin typeface="Gilmer Medium" pitchFamily="2" charset="77"/>
                </a:rPr>
                <a:t>Daily </a:t>
              </a:r>
            </a:p>
            <a:p>
              <a:pPr algn="ctr"/>
              <a:r>
                <a:rPr lang="en-US" sz="1000" dirty="0">
                  <a:solidFill>
                    <a:schemeClr val="bg1"/>
                  </a:solidFill>
                  <a:latin typeface="Gilmer Medium" pitchFamily="2" charset="77"/>
                </a:rPr>
                <a:t>Practice </a:t>
              </a:r>
            </a:p>
          </p:txBody>
        </p:sp>
        <p:sp>
          <p:nvSpPr>
            <p:cNvPr id="45" name="TextBox 44">
              <a:extLst>
                <a:ext uri="{FF2B5EF4-FFF2-40B4-BE49-F238E27FC236}">
                  <a16:creationId xmlns:a16="http://schemas.microsoft.com/office/drawing/2014/main" id="{41E916DA-CBCA-E16A-4AD3-79635049C406}"/>
                </a:ext>
              </a:extLst>
            </p:cNvPr>
            <p:cNvSpPr txBox="1"/>
            <p:nvPr/>
          </p:nvSpPr>
          <p:spPr>
            <a:xfrm>
              <a:off x="7513030" y="5231316"/>
              <a:ext cx="927821" cy="400110"/>
            </a:xfrm>
            <a:prstGeom prst="rect">
              <a:avLst/>
            </a:prstGeom>
            <a:noFill/>
          </p:spPr>
          <p:txBody>
            <a:bodyPr wrap="square" rtlCol="0">
              <a:spAutoFit/>
            </a:bodyPr>
            <a:lstStyle/>
            <a:p>
              <a:pPr algn="ctr"/>
              <a:r>
                <a:rPr lang="en-US" sz="1000" dirty="0">
                  <a:solidFill>
                    <a:schemeClr val="bg1"/>
                  </a:solidFill>
                  <a:latin typeface="Gilmer Medium" pitchFamily="2" charset="77"/>
                </a:rPr>
                <a:t>Avoid Fake </a:t>
              </a:r>
            </a:p>
            <a:p>
              <a:pPr algn="ctr"/>
              <a:r>
                <a:rPr lang="en-US" sz="1000" dirty="0">
                  <a:solidFill>
                    <a:schemeClr val="bg1"/>
                  </a:solidFill>
                  <a:latin typeface="Gilmer Medium" pitchFamily="2" charset="77"/>
                </a:rPr>
                <a:t>Work</a:t>
              </a:r>
            </a:p>
          </p:txBody>
        </p:sp>
        <p:sp>
          <p:nvSpPr>
            <p:cNvPr id="46" name="TextBox 45">
              <a:extLst>
                <a:ext uri="{FF2B5EF4-FFF2-40B4-BE49-F238E27FC236}">
                  <a16:creationId xmlns:a16="http://schemas.microsoft.com/office/drawing/2014/main" id="{85908CE3-0C39-3FC6-64B9-185A0ABAD644}"/>
                </a:ext>
              </a:extLst>
            </p:cNvPr>
            <p:cNvSpPr txBox="1"/>
            <p:nvPr/>
          </p:nvSpPr>
          <p:spPr>
            <a:xfrm>
              <a:off x="6573916" y="4576408"/>
              <a:ext cx="927821" cy="707886"/>
            </a:xfrm>
            <a:prstGeom prst="rect">
              <a:avLst/>
            </a:prstGeom>
            <a:noFill/>
          </p:spPr>
          <p:txBody>
            <a:bodyPr wrap="square" rtlCol="0">
              <a:spAutoFit/>
            </a:bodyPr>
            <a:lstStyle/>
            <a:p>
              <a:pPr algn="ctr"/>
              <a:r>
                <a:rPr lang="en-US" sz="1000" dirty="0">
                  <a:solidFill>
                    <a:schemeClr val="bg1"/>
                  </a:solidFill>
                  <a:latin typeface="Gilmer Medium" pitchFamily="2" charset="77"/>
                </a:rPr>
                <a:t>Protect </a:t>
              </a:r>
            </a:p>
            <a:p>
              <a:pPr algn="ctr"/>
              <a:r>
                <a:rPr lang="en-US" sz="1000" dirty="0">
                  <a:solidFill>
                    <a:schemeClr val="bg1"/>
                  </a:solidFill>
                  <a:latin typeface="Gilmer Medium" pitchFamily="2" charset="77"/>
                </a:rPr>
                <a:t>the </a:t>
              </a:r>
            </a:p>
            <a:p>
              <a:pPr algn="ctr"/>
              <a:r>
                <a:rPr lang="en-US" sz="1000" dirty="0">
                  <a:solidFill>
                    <a:schemeClr val="bg1"/>
                  </a:solidFill>
                  <a:latin typeface="Gilmer Medium" pitchFamily="2" charset="77"/>
                </a:rPr>
                <a:t>Asset</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47" name="TextBox 46">
              <a:extLst>
                <a:ext uri="{FF2B5EF4-FFF2-40B4-BE49-F238E27FC236}">
                  <a16:creationId xmlns:a16="http://schemas.microsoft.com/office/drawing/2014/main" id="{65A37792-F428-1C96-3C0F-A9053DAC233B}"/>
                </a:ext>
              </a:extLst>
            </p:cNvPr>
            <p:cNvSpPr txBox="1"/>
            <p:nvPr/>
          </p:nvSpPr>
          <p:spPr>
            <a:xfrm>
              <a:off x="6017862" y="3612581"/>
              <a:ext cx="927821" cy="553998"/>
            </a:xfrm>
            <a:prstGeom prst="rect">
              <a:avLst/>
            </a:prstGeom>
            <a:noFill/>
          </p:spPr>
          <p:txBody>
            <a:bodyPr wrap="square" rtlCol="0">
              <a:spAutoFit/>
            </a:bodyPr>
            <a:lstStyle/>
            <a:p>
              <a:pPr algn="ctr"/>
              <a:r>
                <a:rPr lang="en-US" sz="1000" dirty="0">
                  <a:solidFill>
                    <a:schemeClr val="bg1"/>
                  </a:solidFill>
                  <a:latin typeface="Gilmer Medium" pitchFamily="2" charset="77"/>
                </a:rPr>
                <a:t>Create Barriers to Entry</a:t>
              </a:r>
            </a:p>
          </p:txBody>
        </p:sp>
        <p:sp>
          <p:nvSpPr>
            <p:cNvPr id="48" name="TextBox 47">
              <a:extLst>
                <a:ext uri="{FF2B5EF4-FFF2-40B4-BE49-F238E27FC236}">
                  <a16:creationId xmlns:a16="http://schemas.microsoft.com/office/drawing/2014/main" id="{6E76E50F-EDE8-24A8-71DA-56D7DFFFC7F3}"/>
                </a:ext>
              </a:extLst>
            </p:cNvPr>
            <p:cNvSpPr txBox="1"/>
            <p:nvPr/>
          </p:nvSpPr>
          <p:spPr>
            <a:xfrm>
              <a:off x="5990590" y="2676251"/>
              <a:ext cx="927821" cy="553998"/>
            </a:xfrm>
            <a:prstGeom prst="rect">
              <a:avLst/>
            </a:prstGeom>
            <a:noFill/>
          </p:spPr>
          <p:txBody>
            <a:bodyPr wrap="square" rtlCol="0">
              <a:spAutoFit/>
            </a:bodyPr>
            <a:lstStyle/>
            <a:p>
              <a:pPr algn="ctr"/>
              <a:r>
                <a:rPr lang="en-US" sz="1000" dirty="0">
                  <a:solidFill>
                    <a:schemeClr val="bg1"/>
                  </a:solidFill>
                  <a:latin typeface="Gilmer Medium" pitchFamily="2" charset="77"/>
                </a:rPr>
                <a:t>Automate Everything</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pic>
          <p:nvPicPr>
            <p:cNvPr id="49" name="Picture 48">
              <a:extLst>
                <a:ext uri="{FF2B5EF4-FFF2-40B4-BE49-F238E27FC236}">
                  <a16:creationId xmlns:a16="http://schemas.microsoft.com/office/drawing/2014/main" id="{BDA17060-6EEE-EE40-1D71-75EAB33566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33542" y="3886650"/>
              <a:ext cx="557047" cy="557047"/>
            </a:xfrm>
            <a:prstGeom prst="rect">
              <a:avLst/>
            </a:prstGeom>
          </p:spPr>
        </p:pic>
        <p:pic>
          <p:nvPicPr>
            <p:cNvPr id="50" name="Picture 49">
              <a:extLst>
                <a:ext uri="{FF2B5EF4-FFF2-40B4-BE49-F238E27FC236}">
                  <a16:creationId xmlns:a16="http://schemas.microsoft.com/office/drawing/2014/main" id="{CEF6341A-0396-CED5-CE4A-09C43BB60FA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43527" y="2418276"/>
              <a:ext cx="535485" cy="525609"/>
            </a:xfrm>
            <a:prstGeom prst="rect">
              <a:avLst/>
            </a:prstGeom>
          </p:spPr>
        </p:pic>
        <p:pic>
          <p:nvPicPr>
            <p:cNvPr id="51" name="Picture 50">
              <a:extLst>
                <a:ext uri="{FF2B5EF4-FFF2-40B4-BE49-F238E27FC236}">
                  <a16:creationId xmlns:a16="http://schemas.microsoft.com/office/drawing/2014/main" id="{40E29F12-3C06-015A-8A09-B62A55C70EE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36480" y="5136707"/>
              <a:ext cx="570282" cy="572518"/>
            </a:xfrm>
            <a:prstGeom prst="rect">
              <a:avLst/>
            </a:prstGeom>
          </p:spPr>
        </p:pic>
        <p:pic>
          <p:nvPicPr>
            <p:cNvPr id="52" name="Picture 51">
              <a:extLst>
                <a:ext uri="{FF2B5EF4-FFF2-40B4-BE49-F238E27FC236}">
                  <a16:creationId xmlns:a16="http://schemas.microsoft.com/office/drawing/2014/main" id="{8F04693F-2398-D217-86CA-7D1B07A4EA4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57447" y="1121618"/>
              <a:ext cx="567517" cy="567517"/>
            </a:xfrm>
            <a:prstGeom prst="rect">
              <a:avLst/>
            </a:prstGeom>
          </p:spPr>
        </p:pic>
        <p:pic>
          <p:nvPicPr>
            <p:cNvPr id="53" name="Picture 52">
              <a:extLst>
                <a:ext uri="{FF2B5EF4-FFF2-40B4-BE49-F238E27FC236}">
                  <a16:creationId xmlns:a16="http://schemas.microsoft.com/office/drawing/2014/main" id="{85C933C6-0ACB-9702-ED6B-3678A587252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24723" y="5182935"/>
              <a:ext cx="518220" cy="522574"/>
            </a:xfrm>
            <a:prstGeom prst="rect">
              <a:avLst/>
            </a:prstGeom>
          </p:spPr>
        </p:pic>
        <p:pic>
          <p:nvPicPr>
            <p:cNvPr id="54" name="Picture 53">
              <a:extLst>
                <a:ext uri="{FF2B5EF4-FFF2-40B4-BE49-F238E27FC236}">
                  <a16:creationId xmlns:a16="http://schemas.microsoft.com/office/drawing/2014/main" id="{515DC049-D05A-6C89-73DF-B7AAB10FD03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11751" y="5930272"/>
              <a:ext cx="547579" cy="605530"/>
            </a:xfrm>
            <a:prstGeom prst="rect">
              <a:avLst/>
            </a:prstGeom>
          </p:spPr>
        </p:pic>
      </p:grpSp>
      <p:pic>
        <p:nvPicPr>
          <p:cNvPr id="55" name="Picture 54">
            <a:extLst>
              <a:ext uri="{FF2B5EF4-FFF2-40B4-BE49-F238E27FC236}">
                <a16:creationId xmlns:a16="http://schemas.microsoft.com/office/drawing/2014/main" id="{773BE6AB-9A53-F7B6-1B54-33A2F0186491}"/>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817441" y="2335395"/>
            <a:ext cx="2159084" cy="2078262"/>
          </a:xfrm>
          <a:prstGeom prst="ellipse">
            <a:avLst/>
          </a:prstGeom>
        </p:spPr>
      </p:pic>
      <p:sp>
        <p:nvSpPr>
          <p:cNvPr id="56" name="Google Shape;179;p5">
            <a:extLst>
              <a:ext uri="{FF2B5EF4-FFF2-40B4-BE49-F238E27FC236}">
                <a16:creationId xmlns:a16="http://schemas.microsoft.com/office/drawing/2014/main" id="{208A8922-D5E5-B117-BBCD-AED267DDAE8F}"/>
              </a:ext>
            </a:extLst>
          </p:cNvPr>
          <p:cNvSpPr txBox="1"/>
          <p:nvPr/>
        </p:nvSpPr>
        <p:spPr>
          <a:xfrm>
            <a:off x="345689" y="4776943"/>
            <a:ext cx="556988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56ABA8"/>
                </a:solidFill>
                <a:latin typeface="Gilmer Bold" pitchFamily="2" charset="77"/>
                <a:ea typeface="Calibri"/>
                <a:cs typeface="Calibri"/>
                <a:sym typeface="Calibri"/>
              </a:rPr>
              <a:t>PRODUCTIVITY</a:t>
            </a:r>
            <a:r>
              <a:rPr lang="en-US" sz="5400" dirty="0">
                <a:solidFill>
                  <a:srgbClr val="004A4D"/>
                </a:solidFill>
                <a:latin typeface="Gilmer Bold" pitchFamily="2" charset="77"/>
                <a:ea typeface="Calibri"/>
                <a:cs typeface="Calibri"/>
                <a:sym typeface="Calibri"/>
              </a:rPr>
              <a:t> MINDSET</a:t>
            </a:r>
            <a:endParaRPr lang="en-US" sz="5400" dirty="0">
              <a:solidFill>
                <a:srgbClr val="004A4D"/>
              </a:solidFill>
              <a:latin typeface="Gilmer Bold" pitchFamily="2" charset="77"/>
            </a:endParaRPr>
          </a:p>
        </p:txBody>
      </p:sp>
    </p:spTree>
    <p:extLst>
      <p:ext uri="{BB962C8B-B14F-4D97-AF65-F5344CB8AC3E}">
        <p14:creationId xmlns:p14="http://schemas.microsoft.com/office/powerpoint/2010/main" val="345958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88E447B-9615-E434-69D8-221551B65112}"/>
              </a:ext>
            </a:extLst>
          </p:cNvPr>
          <p:cNvPicPr>
            <a:picLocks noChangeAspect="1"/>
          </p:cNvPicPr>
          <p:nvPr/>
        </p:nvPicPr>
        <p:blipFill>
          <a:blip r:embed="rId2"/>
          <a:stretch>
            <a:fillRect/>
          </a:stretch>
        </p:blipFill>
        <p:spPr>
          <a:xfrm rot="16200000">
            <a:off x="6360178" y="1071722"/>
            <a:ext cx="6888828" cy="4683728"/>
          </a:xfrm>
          <a:prstGeom prst="rect">
            <a:avLst/>
          </a:prstGeom>
        </p:spPr>
      </p:pic>
      <p:grpSp>
        <p:nvGrpSpPr>
          <p:cNvPr id="29" name="Group 28">
            <a:extLst>
              <a:ext uri="{FF2B5EF4-FFF2-40B4-BE49-F238E27FC236}">
                <a16:creationId xmlns:a16="http://schemas.microsoft.com/office/drawing/2014/main" id="{7F02ECA1-AA41-506B-6C39-C5102E0DFA79}"/>
              </a:ext>
            </a:extLst>
          </p:cNvPr>
          <p:cNvGrpSpPr/>
          <p:nvPr/>
        </p:nvGrpSpPr>
        <p:grpSpPr>
          <a:xfrm>
            <a:off x="216611" y="221113"/>
            <a:ext cx="6401556" cy="6401556"/>
            <a:chOff x="5099825" y="12701"/>
            <a:chExt cx="6823758" cy="6823758"/>
          </a:xfrm>
        </p:grpSpPr>
        <p:pic>
          <p:nvPicPr>
            <p:cNvPr id="30" name="Picture 29">
              <a:extLst>
                <a:ext uri="{FF2B5EF4-FFF2-40B4-BE49-F238E27FC236}">
                  <a16:creationId xmlns:a16="http://schemas.microsoft.com/office/drawing/2014/main" id="{3190E717-B532-873C-7504-13B9765487F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99825" y="12701"/>
              <a:ext cx="6823758" cy="6823758"/>
            </a:xfrm>
            <a:prstGeom prst="rect">
              <a:avLst/>
            </a:prstGeom>
          </p:spPr>
        </p:pic>
        <p:sp>
          <p:nvSpPr>
            <p:cNvPr id="31" name="TextBox 30">
              <a:extLst>
                <a:ext uri="{FF2B5EF4-FFF2-40B4-BE49-F238E27FC236}">
                  <a16:creationId xmlns:a16="http://schemas.microsoft.com/office/drawing/2014/main" id="{DE5843C0-B840-9067-A3A4-C1B8FECEF7C3}"/>
                </a:ext>
              </a:extLst>
            </p:cNvPr>
            <p:cNvSpPr txBox="1"/>
            <p:nvPr/>
          </p:nvSpPr>
          <p:spPr>
            <a:xfrm>
              <a:off x="7366711" y="926334"/>
              <a:ext cx="1109902" cy="707886"/>
            </a:xfrm>
            <a:prstGeom prst="rect">
              <a:avLst/>
            </a:prstGeom>
            <a:noFill/>
          </p:spPr>
          <p:txBody>
            <a:bodyPr wrap="square" rtlCol="0">
              <a:spAutoFit/>
            </a:bodyPr>
            <a:lstStyle/>
            <a:p>
              <a:pPr algn="ctr"/>
              <a:r>
                <a:rPr lang="en-US" sz="1000" dirty="0">
                  <a:solidFill>
                    <a:schemeClr val="bg1"/>
                  </a:solidFill>
                  <a:latin typeface="Gilmer Medium" pitchFamily="2" charset="77"/>
                </a:rPr>
                <a:t>Time </a:t>
              </a:r>
            </a:p>
            <a:p>
              <a:pPr algn="ctr"/>
              <a:r>
                <a:rPr lang="en-US" sz="1000" dirty="0">
                  <a:solidFill>
                    <a:schemeClr val="bg1"/>
                  </a:solidFill>
                  <a:latin typeface="Gilmer Medium" pitchFamily="2" charset="77"/>
                </a:rPr>
                <a:t>Block </a:t>
              </a:r>
            </a:p>
            <a:p>
              <a:pPr algn="ctr"/>
              <a:r>
                <a:rPr lang="en-US" sz="1000" dirty="0">
                  <a:solidFill>
                    <a:schemeClr val="bg1"/>
                  </a:solidFill>
                  <a:latin typeface="Gilmer Medium" pitchFamily="2" charset="77"/>
                </a:rPr>
                <a:t>Your </a:t>
              </a:r>
              <a:br>
                <a:rPr lang="en-US" sz="1000" dirty="0">
                  <a:solidFill>
                    <a:schemeClr val="bg1"/>
                  </a:solidFill>
                  <a:latin typeface="Gilmer Medium" pitchFamily="2" charset="77"/>
                </a:rPr>
              </a:br>
              <a:r>
                <a:rPr lang="en-US" sz="1000" dirty="0">
                  <a:solidFill>
                    <a:schemeClr val="bg1"/>
                  </a:solidFill>
                  <a:latin typeface="Gilmer Medium" pitchFamily="2" charset="77"/>
                </a:rPr>
                <a:t>Schedule(s)</a:t>
              </a:r>
            </a:p>
          </p:txBody>
        </p:sp>
        <p:sp>
          <p:nvSpPr>
            <p:cNvPr id="32" name="TextBox 31">
              <a:extLst>
                <a:ext uri="{FF2B5EF4-FFF2-40B4-BE49-F238E27FC236}">
                  <a16:creationId xmlns:a16="http://schemas.microsoft.com/office/drawing/2014/main" id="{541FA4B0-3FDE-6DC3-5298-E54E2662397A}"/>
                </a:ext>
              </a:extLst>
            </p:cNvPr>
            <p:cNvSpPr txBox="1"/>
            <p:nvPr/>
          </p:nvSpPr>
          <p:spPr>
            <a:xfrm>
              <a:off x="8421446" y="973014"/>
              <a:ext cx="1288465" cy="707886"/>
            </a:xfrm>
            <a:prstGeom prst="rect">
              <a:avLst/>
            </a:prstGeom>
            <a:noFill/>
          </p:spPr>
          <p:txBody>
            <a:bodyPr wrap="square" rtlCol="0">
              <a:spAutoFit/>
            </a:bodyPr>
            <a:lstStyle/>
            <a:p>
              <a:pPr algn="ctr"/>
              <a:r>
                <a:rPr lang="en-US" sz="1000" dirty="0">
                  <a:solidFill>
                    <a:schemeClr val="bg1"/>
                  </a:solidFill>
                  <a:latin typeface="Gilmer Medium" pitchFamily="2" charset="77"/>
                </a:rPr>
                <a:t>Ruthlessly </a:t>
              </a:r>
            </a:p>
            <a:p>
              <a:pPr algn="ctr"/>
              <a:r>
                <a:rPr lang="en-US" sz="1000" dirty="0">
                  <a:solidFill>
                    <a:schemeClr val="bg1"/>
                  </a:solidFill>
                  <a:latin typeface="Gilmer Medium" pitchFamily="2" charset="77"/>
                </a:rPr>
                <a:t>Eliminate  </a:t>
              </a:r>
            </a:p>
            <a:p>
              <a:pPr algn="ctr"/>
              <a:r>
                <a:rPr lang="en-US" sz="1000" dirty="0">
                  <a:solidFill>
                    <a:schemeClr val="bg1"/>
                  </a:solidFill>
                  <a:latin typeface="Gilmer Medium" pitchFamily="2" charset="77"/>
                </a:rPr>
                <a:t>Distractions</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33" name="TextBox 32">
              <a:extLst>
                <a:ext uri="{FF2B5EF4-FFF2-40B4-BE49-F238E27FC236}">
                  <a16:creationId xmlns:a16="http://schemas.microsoft.com/office/drawing/2014/main" id="{A3B33DD5-364A-0AAC-8809-F1E32752B0FE}"/>
                </a:ext>
              </a:extLst>
            </p:cNvPr>
            <p:cNvSpPr txBox="1"/>
            <p:nvPr/>
          </p:nvSpPr>
          <p:spPr>
            <a:xfrm>
              <a:off x="9603703" y="1699879"/>
              <a:ext cx="724386" cy="553998"/>
            </a:xfrm>
            <a:prstGeom prst="rect">
              <a:avLst/>
            </a:prstGeom>
            <a:noFill/>
          </p:spPr>
          <p:txBody>
            <a:bodyPr wrap="square" rtlCol="0">
              <a:spAutoFit/>
            </a:bodyPr>
            <a:lstStyle/>
            <a:p>
              <a:pPr algn="ctr"/>
              <a:r>
                <a:rPr lang="en-US" sz="1000" dirty="0">
                  <a:solidFill>
                    <a:schemeClr val="bg1"/>
                  </a:solidFill>
                  <a:latin typeface="Gilmer Medium" pitchFamily="2" charset="77"/>
                </a:rPr>
                <a:t>Draft </a:t>
              </a:r>
            </a:p>
            <a:p>
              <a:pPr algn="ctr"/>
              <a:r>
                <a:rPr lang="en-US" sz="1000" dirty="0">
                  <a:solidFill>
                    <a:schemeClr val="bg1"/>
                  </a:solidFill>
                  <a:latin typeface="Gilmer Medium" pitchFamily="2" charset="77"/>
                </a:rPr>
                <a:t>Scripts</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34" name="TextBox 33">
              <a:extLst>
                <a:ext uri="{FF2B5EF4-FFF2-40B4-BE49-F238E27FC236}">
                  <a16:creationId xmlns:a16="http://schemas.microsoft.com/office/drawing/2014/main" id="{10861FD8-9EC0-63E0-0542-1126B3D06FDE}"/>
                </a:ext>
              </a:extLst>
            </p:cNvPr>
            <p:cNvSpPr txBox="1"/>
            <p:nvPr/>
          </p:nvSpPr>
          <p:spPr>
            <a:xfrm>
              <a:off x="10091300" y="2508783"/>
              <a:ext cx="933342" cy="553998"/>
            </a:xfrm>
            <a:prstGeom prst="rect">
              <a:avLst/>
            </a:prstGeom>
            <a:noFill/>
          </p:spPr>
          <p:txBody>
            <a:bodyPr wrap="square" rtlCol="0">
              <a:spAutoFit/>
            </a:bodyPr>
            <a:lstStyle/>
            <a:p>
              <a:pPr algn="ctr"/>
              <a:r>
                <a:rPr lang="en-US" sz="1000" dirty="0">
                  <a:solidFill>
                    <a:schemeClr val="bg1"/>
                  </a:solidFill>
                  <a:latin typeface="Gilmer Medium" pitchFamily="2" charset="77"/>
                </a:rPr>
                <a:t>Eat </a:t>
              </a:r>
            </a:p>
            <a:p>
              <a:pPr algn="ctr"/>
              <a:r>
                <a:rPr lang="en-US" sz="1000" dirty="0">
                  <a:solidFill>
                    <a:schemeClr val="bg1"/>
                  </a:solidFill>
                  <a:latin typeface="Gilmer Medium" pitchFamily="2" charset="77"/>
                </a:rPr>
                <a:t>Your </a:t>
              </a:r>
            </a:p>
            <a:p>
              <a:pPr algn="ctr"/>
              <a:r>
                <a:rPr lang="en-US" sz="1000" dirty="0">
                  <a:solidFill>
                    <a:schemeClr val="bg1"/>
                  </a:solidFill>
                  <a:latin typeface="Gilmer Medium" pitchFamily="2" charset="77"/>
                </a:rPr>
                <a:t>Frogs</a:t>
              </a:r>
            </a:p>
          </p:txBody>
        </p:sp>
        <p:sp>
          <p:nvSpPr>
            <p:cNvPr id="35" name="TextBox 34">
              <a:extLst>
                <a:ext uri="{FF2B5EF4-FFF2-40B4-BE49-F238E27FC236}">
                  <a16:creationId xmlns:a16="http://schemas.microsoft.com/office/drawing/2014/main" id="{8F17AF09-AC26-8E78-9BAA-BAB39534A799}"/>
                </a:ext>
              </a:extLst>
            </p:cNvPr>
            <p:cNvSpPr txBox="1"/>
            <p:nvPr/>
          </p:nvSpPr>
          <p:spPr>
            <a:xfrm>
              <a:off x="9842425" y="3669913"/>
              <a:ext cx="1419562" cy="553998"/>
            </a:xfrm>
            <a:prstGeom prst="rect">
              <a:avLst/>
            </a:prstGeom>
            <a:noFill/>
          </p:spPr>
          <p:txBody>
            <a:bodyPr wrap="square" rtlCol="0">
              <a:spAutoFit/>
            </a:bodyPr>
            <a:lstStyle/>
            <a:p>
              <a:pPr algn="ctr"/>
              <a:r>
                <a:rPr lang="en-US" sz="1000" dirty="0">
                  <a:solidFill>
                    <a:schemeClr val="bg1"/>
                  </a:solidFill>
                  <a:latin typeface="Gilmer Medium" pitchFamily="2" charset="77"/>
                </a:rPr>
                <a:t>Just </a:t>
              </a:r>
            </a:p>
            <a:p>
              <a:pPr algn="ctr"/>
              <a:r>
                <a:rPr lang="en-US" sz="1000" dirty="0">
                  <a:solidFill>
                    <a:schemeClr val="bg1"/>
                  </a:solidFill>
                  <a:latin typeface="Gilmer Medium" pitchFamily="2" charset="77"/>
                </a:rPr>
                <a:t>Say </a:t>
              </a:r>
            </a:p>
            <a:p>
              <a:pPr algn="ctr"/>
              <a:r>
                <a:rPr lang="en-US" sz="1000" dirty="0">
                  <a:solidFill>
                    <a:schemeClr val="bg1"/>
                  </a:solidFill>
                  <a:latin typeface="Gilmer Medium" pitchFamily="2" charset="77"/>
                </a:rPr>
                <a:t>‘No’</a:t>
              </a:r>
            </a:p>
          </p:txBody>
        </p:sp>
        <p:sp>
          <p:nvSpPr>
            <p:cNvPr id="36" name="TextBox 35">
              <a:extLst>
                <a:ext uri="{FF2B5EF4-FFF2-40B4-BE49-F238E27FC236}">
                  <a16:creationId xmlns:a16="http://schemas.microsoft.com/office/drawing/2014/main" id="{E9423DEA-A7D3-2D55-AA61-39D5008E7A4D}"/>
                </a:ext>
              </a:extLst>
            </p:cNvPr>
            <p:cNvSpPr txBox="1"/>
            <p:nvPr/>
          </p:nvSpPr>
          <p:spPr>
            <a:xfrm>
              <a:off x="9627390" y="4780791"/>
              <a:ext cx="927821" cy="553998"/>
            </a:xfrm>
            <a:prstGeom prst="rect">
              <a:avLst/>
            </a:prstGeom>
            <a:noFill/>
          </p:spPr>
          <p:txBody>
            <a:bodyPr wrap="square" rtlCol="0">
              <a:spAutoFit/>
            </a:bodyPr>
            <a:lstStyle/>
            <a:p>
              <a:pPr algn="ctr"/>
              <a:r>
                <a:rPr lang="en-US" sz="1000" dirty="0">
                  <a:solidFill>
                    <a:schemeClr val="bg1"/>
                  </a:solidFill>
                  <a:latin typeface="Gilmer Medium" pitchFamily="2" charset="77"/>
                </a:rPr>
                <a:t>$1,000/</a:t>
              </a:r>
              <a:r>
                <a:rPr lang="en-US" sz="1000" dirty="0" err="1">
                  <a:solidFill>
                    <a:schemeClr val="bg1"/>
                  </a:solidFill>
                  <a:latin typeface="Gilmer Medium" pitchFamily="2" charset="77"/>
                </a:rPr>
                <a:t>hr</a:t>
              </a:r>
              <a:r>
                <a:rPr lang="en-US" sz="1000" dirty="0">
                  <a:solidFill>
                    <a:schemeClr val="bg1"/>
                  </a:solidFill>
                  <a:latin typeface="Gilmer Medium" pitchFamily="2" charset="77"/>
                </a:rPr>
                <a:t>  </a:t>
              </a:r>
            </a:p>
            <a:p>
              <a:pPr algn="ctr"/>
              <a:r>
                <a:rPr lang="en-US" sz="1000" dirty="0">
                  <a:solidFill>
                    <a:schemeClr val="bg1"/>
                  </a:solidFill>
                  <a:latin typeface="Gilmer Medium" pitchFamily="2" charset="77"/>
                </a:rPr>
                <a:t>ONLY</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37" name="TextBox 36">
              <a:extLst>
                <a:ext uri="{FF2B5EF4-FFF2-40B4-BE49-F238E27FC236}">
                  <a16:creationId xmlns:a16="http://schemas.microsoft.com/office/drawing/2014/main" id="{422934AE-DFE7-24E2-1B4E-151E509B4955}"/>
                </a:ext>
              </a:extLst>
            </p:cNvPr>
            <p:cNvSpPr txBox="1"/>
            <p:nvPr/>
          </p:nvSpPr>
          <p:spPr>
            <a:xfrm>
              <a:off x="8637495" y="5243673"/>
              <a:ext cx="927821" cy="707886"/>
            </a:xfrm>
            <a:prstGeom prst="rect">
              <a:avLst/>
            </a:prstGeom>
            <a:noFill/>
          </p:spPr>
          <p:txBody>
            <a:bodyPr wrap="square" rtlCol="0">
              <a:spAutoFit/>
            </a:bodyPr>
            <a:lstStyle/>
            <a:p>
              <a:pPr algn="ctr"/>
              <a:r>
                <a:rPr lang="en-US" sz="1000" dirty="0">
                  <a:solidFill>
                    <a:schemeClr val="bg1"/>
                  </a:solidFill>
                  <a:latin typeface="Gilmer Medium" pitchFamily="2" charset="77"/>
                </a:rPr>
                <a:t>Never </a:t>
              </a:r>
              <a:br>
                <a:rPr lang="en-US" sz="1000" dirty="0">
                  <a:solidFill>
                    <a:schemeClr val="bg1"/>
                  </a:solidFill>
                  <a:latin typeface="Gilmer Medium" pitchFamily="2" charset="77"/>
                </a:rPr>
              </a:br>
              <a:r>
                <a:rPr lang="en-US" sz="1000" dirty="0">
                  <a:solidFill>
                    <a:schemeClr val="bg1"/>
                  </a:solidFill>
                  <a:latin typeface="Gilmer Medium" pitchFamily="2" charset="77"/>
                </a:rPr>
                <a:t>Multitask. </a:t>
              </a:r>
              <a:br>
                <a:rPr lang="en-US" sz="1000" dirty="0">
                  <a:solidFill>
                    <a:schemeClr val="bg1"/>
                  </a:solidFill>
                  <a:latin typeface="Gilmer Medium" pitchFamily="2" charset="77"/>
                </a:rPr>
              </a:br>
              <a:r>
                <a:rPr lang="en-US" sz="1000" dirty="0">
                  <a:solidFill>
                    <a:schemeClr val="bg1"/>
                  </a:solidFill>
                  <a:latin typeface="Gilmer Medium" pitchFamily="2" charset="77"/>
                </a:rPr>
                <a:t>EVER</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pic>
          <p:nvPicPr>
            <p:cNvPr id="38" name="Picture 37">
              <a:extLst>
                <a:ext uri="{FF2B5EF4-FFF2-40B4-BE49-F238E27FC236}">
                  <a16:creationId xmlns:a16="http://schemas.microsoft.com/office/drawing/2014/main" id="{708FAE33-EE00-58B0-2CEF-59D56B68C9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1751" y="376376"/>
              <a:ext cx="481762" cy="481762"/>
            </a:xfrm>
            <a:prstGeom prst="rect">
              <a:avLst/>
            </a:prstGeom>
          </p:spPr>
        </p:pic>
        <p:pic>
          <p:nvPicPr>
            <p:cNvPr id="39" name="Picture 38">
              <a:extLst>
                <a:ext uri="{FF2B5EF4-FFF2-40B4-BE49-F238E27FC236}">
                  <a16:creationId xmlns:a16="http://schemas.microsoft.com/office/drawing/2014/main" id="{84E07B41-431D-7530-2FD9-F8CD6C10FD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65127" y="386988"/>
              <a:ext cx="471150" cy="471150"/>
            </a:xfrm>
            <a:prstGeom prst="rect">
              <a:avLst/>
            </a:prstGeom>
          </p:spPr>
        </p:pic>
        <p:pic>
          <p:nvPicPr>
            <p:cNvPr id="40" name="Picture 39">
              <a:extLst>
                <a:ext uri="{FF2B5EF4-FFF2-40B4-BE49-F238E27FC236}">
                  <a16:creationId xmlns:a16="http://schemas.microsoft.com/office/drawing/2014/main" id="{76639399-5154-62E2-0DC8-F4F7FBE3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21881" y="1137154"/>
              <a:ext cx="475541" cy="418682"/>
            </a:xfrm>
            <a:prstGeom prst="rect">
              <a:avLst/>
            </a:prstGeom>
          </p:spPr>
        </p:pic>
        <p:pic>
          <p:nvPicPr>
            <p:cNvPr id="41" name="Picture 40">
              <a:extLst>
                <a:ext uri="{FF2B5EF4-FFF2-40B4-BE49-F238E27FC236}">
                  <a16:creationId xmlns:a16="http://schemas.microsoft.com/office/drawing/2014/main" id="{AFA5815D-4B11-BE94-AEF2-C248756656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2796" y="2508783"/>
              <a:ext cx="502956" cy="465627"/>
            </a:xfrm>
            <a:prstGeom prst="rect">
              <a:avLst/>
            </a:prstGeom>
          </p:spPr>
        </p:pic>
        <p:pic>
          <p:nvPicPr>
            <p:cNvPr id="42" name="Picture 41">
              <a:extLst>
                <a:ext uri="{FF2B5EF4-FFF2-40B4-BE49-F238E27FC236}">
                  <a16:creationId xmlns:a16="http://schemas.microsoft.com/office/drawing/2014/main" id="{A8352B45-CAB2-F9B3-A65A-08AB4C113A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2597" y="5956141"/>
              <a:ext cx="610218" cy="514871"/>
            </a:xfrm>
            <a:prstGeom prst="rect">
              <a:avLst/>
            </a:prstGeom>
          </p:spPr>
        </p:pic>
        <p:pic>
          <p:nvPicPr>
            <p:cNvPr id="43" name="Picture 42">
              <a:extLst>
                <a:ext uri="{FF2B5EF4-FFF2-40B4-BE49-F238E27FC236}">
                  <a16:creationId xmlns:a16="http://schemas.microsoft.com/office/drawing/2014/main" id="{1611E7AB-0F3B-1D11-D486-AE09D20E50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63625" y="3915981"/>
              <a:ext cx="547553" cy="547553"/>
            </a:xfrm>
            <a:prstGeom prst="rect">
              <a:avLst/>
            </a:prstGeom>
          </p:spPr>
        </p:pic>
        <p:sp>
          <p:nvSpPr>
            <p:cNvPr id="44" name="TextBox 43">
              <a:extLst>
                <a:ext uri="{FF2B5EF4-FFF2-40B4-BE49-F238E27FC236}">
                  <a16:creationId xmlns:a16="http://schemas.microsoft.com/office/drawing/2014/main" id="{3340DA0F-7C87-E46F-057A-789142FB7C7A}"/>
                </a:ext>
              </a:extLst>
            </p:cNvPr>
            <p:cNvSpPr txBox="1"/>
            <p:nvPr/>
          </p:nvSpPr>
          <p:spPr>
            <a:xfrm>
              <a:off x="6423233" y="1454387"/>
              <a:ext cx="1078504" cy="707886"/>
            </a:xfrm>
            <a:prstGeom prst="rect">
              <a:avLst/>
            </a:prstGeom>
            <a:noFill/>
          </p:spPr>
          <p:txBody>
            <a:bodyPr wrap="square" rtlCol="0">
              <a:spAutoFit/>
            </a:bodyPr>
            <a:lstStyle/>
            <a:p>
              <a:pPr algn="ctr"/>
              <a:r>
                <a:rPr lang="en-US" sz="1000" dirty="0">
                  <a:solidFill>
                    <a:schemeClr val="bg1"/>
                  </a:solidFill>
                  <a:latin typeface="Gilmer Medium" pitchFamily="2" charset="77"/>
                </a:rPr>
                <a:t>Have </a:t>
              </a:r>
              <a:br>
                <a:rPr lang="en-US" sz="1000" dirty="0">
                  <a:solidFill>
                    <a:schemeClr val="bg1"/>
                  </a:solidFill>
                  <a:latin typeface="Gilmer Medium" pitchFamily="2" charset="77"/>
                </a:rPr>
              </a:br>
              <a:r>
                <a:rPr lang="en-US" sz="1000" dirty="0">
                  <a:solidFill>
                    <a:schemeClr val="bg1"/>
                  </a:solidFill>
                  <a:latin typeface="Gilmer Medium" pitchFamily="2" charset="77"/>
                </a:rPr>
                <a:t>a </a:t>
              </a:r>
            </a:p>
            <a:p>
              <a:pPr algn="ctr"/>
              <a:r>
                <a:rPr lang="en-US" sz="1000" dirty="0">
                  <a:solidFill>
                    <a:schemeClr val="bg1"/>
                  </a:solidFill>
                  <a:latin typeface="Gilmer Medium" pitchFamily="2" charset="77"/>
                </a:rPr>
                <a:t>Daily </a:t>
              </a:r>
            </a:p>
            <a:p>
              <a:pPr algn="ctr"/>
              <a:r>
                <a:rPr lang="en-US" sz="1000" dirty="0">
                  <a:solidFill>
                    <a:schemeClr val="bg1"/>
                  </a:solidFill>
                  <a:latin typeface="Gilmer Medium" pitchFamily="2" charset="77"/>
                </a:rPr>
                <a:t>Practice </a:t>
              </a:r>
            </a:p>
          </p:txBody>
        </p:sp>
        <p:sp>
          <p:nvSpPr>
            <p:cNvPr id="45" name="TextBox 44">
              <a:extLst>
                <a:ext uri="{FF2B5EF4-FFF2-40B4-BE49-F238E27FC236}">
                  <a16:creationId xmlns:a16="http://schemas.microsoft.com/office/drawing/2014/main" id="{41E916DA-CBCA-E16A-4AD3-79635049C406}"/>
                </a:ext>
              </a:extLst>
            </p:cNvPr>
            <p:cNvSpPr txBox="1"/>
            <p:nvPr/>
          </p:nvSpPr>
          <p:spPr>
            <a:xfrm>
              <a:off x="7513030" y="5231316"/>
              <a:ext cx="927821" cy="400110"/>
            </a:xfrm>
            <a:prstGeom prst="rect">
              <a:avLst/>
            </a:prstGeom>
            <a:noFill/>
          </p:spPr>
          <p:txBody>
            <a:bodyPr wrap="square" rtlCol="0">
              <a:spAutoFit/>
            </a:bodyPr>
            <a:lstStyle/>
            <a:p>
              <a:pPr algn="ctr"/>
              <a:r>
                <a:rPr lang="en-US" sz="1000" dirty="0">
                  <a:solidFill>
                    <a:schemeClr val="bg1"/>
                  </a:solidFill>
                  <a:latin typeface="Gilmer Medium" pitchFamily="2" charset="77"/>
                </a:rPr>
                <a:t>Avoid Fake </a:t>
              </a:r>
            </a:p>
            <a:p>
              <a:pPr algn="ctr"/>
              <a:r>
                <a:rPr lang="en-US" sz="1000" dirty="0">
                  <a:solidFill>
                    <a:schemeClr val="bg1"/>
                  </a:solidFill>
                  <a:latin typeface="Gilmer Medium" pitchFamily="2" charset="77"/>
                </a:rPr>
                <a:t>Work</a:t>
              </a:r>
            </a:p>
          </p:txBody>
        </p:sp>
        <p:sp>
          <p:nvSpPr>
            <p:cNvPr id="46" name="TextBox 45">
              <a:extLst>
                <a:ext uri="{FF2B5EF4-FFF2-40B4-BE49-F238E27FC236}">
                  <a16:creationId xmlns:a16="http://schemas.microsoft.com/office/drawing/2014/main" id="{85908CE3-0C39-3FC6-64B9-185A0ABAD644}"/>
                </a:ext>
              </a:extLst>
            </p:cNvPr>
            <p:cNvSpPr txBox="1"/>
            <p:nvPr/>
          </p:nvSpPr>
          <p:spPr>
            <a:xfrm>
              <a:off x="6573916" y="4576408"/>
              <a:ext cx="927821" cy="707886"/>
            </a:xfrm>
            <a:prstGeom prst="rect">
              <a:avLst/>
            </a:prstGeom>
            <a:noFill/>
          </p:spPr>
          <p:txBody>
            <a:bodyPr wrap="square" rtlCol="0">
              <a:spAutoFit/>
            </a:bodyPr>
            <a:lstStyle/>
            <a:p>
              <a:pPr algn="ctr"/>
              <a:r>
                <a:rPr lang="en-US" sz="1000" dirty="0">
                  <a:solidFill>
                    <a:schemeClr val="bg1"/>
                  </a:solidFill>
                  <a:latin typeface="Gilmer Medium" pitchFamily="2" charset="77"/>
                </a:rPr>
                <a:t>Protect </a:t>
              </a:r>
            </a:p>
            <a:p>
              <a:pPr algn="ctr"/>
              <a:r>
                <a:rPr lang="en-US" sz="1000" dirty="0">
                  <a:solidFill>
                    <a:schemeClr val="bg1"/>
                  </a:solidFill>
                  <a:latin typeface="Gilmer Medium" pitchFamily="2" charset="77"/>
                </a:rPr>
                <a:t>the </a:t>
              </a:r>
            </a:p>
            <a:p>
              <a:pPr algn="ctr"/>
              <a:r>
                <a:rPr lang="en-US" sz="1000" dirty="0">
                  <a:solidFill>
                    <a:schemeClr val="bg1"/>
                  </a:solidFill>
                  <a:latin typeface="Gilmer Medium" pitchFamily="2" charset="77"/>
                </a:rPr>
                <a:t>Asset</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sp>
          <p:nvSpPr>
            <p:cNvPr id="47" name="TextBox 46">
              <a:extLst>
                <a:ext uri="{FF2B5EF4-FFF2-40B4-BE49-F238E27FC236}">
                  <a16:creationId xmlns:a16="http://schemas.microsoft.com/office/drawing/2014/main" id="{65A37792-F428-1C96-3C0F-A9053DAC233B}"/>
                </a:ext>
              </a:extLst>
            </p:cNvPr>
            <p:cNvSpPr txBox="1"/>
            <p:nvPr/>
          </p:nvSpPr>
          <p:spPr>
            <a:xfrm>
              <a:off x="6017862" y="3612581"/>
              <a:ext cx="927821" cy="553998"/>
            </a:xfrm>
            <a:prstGeom prst="rect">
              <a:avLst/>
            </a:prstGeom>
            <a:noFill/>
          </p:spPr>
          <p:txBody>
            <a:bodyPr wrap="square" rtlCol="0">
              <a:spAutoFit/>
            </a:bodyPr>
            <a:lstStyle/>
            <a:p>
              <a:pPr algn="ctr"/>
              <a:r>
                <a:rPr lang="en-US" sz="1000" dirty="0">
                  <a:solidFill>
                    <a:schemeClr val="bg1"/>
                  </a:solidFill>
                  <a:latin typeface="Gilmer Medium" pitchFamily="2" charset="77"/>
                </a:rPr>
                <a:t>Create Barriers to Entry</a:t>
              </a:r>
            </a:p>
          </p:txBody>
        </p:sp>
        <p:sp>
          <p:nvSpPr>
            <p:cNvPr id="48" name="TextBox 47">
              <a:extLst>
                <a:ext uri="{FF2B5EF4-FFF2-40B4-BE49-F238E27FC236}">
                  <a16:creationId xmlns:a16="http://schemas.microsoft.com/office/drawing/2014/main" id="{6E76E50F-EDE8-24A8-71DA-56D7DFFFC7F3}"/>
                </a:ext>
              </a:extLst>
            </p:cNvPr>
            <p:cNvSpPr txBox="1"/>
            <p:nvPr/>
          </p:nvSpPr>
          <p:spPr>
            <a:xfrm>
              <a:off x="5990590" y="2676251"/>
              <a:ext cx="927821" cy="553998"/>
            </a:xfrm>
            <a:prstGeom prst="rect">
              <a:avLst/>
            </a:prstGeom>
            <a:noFill/>
          </p:spPr>
          <p:txBody>
            <a:bodyPr wrap="square" rtlCol="0">
              <a:spAutoFit/>
            </a:bodyPr>
            <a:lstStyle/>
            <a:p>
              <a:pPr algn="ctr"/>
              <a:r>
                <a:rPr lang="en-US" sz="1000" dirty="0">
                  <a:solidFill>
                    <a:schemeClr val="bg1"/>
                  </a:solidFill>
                  <a:latin typeface="Gilmer Medium" pitchFamily="2" charset="77"/>
                </a:rPr>
                <a:t>Automate Everything</a:t>
              </a:r>
              <a:br>
                <a:rPr lang="en-US" sz="1000" dirty="0">
                  <a:solidFill>
                    <a:schemeClr val="bg1"/>
                  </a:solidFill>
                  <a:latin typeface="Gilmer Medium" pitchFamily="2" charset="77"/>
                </a:rPr>
              </a:br>
              <a:endParaRPr lang="en-US" sz="1000" dirty="0">
                <a:solidFill>
                  <a:schemeClr val="bg1"/>
                </a:solidFill>
                <a:latin typeface="Gilmer Medium" pitchFamily="2" charset="77"/>
              </a:endParaRPr>
            </a:p>
          </p:txBody>
        </p:sp>
        <p:pic>
          <p:nvPicPr>
            <p:cNvPr id="49" name="Picture 48">
              <a:extLst>
                <a:ext uri="{FF2B5EF4-FFF2-40B4-BE49-F238E27FC236}">
                  <a16:creationId xmlns:a16="http://schemas.microsoft.com/office/drawing/2014/main" id="{BDA17060-6EEE-EE40-1D71-75EAB33566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33542" y="3886650"/>
              <a:ext cx="557047" cy="557047"/>
            </a:xfrm>
            <a:prstGeom prst="rect">
              <a:avLst/>
            </a:prstGeom>
          </p:spPr>
        </p:pic>
        <p:pic>
          <p:nvPicPr>
            <p:cNvPr id="50" name="Picture 49">
              <a:extLst>
                <a:ext uri="{FF2B5EF4-FFF2-40B4-BE49-F238E27FC236}">
                  <a16:creationId xmlns:a16="http://schemas.microsoft.com/office/drawing/2014/main" id="{CEF6341A-0396-CED5-CE4A-09C43BB60FA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43527" y="2418276"/>
              <a:ext cx="535485" cy="525609"/>
            </a:xfrm>
            <a:prstGeom prst="rect">
              <a:avLst/>
            </a:prstGeom>
          </p:spPr>
        </p:pic>
        <p:pic>
          <p:nvPicPr>
            <p:cNvPr id="51" name="Picture 50">
              <a:extLst>
                <a:ext uri="{FF2B5EF4-FFF2-40B4-BE49-F238E27FC236}">
                  <a16:creationId xmlns:a16="http://schemas.microsoft.com/office/drawing/2014/main" id="{40E29F12-3C06-015A-8A09-B62A55C70EE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36480" y="5136707"/>
              <a:ext cx="570282" cy="572518"/>
            </a:xfrm>
            <a:prstGeom prst="rect">
              <a:avLst/>
            </a:prstGeom>
          </p:spPr>
        </p:pic>
        <p:pic>
          <p:nvPicPr>
            <p:cNvPr id="52" name="Picture 51">
              <a:extLst>
                <a:ext uri="{FF2B5EF4-FFF2-40B4-BE49-F238E27FC236}">
                  <a16:creationId xmlns:a16="http://schemas.microsoft.com/office/drawing/2014/main" id="{8F04693F-2398-D217-86CA-7D1B07A4EA4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57447" y="1121618"/>
              <a:ext cx="567517" cy="567517"/>
            </a:xfrm>
            <a:prstGeom prst="rect">
              <a:avLst/>
            </a:prstGeom>
          </p:spPr>
        </p:pic>
        <p:pic>
          <p:nvPicPr>
            <p:cNvPr id="53" name="Picture 52">
              <a:extLst>
                <a:ext uri="{FF2B5EF4-FFF2-40B4-BE49-F238E27FC236}">
                  <a16:creationId xmlns:a16="http://schemas.microsoft.com/office/drawing/2014/main" id="{85C933C6-0ACB-9702-ED6B-3678A587252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24723" y="5182935"/>
              <a:ext cx="518220" cy="522574"/>
            </a:xfrm>
            <a:prstGeom prst="rect">
              <a:avLst/>
            </a:prstGeom>
          </p:spPr>
        </p:pic>
        <p:pic>
          <p:nvPicPr>
            <p:cNvPr id="54" name="Picture 53">
              <a:extLst>
                <a:ext uri="{FF2B5EF4-FFF2-40B4-BE49-F238E27FC236}">
                  <a16:creationId xmlns:a16="http://schemas.microsoft.com/office/drawing/2014/main" id="{515DC049-D05A-6C89-73DF-B7AAB10FD03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11751" y="5930272"/>
              <a:ext cx="547579" cy="605530"/>
            </a:xfrm>
            <a:prstGeom prst="rect">
              <a:avLst/>
            </a:prstGeom>
          </p:spPr>
        </p:pic>
      </p:grpSp>
      <p:pic>
        <p:nvPicPr>
          <p:cNvPr id="55" name="Picture 54">
            <a:extLst>
              <a:ext uri="{FF2B5EF4-FFF2-40B4-BE49-F238E27FC236}">
                <a16:creationId xmlns:a16="http://schemas.microsoft.com/office/drawing/2014/main" id="{773BE6AB-9A53-F7B6-1B54-33A2F0186491}"/>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2408281" y="2335395"/>
            <a:ext cx="2159084" cy="2078262"/>
          </a:xfrm>
          <a:prstGeom prst="ellipse">
            <a:avLst/>
          </a:prstGeom>
        </p:spPr>
      </p:pic>
      <p:sp>
        <p:nvSpPr>
          <p:cNvPr id="56" name="Google Shape;179;p5">
            <a:extLst>
              <a:ext uri="{FF2B5EF4-FFF2-40B4-BE49-F238E27FC236}">
                <a16:creationId xmlns:a16="http://schemas.microsoft.com/office/drawing/2014/main" id="{208A8922-D5E5-B117-BBCD-AED267DDAE8F}"/>
              </a:ext>
            </a:extLst>
          </p:cNvPr>
          <p:cNvSpPr txBox="1"/>
          <p:nvPr/>
        </p:nvSpPr>
        <p:spPr>
          <a:xfrm>
            <a:off x="6950054" y="2136358"/>
            <a:ext cx="5044256" cy="258528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004A4D"/>
                </a:solidFill>
                <a:latin typeface="Gilmer Bold" pitchFamily="2" charset="77"/>
                <a:ea typeface="Calibri"/>
                <a:cs typeface="Calibri"/>
                <a:sym typeface="Calibri"/>
              </a:rPr>
              <a:t>TAKE </a:t>
            </a:r>
            <a:r>
              <a:rPr lang="en-US" sz="5400" dirty="0">
                <a:solidFill>
                  <a:srgbClr val="56ABA8"/>
                </a:solidFill>
                <a:latin typeface="Gilmer Bold" pitchFamily="2" charset="77"/>
                <a:ea typeface="Calibri"/>
                <a:cs typeface="Calibri"/>
                <a:sym typeface="Calibri"/>
              </a:rPr>
              <a:t>CONTROL</a:t>
            </a:r>
            <a:r>
              <a:rPr lang="en-US" sz="5400" dirty="0">
                <a:solidFill>
                  <a:srgbClr val="004A4D"/>
                </a:solidFill>
                <a:latin typeface="Gilmer Bold" pitchFamily="2" charset="77"/>
                <a:ea typeface="Calibri"/>
                <a:cs typeface="Calibri"/>
                <a:sym typeface="Calibri"/>
              </a:rPr>
              <a:t> OF YOUR TIME</a:t>
            </a:r>
            <a:endParaRPr lang="en-US" sz="5400" dirty="0">
              <a:solidFill>
                <a:srgbClr val="004A4D"/>
              </a:solidFill>
              <a:latin typeface="Gilmer Bold" pitchFamily="2" charset="77"/>
            </a:endParaRPr>
          </a:p>
        </p:txBody>
      </p:sp>
    </p:spTree>
    <p:extLst>
      <p:ext uri="{BB962C8B-B14F-4D97-AF65-F5344CB8AC3E}">
        <p14:creationId xmlns:p14="http://schemas.microsoft.com/office/powerpoint/2010/main" val="295626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31BDC6A-16F1-6773-B27A-4D6C31849E20}"/>
              </a:ext>
            </a:extLst>
          </p:cNvPr>
          <p:cNvPicPr>
            <a:picLocks noChangeAspect="1"/>
          </p:cNvPicPr>
          <p:nvPr/>
        </p:nvPicPr>
        <p:blipFill>
          <a:blip r:embed="rId2"/>
          <a:stretch>
            <a:fillRect/>
          </a:stretch>
        </p:blipFill>
        <p:spPr>
          <a:xfrm>
            <a:off x="5169" y="1585890"/>
            <a:ext cx="7772400" cy="5284470"/>
          </a:xfrm>
          <a:prstGeom prst="rect">
            <a:avLst/>
          </a:prstGeom>
        </p:spPr>
      </p:pic>
      <p:graphicFrame>
        <p:nvGraphicFramePr>
          <p:cNvPr id="2" name="Table 1">
            <a:extLst>
              <a:ext uri="{FF2B5EF4-FFF2-40B4-BE49-F238E27FC236}">
                <a16:creationId xmlns:a16="http://schemas.microsoft.com/office/drawing/2014/main" id="{720E9001-A6C8-01CC-E960-0BC5F146F7DA}"/>
              </a:ext>
            </a:extLst>
          </p:cNvPr>
          <p:cNvGraphicFramePr>
            <a:graphicFrameLocks noGrp="1"/>
          </p:cNvGraphicFramePr>
          <p:nvPr>
            <p:extLst>
              <p:ext uri="{D42A27DB-BD31-4B8C-83A1-F6EECF244321}">
                <p14:modId xmlns:p14="http://schemas.microsoft.com/office/powerpoint/2010/main" val="3933981335"/>
              </p:ext>
            </p:extLst>
          </p:nvPr>
        </p:nvGraphicFramePr>
        <p:xfrm>
          <a:off x="2155594" y="1071315"/>
          <a:ext cx="7880811" cy="4715369"/>
        </p:xfrm>
        <a:graphic>
          <a:graphicData uri="http://schemas.openxmlformats.org/drawingml/2006/table">
            <a:tbl>
              <a:tblPr firstRow="1" bandRow="1">
                <a:noFill/>
                <a:effectLst>
                  <a:outerShdw blurRad="304800" dist="50800" dir="5400000" sx="102000" sy="102000" algn="ctr" rotWithShape="0">
                    <a:srgbClr val="000000">
                      <a:alpha val="15000"/>
                    </a:srgbClr>
                  </a:outerShdw>
                </a:effectLst>
              </a:tblPr>
              <a:tblGrid>
                <a:gridCol w="2465164">
                  <a:extLst>
                    <a:ext uri="{9D8B030D-6E8A-4147-A177-3AD203B41FA5}">
                      <a16:colId xmlns:a16="http://schemas.microsoft.com/office/drawing/2014/main" val="418430417"/>
                    </a:ext>
                  </a:extLst>
                </a:gridCol>
                <a:gridCol w="5415647">
                  <a:extLst>
                    <a:ext uri="{9D8B030D-6E8A-4147-A177-3AD203B41FA5}">
                      <a16:colId xmlns:a16="http://schemas.microsoft.com/office/drawing/2014/main" val="298942440"/>
                    </a:ext>
                  </a:extLst>
                </a:gridCol>
              </a:tblGrid>
              <a:tr h="890596">
                <a:tc gridSpan="2">
                  <a:txBody>
                    <a:bodyPr/>
                    <a:lstStyle/>
                    <a:p>
                      <a:pPr marL="0" marR="0" lvl="0" indent="0" algn="ctr" rtl="0">
                        <a:lnSpc>
                          <a:spcPct val="100000"/>
                        </a:lnSpc>
                        <a:spcBef>
                          <a:spcPts val="0"/>
                        </a:spcBef>
                        <a:spcAft>
                          <a:spcPts val="0"/>
                        </a:spcAft>
                        <a:buNone/>
                      </a:pPr>
                      <a:r>
                        <a:rPr lang="en-US" sz="4200" b="1" u="none" strike="noStrike" cap="none" dirty="0">
                          <a:solidFill>
                            <a:schemeClr val="bg1"/>
                          </a:solidFill>
                          <a:latin typeface="Gilmer Bold" pitchFamily="2" charset="77"/>
                          <a:ea typeface="Anaheim"/>
                          <a:cs typeface="Anaheim"/>
                          <a:sym typeface="Anaheim"/>
                        </a:rPr>
                        <a:t>MORNING ROUTINE</a:t>
                      </a:r>
                      <a:endParaRPr sz="2600" b="1" u="none" strike="noStrike" cap="none" dirty="0">
                        <a:solidFill>
                          <a:schemeClr val="bg1"/>
                        </a:solidFill>
                        <a:latin typeface="Gilmer Bold" pitchFamily="2" charset="77"/>
                        <a:ea typeface="Anaheim"/>
                        <a:cs typeface="Anaheim"/>
                        <a:sym typeface="Anaheim"/>
                      </a:endParaRPr>
                    </a:p>
                  </a:txBody>
                  <a:tcPr marL="120978" marR="120978" marT="60489" marB="6048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17E77"/>
                    </a:solidFill>
                  </a:tcPr>
                </a:tc>
                <a:tc hMerge="1">
                  <a:txBody>
                    <a:bodyPr/>
                    <a:lstStyle/>
                    <a:p>
                      <a:endParaRPr lang="en-US"/>
                    </a:p>
                  </a:txBody>
                  <a:tcPr/>
                </a:tc>
                <a:extLst>
                  <a:ext uri="{0D108BD9-81ED-4DB2-BD59-A6C34878D82A}">
                    <a16:rowId xmlns:a16="http://schemas.microsoft.com/office/drawing/2014/main" val="492204001"/>
                  </a:ext>
                </a:extLst>
              </a:tr>
              <a:tr h="984365">
                <a:tc>
                  <a:txBody>
                    <a:bodyPr/>
                    <a:lstStyle/>
                    <a:p>
                      <a:pPr algn="ctr"/>
                      <a:r>
                        <a:rPr lang="en-US" sz="2600" dirty="0">
                          <a:solidFill>
                            <a:srgbClr val="004A4D"/>
                          </a:solidFill>
                          <a:latin typeface="Gilmer Bold" pitchFamily="2" charset="77"/>
                        </a:rPr>
                        <a:t>5:30 AM</a:t>
                      </a:r>
                    </a:p>
                  </a:txBody>
                  <a:tcPr marL="120991" marR="120991" marT="60495" marB="60495" anchor="ctr">
                    <a:lnL w="9525" cap="flat" cmpd="sng">
                      <a:solidFill>
                        <a:srgbClr val="000000">
                          <a:alpha val="0"/>
                        </a:srgbClr>
                      </a:solidFill>
                      <a:prstDash val="solid"/>
                      <a:round/>
                      <a:headEnd type="none" w="sm" len="sm"/>
                      <a:tailEnd type="none" w="sm" len="sm"/>
                    </a:lnL>
                    <a:lnR w="28575" cap="flat" cmpd="sng" algn="ctr">
                      <a:solidFill>
                        <a:srgbClr val="417E77"/>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28575"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600" u="none" strike="noStrike" cap="none" dirty="0">
                          <a:solidFill>
                            <a:srgbClr val="004A4D"/>
                          </a:solidFill>
                          <a:latin typeface="Gilmer Bold" pitchFamily="2" charset="77"/>
                          <a:ea typeface="Permanent Marker"/>
                          <a:cs typeface="Permanent Marker"/>
                          <a:sym typeface="Permanent Marker"/>
                        </a:rPr>
                        <a:t>DAILY STOIC READING, 20 MINUTES MEDITATION</a:t>
                      </a:r>
                    </a:p>
                  </a:txBody>
                  <a:tcPr marL="120991" marR="120991" marT="60495" marB="60495" anchor="ctr">
                    <a:lnL w="28575" cap="flat" cmpd="sng" algn="ctr">
                      <a:solidFill>
                        <a:srgbClr val="417E77"/>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1135800393"/>
                  </a:ext>
                </a:extLst>
              </a:tr>
              <a:tr h="710102">
                <a:tc>
                  <a:txBody>
                    <a:bodyPr/>
                    <a:lstStyle/>
                    <a:p>
                      <a:pPr algn="ctr"/>
                      <a:r>
                        <a:rPr lang="en-US" sz="2600" dirty="0">
                          <a:solidFill>
                            <a:srgbClr val="004A4D"/>
                          </a:solidFill>
                          <a:latin typeface="Gilmer Bold" pitchFamily="2" charset="77"/>
                        </a:rPr>
                        <a:t>6:00 AM</a:t>
                      </a:r>
                    </a:p>
                  </a:txBody>
                  <a:tcPr marL="120991" marR="120991" marT="60495" marB="60495" anchor="ctr">
                    <a:lnL w="9525" cap="flat" cmpd="sng">
                      <a:solidFill>
                        <a:srgbClr val="000000">
                          <a:alpha val="0"/>
                        </a:srgbClr>
                      </a:solidFill>
                      <a:prstDash val="solid"/>
                      <a:round/>
                      <a:headEnd type="none" w="sm" len="sm"/>
                      <a:tailEnd type="none" w="sm" len="sm"/>
                    </a:lnL>
                    <a:lnR w="28575" cap="flat" cmpd="sng" algn="ctr">
                      <a:solidFill>
                        <a:srgbClr val="417E77"/>
                      </a:solidFill>
                      <a:prstDash val="solid"/>
                      <a:round/>
                      <a:headEnd type="none" w="med" len="med"/>
                      <a:tailEnd type="none" w="med" len="med"/>
                    </a:lnR>
                    <a:lnT w="28575" cap="flat" cmpd="sng" algn="ctr">
                      <a:solidFill>
                        <a:srgbClr val="417E77"/>
                      </a:solidFill>
                      <a:prstDash val="solid"/>
                      <a:round/>
                      <a:headEnd type="none" w="med" len="med"/>
                      <a:tailEnd type="none" w="med" len="med"/>
                    </a:lnT>
                    <a:lnB w="28575"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600" u="none" strike="noStrike" cap="none" dirty="0">
                          <a:solidFill>
                            <a:srgbClr val="004A4D"/>
                          </a:solidFill>
                          <a:latin typeface="Gilmer Bold" pitchFamily="2" charset="77"/>
                          <a:ea typeface="Permanent Marker"/>
                          <a:cs typeface="Permanent Marker"/>
                          <a:sym typeface="Permanent Marker"/>
                        </a:rPr>
                        <a:t>EXERCISE</a:t>
                      </a:r>
                    </a:p>
                  </a:txBody>
                  <a:tcPr marL="120991" marR="120991" marT="60495" marB="60495" anchor="ctr">
                    <a:lnL w="28575" cap="flat" cmpd="sng" algn="ctr">
                      <a:solidFill>
                        <a:srgbClr val="417E77"/>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28575" cap="flat" cmpd="sng" algn="ctr">
                      <a:solidFill>
                        <a:srgbClr val="417E77"/>
                      </a:solidFill>
                      <a:prstDash val="solid"/>
                      <a:round/>
                      <a:headEnd type="none" w="med" len="med"/>
                      <a:tailEnd type="none" w="med" len="med"/>
                    </a:lnT>
                    <a:lnB w="28575"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2609336931"/>
                  </a:ext>
                </a:extLst>
              </a:tr>
              <a:tr h="710102">
                <a:tc>
                  <a:txBody>
                    <a:bodyPr/>
                    <a:lstStyle/>
                    <a:p>
                      <a:pPr algn="ctr"/>
                      <a:r>
                        <a:rPr lang="en-US" sz="2600" dirty="0">
                          <a:solidFill>
                            <a:srgbClr val="004A4D"/>
                          </a:solidFill>
                          <a:latin typeface="Gilmer Bold" pitchFamily="2" charset="77"/>
                        </a:rPr>
                        <a:t>7:00 AM</a:t>
                      </a:r>
                    </a:p>
                  </a:txBody>
                  <a:tcPr marL="120991" marR="120991" marT="60495" marB="60495" anchor="ctr">
                    <a:lnL w="9525" cap="flat" cmpd="sng">
                      <a:solidFill>
                        <a:srgbClr val="000000">
                          <a:alpha val="0"/>
                        </a:srgbClr>
                      </a:solidFill>
                      <a:prstDash val="solid"/>
                      <a:round/>
                      <a:headEnd type="none" w="sm" len="sm"/>
                      <a:tailEnd type="none" w="sm" len="sm"/>
                    </a:lnL>
                    <a:lnR w="28575" cap="flat" cmpd="sng" algn="ctr">
                      <a:solidFill>
                        <a:srgbClr val="417E77"/>
                      </a:solidFill>
                      <a:prstDash val="solid"/>
                      <a:round/>
                      <a:headEnd type="none" w="med" len="med"/>
                      <a:tailEnd type="none" w="med" len="med"/>
                    </a:lnR>
                    <a:lnT w="28575" cap="flat" cmpd="sng" algn="ctr">
                      <a:solidFill>
                        <a:srgbClr val="417E77"/>
                      </a:solidFill>
                      <a:prstDash val="solid"/>
                      <a:round/>
                      <a:headEnd type="none" w="med" len="med"/>
                      <a:tailEnd type="none" w="med" len="med"/>
                    </a:lnT>
                    <a:lnB w="28575"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600" u="none" strike="noStrike" cap="none" dirty="0">
                          <a:solidFill>
                            <a:srgbClr val="004A4D"/>
                          </a:solidFill>
                          <a:latin typeface="Gilmer Bold" pitchFamily="2" charset="77"/>
                          <a:ea typeface="Permanent Marker"/>
                          <a:cs typeface="Permanent Marker"/>
                          <a:sym typeface="Permanent Marker"/>
                        </a:rPr>
                        <a:t>COFFEE &amp; BREAKFAST</a:t>
                      </a:r>
                    </a:p>
                  </a:txBody>
                  <a:tcPr marL="120991" marR="120991" marT="60495" marB="60495" anchor="ctr">
                    <a:lnL w="28575" cap="flat" cmpd="sng" algn="ctr">
                      <a:solidFill>
                        <a:srgbClr val="417E77"/>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28575" cap="flat" cmpd="sng" algn="ctr">
                      <a:solidFill>
                        <a:srgbClr val="417E77"/>
                      </a:solidFill>
                      <a:prstDash val="solid"/>
                      <a:round/>
                      <a:headEnd type="none" w="med" len="med"/>
                      <a:tailEnd type="none" w="med" len="med"/>
                    </a:lnT>
                    <a:lnB w="28575"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727838306"/>
                  </a:ext>
                </a:extLst>
              </a:tr>
              <a:tr h="710102">
                <a:tc>
                  <a:txBody>
                    <a:bodyPr/>
                    <a:lstStyle/>
                    <a:p>
                      <a:pPr algn="ctr"/>
                      <a:r>
                        <a:rPr lang="en-US" sz="2600" dirty="0">
                          <a:solidFill>
                            <a:srgbClr val="004A4D"/>
                          </a:solidFill>
                          <a:latin typeface="Gilmer Bold" pitchFamily="2" charset="77"/>
                        </a:rPr>
                        <a:t>7:30 AM</a:t>
                      </a:r>
                    </a:p>
                  </a:txBody>
                  <a:tcPr marL="120991" marR="120991" marT="60495" marB="60495" anchor="ctr">
                    <a:lnL w="9525" cap="flat" cmpd="sng">
                      <a:solidFill>
                        <a:srgbClr val="000000">
                          <a:alpha val="0"/>
                        </a:srgbClr>
                      </a:solidFill>
                      <a:prstDash val="solid"/>
                      <a:round/>
                      <a:headEnd type="none" w="sm" len="sm"/>
                      <a:tailEnd type="none" w="sm" len="sm"/>
                    </a:lnL>
                    <a:lnR w="28575" cap="flat" cmpd="sng" algn="ctr">
                      <a:solidFill>
                        <a:srgbClr val="417E77"/>
                      </a:solidFill>
                      <a:prstDash val="solid"/>
                      <a:round/>
                      <a:headEnd type="none" w="med" len="med"/>
                      <a:tailEnd type="none" w="med" len="med"/>
                    </a:lnR>
                    <a:lnT w="28575" cap="flat" cmpd="sng" algn="ctr">
                      <a:solidFill>
                        <a:srgbClr val="417E77"/>
                      </a:solidFill>
                      <a:prstDash val="solid"/>
                      <a:round/>
                      <a:headEnd type="none" w="med" len="med"/>
                      <a:tailEnd type="none" w="med" len="med"/>
                    </a:lnT>
                    <a:lnB w="28575"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600" u="none" strike="noStrike" cap="none" dirty="0">
                          <a:solidFill>
                            <a:srgbClr val="004A4D"/>
                          </a:solidFill>
                          <a:latin typeface="Gilmer Bold" pitchFamily="2" charset="77"/>
                          <a:ea typeface="Permanent Marker"/>
                          <a:cs typeface="Permanent Marker"/>
                          <a:sym typeface="Permanent Marker"/>
                        </a:rPr>
                        <a:t>WORKSHEET WITH KIDS</a:t>
                      </a:r>
                    </a:p>
                  </a:txBody>
                  <a:tcPr marL="120991" marR="120991" marT="60495" marB="60495" anchor="ctr">
                    <a:lnL w="28575" cap="flat" cmpd="sng" algn="ctr">
                      <a:solidFill>
                        <a:srgbClr val="417E77"/>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28575" cap="flat" cmpd="sng" algn="ctr">
                      <a:solidFill>
                        <a:srgbClr val="417E77"/>
                      </a:solidFill>
                      <a:prstDash val="solid"/>
                      <a:round/>
                      <a:headEnd type="none" w="med" len="med"/>
                      <a:tailEnd type="none" w="med" len="med"/>
                    </a:lnT>
                    <a:lnB w="28575"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2271036124"/>
                  </a:ext>
                </a:extLst>
              </a:tr>
              <a:tr h="710102">
                <a:tc>
                  <a:txBody>
                    <a:bodyPr/>
                    <a:lstStyle/>
                    <a:p>
                      <a:pPr algn="ctr"/>
                      <a:r>
                        <a:rPr lang="en-US" sz="2600" dirty="0">
                          <a:solidFill>
                            <a:srgbClr val="004A4D"/>
                          </a:solidFill>
                          <a:latin typeface="Gilmer Bold" pitchFamily="2" charset="77"/>
                        </a:rPr>
                        <a:t>8:00 AM</a:t>
                      </a:r>
                    </a:p>
                  </a:txBody>
                  <a:tcPr marL="120991" marR="120991" marT="60495" marB="60495" anchor="ctr">
                    <a:lnL w="9525" cap="flat" cmpd="sng">
                      <a:solidFill>
                        <a:srgbClr val="000000">
                          <a:alpha val="0"/>
                        </a:srgbClr>
                      </a:solidFill>
                      <a:prstDash val="solid"/>
                      <a:round/>
                      <a:headEnd type="none" w="sm" len="sm"/>
                      <a:tailEnd type="none" w="sm" len="sm"/>
                    </a:lnL>
                    <a:lnR w="28575" cap="flat" cmpd="sng" algn="ctr">
                      <a:solidFill>
                        <a:srgbClr val="417E77"/>
                      </a:solidFill>
                      <a:prstDash val="solid"/>
                      <a:round/>
                      <a:headEnd type="none" w="med" len="med"/>
                      <a:tailEnd type="none" w="med" len="med"/>
                    </a:lnR>
                    <a:lnT w="28575" cap="flat" cmpd="sng" algn="ctr">
                      <a:solidFill>
                        <a:srgbClr val="417E77"/>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600" u="none" strike="noStrike" cap="none" dirty="0">
                          <a:solidFill>
                            <a:srgbClr val="004A4D"/>
                          </a:solidFill>
                          <a:latin typeface="Gilmer Bold" pitchFamily="2" charset="77"/>
                          <a:ea typeface="Permanent Marker"/>
                          <a:cs typeface="Permanent Marker"/>
                          <a:sym typeface="Permanent Marker"/>
                        </a:rPr>
                        <a:t>SHOWER &amp; DRESS</a:t>
                      </a:r>
                    </a:p>
                  </a:txBody>
                  <a:tcPr marL="120991" marR="120991" marT="60495" marB="60495" anchor="ctr">
                    <a:lnL w="28575" cap="flat" cmpd="sng" algn="ctr">
                      <a:solidFill>
                        <a:srgbClr val="417E77"/>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28575" cap="flat" cmpd="sng" algn="ctr">
                      <a:solidFill>
                        <a:srgbClr val="417E77"/>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120740213"/>
                  </a:ext>
                </a:extLst>
              </a:tr>
            </a:tbl>
          </a:graphicData>
        </a:graphic>
      </p:graphicFrame>
    </p:spTree>
    <p:extLst>
      <p:ext uri="{BB962C8B-B14F-4D97-AF65-F5344CB8AC3E}">
        <p14:creationId xmlns:p14="http://schemas.microsoft.com/office/powerpoint/2010/main" val="19711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2;g13a824ecd8a_0_23">
            <a:extLst>
              <a:ext uri="{FF2B5EF4-FFF2-40B4-BE49-F238E27FC236}">
                <a16:creationId xmlns:a16="http://schemas.microsoft.com/office/drawing/2014/main" id="{70B58F7C-8150-7304-D681-CEB020C5C700}"/>
              </a:ext>
            </a:extLst>
          </p:cNvPr>
          <p:cNvSpPr txBox="1"/>
          <p:nvPr/>
        </p:nvSpPr>
        <p:spPr>
          <a:xfrm>
            <a:off x="370682" y="449905"/>
            <a:ext cx="4269399"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3200" b="0" i="0" strike="noStrike" cap="none" dirty="0">
                <a:solidFill>
                  <a:srgbClr val="56ABA8"/>
                </a:solidFill>
                <a:latin typeface="Gilmer Bold" pitchFamily="2" charset="77"/>
                <a:sym typeface="Arial"/>
              </a:rPr>
              <a:t>IVY LEE </a:t>
            </a:r>
            <a:r>
              <a:rPr lang="en-US" sz="3200" b="0" i="0" strike="noStrike" cap="none" dirty="0">
                <a:solidFill>
                  <a:srgbClr val="004A4D"/>
                </a:solidFill>
                <a:latin typeface="Gilmer Bold" pitchFamily="2" charset="77"/>
                <a:sym typeface="Arial"/>
              </a:rPr>
              <a:t>/ GETTING THINGS DONE INSPIRED DAILY TO DO LIST</a:t>
            </a:r>
            <a:endParaRPr lang="en-US" sz="3200" dirty="0">
              <a:solidFill>
                <a:srgbClr val="004A4D"/>
              </a:solidFill>
              <a:latin typeface="Gilmer Bold" pitchFamily="2" charset="77"/>
            </a:endParaRPr>
          </a:p>
        </p:txBody>
      </p:sp>
      <p:grpSp>
        <p:nvGrpSpPr>
          <p:cNvPr id="16" name="Group 15">
            <a:extLst>
              <a:ext uri="{FF2B5EF4-FFF2-40B4-BE49-F238E27FC236}">
                <a16:creationId xmlns:a16="http://schemas.microsoft.com/office/drawing/2014/main" id="{53C556DD-49B1-5216-AC36-8FC4FBF741AE}"/>
              </a:ext>
            </a:extLst>
          </p:cNvPr>
          <p:cNvGrpSpPr/>
          <p:nvPr/>
        </p:nvGrpSpPr>
        <p:grpSpPr>
          <a:xfrm>
            <a:off x="277671" y="298635"/>
            <a:ext cx="11636658" cy="6324355"/>
            <a:chOff x="251717" y="298635"/>
            <a:chExt cx="11636658" cy="6324355"/>
          </a:xfrm>
        </p:grpSpPr>
        <p:sp>
          <p:nvSpPr>
            <p:cNvPr id="13" name="Rounded Rectangle 12">
              <a:extLst>
                <a:ext uri="{FF2B5EF4-FFF2-40B4-BE49-F238E27FC236}">
                  <a16:creationId xmlns:a16="http://schemas.microsoft.com/office/drawing/2014/main" id="{1138635A-C210-E36E-2E55-2B25FB51E433}"/>
                </a:ext>
              </a:extLst>
            </p:cNvPr>
            <p:cNvSpPr/>
            <p:nvPr/>
          </p:nvSpPr>
          <p:spPr>
            <a:xfrm>
              <a:off x="10411363" y="2014899"/>
              <a:ext cx="1477012" cy="995694"/>
            </a:xfrm>
            <a:prstGeom prst="roundRect">
              <a:avLst>
                <a:gd name="adj" fmla="val 7193"/>
              </a:avLst>
            </a:prstGeom>
            <a:solidFill>
              <a:schemeClr val="bg1"/>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73A5A46-CEE6-B23E-178E-319BDD20FAE5}"/>
                </a:ext>
              </a:extLst>
            </p:cNvPr>
            <p:cNvSpPr/>
            <p:nvPr/>
          </p:nvSpPr>
          <p:spPr>
            <a:xfrm>
              <a:off x="251717" y="4971246"/>
              <a:ext cx="3709436" cy="1651744"/>
            </a:xfrm>
            <a:prstGeom prst="roundRect">
              <a:avLst>
                <a:gd name="adj" fmla="val 7193"/>
              </a:avLst>
            </a:prstGeom>
            <a:solidFill>
              <a:schemeClr val="bg1"/>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126;g13a824ecd8a_0_23">
              <a:extLst>
                <a:ext uri="{FF2B5EF4-FFF2-40B4-BE49-F238E27FC236}">
                  <a16:creationId xmlns:a16="http://schemas.microsoft.com/office/drawing/2014/main" id="{40E0C924-8A51-784B-DA50-16703C1B196F}"/>
                </a:ext>
              </a:extLst>
            </p:cNvPr>
            <p:cNvPicPr preferRelativeResize="0"/>
            <p:nvPr/>
          </p:nvPicPr>
          <p:blipFill rotWithShape="1">
            <a:blip r:embed="rId2">
              <a:alphaModFix/>
            </a:blip>
            <a:srcRect/>
            <a:stretch/>
          </p:blipFill>
          <p:spPr>
            <a:xfrm rot="4">
              <a:off x="5123066" y="298635"/>
              <a:ext cx="4182044" cy="6260728"/>
            </a:xfrm>
            <a:prstGeom prst="rect">
              <a:avLst/>
            </a:prstGeom>
            <a:noFill/>
            <a:ln w="9525" cap="flat" cmpd="sng">
              <a:noFill/>
              <a:prstDash val="solid"/>
              <a:round/>
              <a:headEnd type="none" w="sm" len="sm"/>
              <a:tailEnd type="none" w="sm" len="sm"/>
            </a:ln>
            <a:effectLst>
              <a:outerShdw blurRad="304800" dist="50800" dir="5400000" sx="102000" sy="102000" algn="bl" rotWithShape="0">
                <a:srgbClr val="000000">
                  <a:alpha val="15242"/>
                </a:srgbClr>
              </a:outerShdw>
            </a:effectLst>
          </p:spPr>
        </p:pic>
        <p:sp>
          <p:nvSpPr>
            <p:cNvPr id="3" name="Google Shape;127;g13a824ecd8a_0_23">
              <a:extLst>
                <a:ext uri="{FF2B5EF4-FFF2-40B4-BE49-F238E27FC236}">
                  <a16:creationId xmlns:a16="http://schemas.microsoft.com/office/drawing/2014/main" id="{2F9BE4D8-C784-E0AA-9CFE-94BCDA70910B}"/>
                </a:ext>
              </a:extLst>
            </p:cNvPr>
            <p:cNvSpPr txBox="1"/>
            <p:nvPr/>
          </p:nvSpPr>
          <p:spPr>
            <a:xfrm>
              <a:off x="372809" y="5150803"/>
              <a:ext cx="3505661"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i="0" u="none" strike="noStrike" cap="none" dirty="0">
                  <a:solidFill>
                    <a:srgbClr val="56ABA8"/>
                  </a:solidFill>
                  <a:latin typeface="Gilmer Medium" pitchFamily="2" charset="77"/>
                  <a:sym typeface="Arial"/>
                </a:rPr>
                <a:t>Things that encourage distraction or procrastination to be addressed during buffer/email time</a:t>
              </a:r>
              <a:endParaRPr sz="1800" i="0" u="none" strike="noStrike" cap="none" dirty="0">
                <a:solidFill>
                  <a:srgbClr val="56ABA8"/>
                </a:solidFill>
                <a:latin typeface="Gilmer Medium" pitchFamily="2" charset="77"/>
                <a:sym typeface="Arial"/>
              </a:endParaRPr>
            </a:p>
          </p:txBody>
        </p:sp>
        <p:grpSp>
          <p:nvGrpSpPr>
            <p:cNvPr id="4" name="Google Shape;128;g13a824ecd8a_0_23">
              <a:extLst>
                <a:ext uri="{FF2B5EF4-FFF2-40B4-BE49-F238E27FC236}">
                  <a16:creationId xmlns:a16="http://schemas.microsoft.com/office/drawing/2014/main" id="{401729E1-1230-88EA-AB16-F1F1BE070E79}"/>
                </a:ext>
              </a:extLst>
            </p:cNvPr>
            <p:cNvGrpSpPr/>
            <p:nvPr/>
          </p:nvGrpSpPr>
          <p:grpSpPr>
            <a:xfrm>
              <a:off x="9487034" y="941870"/>
              <a:ext cx="633648" cy="3098116"/>
              <a:chOff x="6306039" y="790222"/>
              <a:chExt cx="1287001" cy="2095501"/>
            </a:xfrm>
          </p:grpSpPr>
          <p:cxnSp>
            <p:nvCxnSpPr>
              <p:cNvPr id="5" name="Google Shape;129;g13a824ecd8a_0_23">
                <a:extLst>
                  <a:ext uri="{FF2B5EF4-FFF2-40B4-BE49-F238E27FC236}">
                    <a16:creationId xmlns:a16="http://schemas.microsoft.com/office/drawing/2014/main" id="{ED1543FC-9DD7-DB85-0334-3D4661D52DF5}"/>
                  </a:ext>
                </a:extLst>
              </p:cNvPr>
              <p:cNvCxnSpPr>
                <a:cxnSpLocks/>
              </p:cNvCxnSpPr>
              <p:nvPr/>
            </p:nvCxnSpPr>
            <p:spPr>
              <a:xfrm>
                <a:off x="6306036" y="790222"/>
                <a:ext cx="1287000" cy="1050000"/>
              </a:xfrm>
              <a:prstGeom prst="bentConnector3">
                <a:avLst>
                  <a:gd name="adj1" fmla="val 49208"/>
                </a:avLst>
              </a:prstGeom>
              <a:noFill/>
              <a:ln w="38100" cap="flat" cmpd="sng">
                <a:solidFill>
                  <a:srgbClr val="56ABA8"/>
                </a:solidFill>
                <a:prstDash val="solid"/>
                <a:round/>
                <a:headEnd type="none" w="sm" len="sm"/>
                <a:tailEnd type="none" w="sm" len="sm"/>
              </a:ln>
            </p:spPr>
          </p:cxnSp>
          <p:cxnSp>
            <p:nvCxnSpPr>
              <p:cNvPr id="6" name="Google Shape;130;g13a824ecd8a_0_23">
                <a:extLst>
                  <a:ext uri="{FF2B5EF4-FFF2-40B4-BE49-F238E27FC236}">
                    <a16:creationId xmlns:a16="http://schemas.microsoft.com/office/drawing/2014/main" id="{969E0822-0F36-39F6-426E-CFE7A38FE2BE}"/>
                  </a:ext>
                </a:extLst>
              </p:cNvPr>
              <p:cNvCxnSpPr/>
              <p:nvPr/>
            </p:nvCxnSpPr>
            <p:spPr>
              <a:xfrm rot="10800000" flipH="1">
                <a:off x="6352713" y="1840223"/>
                <a:ext cx="1151400" cy="1045500"/>
              </a:xfrm>
              <a:prstGeom prst="bentConnector3">
                <a:avLst>
                  <a:gd name="adj1" fmla="val 50950"/>
                </a:avLst>
              </a:prstGeom>
              <a:noFill/>
              <a:ln w="38100" cap="flat" cmpd="sng">
                <a:solidFill>
                  <a:srgbClr val="56ABA8"/>
                </a:solidFill>
                <a:prstDash val="solid"/>
                <a:round/>
                <a:headEnd type="none" w="sm" len="sm"/>
                <a:tailEnd type="none" w="sm" len="sm"/>
              </a:ln>
            </p:spPr>
          </p:cxnSp>
        </p:grpSp>
        <p:sp>
          <p:nvSpPr>
            <p:cNvPr id="7" name="Google Shape;131;g13a824ecd8a_0_23">
              <a:extLst>
                <a:ext uri="{FF2B5EF4-FFF2-40B4-BE49-F238E27FC236}">
                  <a16:creationId xmlns:a16="http://schemas.microsoft.com/office/drawing/2014/main" id="{0C7854F2-662C-F4E6-1956-257E38D6A0D4}"/>
                </a:ext>
              </a:extLst>
            </p:cNvPr>
            <p:cNvSpPr txBox="1"/>
            <p:nvPr/>
          </p:nvSpPr>
          <p:spPr>
            <a:xfrm>
              <a:off x="10425353" y="2092184"/>
              <a:ext cx="144903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i="0" u="none" strike="noStrike" cap="none" dirty="0">
                  <a:solidFill>
                    <a:srgbClr val="56ABA8"/>
                  </a:solidFill>
                  <a:latin typeface="Gilmer Medium" pitchFamily="2" charset="77"/>
                  <a:sym typeface="Arial"/>
                </a:rPr>
                <a:t>Must Do’s</a:t>
              </a:r>
              <a:endParaRPr sz="2400" dirty="0">
                <a:solidFill>
                  <a:srgbClr val="56ABA8"/>
                </a:solidFill>
                <a:latin typeface="Gilmer Medium" pitchFamily="2" charset="77"/>
              </a:endParaRPr>
            </a:p>
          </p:txBody>
        </p:sp>
        <p:grpSp>
          <p:nvGrpSpPr>
            <p:cNvPr id="9" name="Google Shape;133;g13a824ecd8a_0_23">
              <a:extLst>
                <a:ext uri="{FF2B5EF4-FFF2-40B4-BE49-F238E27FC236}">
                  <a16:creationId xmlns:a16="http://schemas.microsoft.com/office/drawing/2014/main" id="{0B4CE8A3-392A-11F6-5FD7-644604F0B586}"/>
                </a:ext>
              </a:extLst>
            </p:cNvPr>
            <p:cNvGrpSpPr/>
            <p:nvPr/>
          </p:nvGrpSpPr>
          <p:grpSpPr>
            <a:xfrm>
              <a:off x="4193792" y="5060449"/>
              <a:ext cx="742745" cy="1382984"/>
              <a:chOff x="2998138" y="3691466"/>
              <a:chExt cx="707100" cy="1164208"/>
            </a:xfrm>
          </p:grpSpPr>
          <p:cxnSp>
            <p:nvCxnSpPr>
              <p:cNvPr id="10" name="Google Shape;134;g13a824ecd8a_0_23">
                <a:extLst>
                  <a:ext uri="{FF2B5EF4-FFF2-40B4-BE49-F238E27FC236}">
                    <a16:creationId xmlns:a16="http://schemas.microsoft.com/office/drawing/2014/main" id="{7CBBC6E6-1C56-8F20-DD8E-C28E63EE7DDA}"/>
                  </a:ext>
                </a:extLst>
              </p:cNvPr>
              <p:cNvCxnSpPr/>
              <p:nvPr/>
            </p:nvCxnSpPr>
            <p:spPr>
              <a:xfrm flipH="1">
                <a:off x="2998138" y="3691466"/>
                <a:ext cx="707100" cy="583200"/>
              </a:xfrm>
              <a:prstGeom prst="bentConnector3">
                <a:avLst>
                  <a:gd name="adj1" fmla="val 49630"/>
                </a:avLst>
              </a:prstGeom>
              <a:noFill/>
              <a:ln w="38100" cap="flat" cmpd="sng">
                <a:solidFill>
                  <a:srgbClr val="56ABA8"/>
                </a:solidFill>
                <a:prstDash val="solid"/>
                <a:round/>
                <a:headEnd type="none" w="sm" len="sm"/>
                <a:tailEnd type="none" w="sm" len="sm"/>
              </a:ln>
            </p:spPr>
          </p:cxnSp>
          <p:cxnSp>
            <p:nvCxnSpPr>
              <p:cNvPr id="11" name="Google Shape;135;g13a824ecd8a_0_23">
                <a:extLst>
                  <a:ext uri="{FF2B5EF4-FFF2-40B4-BE49-F238E27FC236}">
                    <a16:creationId xmlns:a16="http://schemas.microsoft.com/office/drawing/2014/main" id="{67FA506C-D449-F422-A937-DE10296F4339}"/>
                  </a:ext>
                </a:extLst>
              </p:cNvPr>
              <p:cNvCxnSpPr/>
              <p:nvPr/>
            </p:nvCxnSpPr>
            <p:spPr>
              <a:xfrm rot="10800000">
                <a:off x="3037650" y="4274746"/>
                <a:ext cx="632783" cy="580928"/>
              </a:xfrm>
              <a:prstGeom prst="bentConnector3">
                <a:avLst>
                  <a:gd name="adj1" fmla="val 50000"/>
                </a:avLst>
              </a:prstGeom>
              <a:noFill/>
              <a:ln w="38100" cap="flat" cmpd="sng">
                <a:solidFill>
                  <a:srgbClr val="56ABA8"/>
                </a:solidFill>
                <a:prstDash val="solid"/>
                <a:round/>
                <a:headEnd type="none" w="sm" len="sm"/>
                <a:tailEnd type="none" w="sm" len="sm"/>
              </a:ln>
            </p:spPr>
          </p:cxnSp>
        </p:grpSp>
      </p:grpSp>
    </p:spTree>
    <p:extLst>
      <p:ext uri="{BB962C8B-B14F-4D97-AF65-F5344CB8AC3E}">
        <p14:creationId xmlns:p14="http://schemas.microsoft.com/office/powerpoint/2010/main" val="76956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9640267B-51FE-0402-5AF5-EB3EDE220231}"/>
              </a:ext>
            </a:extLst>
          </p:cNvPr>
          <p:cNvSpPr txBox="1"/>
          <p:nvPr/>
        </p:nvSpPr>
        <p:spPr>
          <a:xfrm>
            <a:off x="345688" y="307545"/>
            <a:ext cx="8710389"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56ABA8"/>
                </a:solidFill>
                <a:latin typeface="Gilmer Bold" pitchFamily="2" charset="77"/>
                <a:ea typeface="Calibri"/>
                <a:cs typeface="Calibri"/>
                <a:sym typeface="Calibri"/>
              </a:rPr>
              <a:t>ANNUAL </a:t>
            </a:r>
            <a:r>
              <a:rPr lang="en-US" sz="5400" dirty="0">
                <a:solidFill>
                  <a:srgbClr val="004A4D"/>
                </a:solidFill>
                <a:latin typeface="Gilmer Bold" pitchFamily="2" charset="77"/>
                <a:ea typeface="Calibri"/>
                <a:cs typeface="Calibri"/>
                <a:sym typeface="Calibri"/>
              </a:rPr>
              <a:t>CALENDAR</a:t>
            </a:r>
            <a:endParaRPr sz="5400" dirty="0">
              <a:solidFill>
                <a:srgbClr val="004A4D"/>
              </a:solidFill>
              <a:latin typeface="Gilmer Bold" pitchFamily="2" charset="77"/>
            </a:endParaRPr>
          </a:p>
        </p:txBody>
      </p:sp>
      <p:sp>
        <p:nvSpPr>
          <p:cNvPr id="3" name="Google Shape;179;p5">
            <a:extLst>
              <a:ext uri="{FF2B5EF4-FFF2-40B4-BE49-F238E27FC236}">
                <a16:creationId xmlns:a16="http://schemas.microsoft.com/office/drawing/2014/main" id="{8969BCC3-909E-B241-B9C9-1482B1C8E9B0}"/>
              </a:ext>
            </a:extLst>
          </p:cNvPr>
          <p:cNvSpPr txBox="1"/>
          <p:nvPr/>
        </p:nvSpPr>
        <p:spPr>
          <a:xfrm>
            <a:off x="4043156" y="3105855"/>
            <a:ext cx="410568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BECAC9"/>
                </a:solidFill>
                <a:latin typeface="Gilmer Bold" pitchFamily="2" charset="77"/>
                <a:ea typeface="Calibri"/>
                <a:cs typeface="Calibri"/>
                <a:sym typeface="Calibri"/>
              </a:rPr>
              <a:t>*Insert Screenshot of Annual Calendar or Customize to Liking”</a:t>
            </a:r>
            <a:endParaRPr sz="1800" dirty="0">
              <a:solidFill>
                <a:srgbClr val="BECAC9"/>
              </a:solidFill>
              <a:latin typeface="Gilmer Bold" pitchFamily="2" charset="77"/>
            </a:endParaRPr>
          </a:p>
        </p:txBody>
      </p:sp>
    </p:spTree>
    <p:extLst>
      <p:ext uri="{BB962C8B-B14F-4D97-AF65-F5344CB8AC3E}">
        <p14:creationId xmlns:p14="http://schemas.microsoft.com/office/powerpoint/2010/main" val="386077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9640267B-51FE-0402-5AF5-EB3EDE220231}"/>
              </a:ext>
            </a:extLst>
          </p:cNvPr>
          <p:cNvSpPr txBox="1"/>
          <p:nvPr/>
        </p:nvSpPr>
        <p:spPr>
          <a:xfrm>
            <a:off x="345688" y="307545"/>
            <a:ext cx="8710389"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56ABA8"/>
                </a:solidFill>
                <a:latin typeface="Gilmer Bold" pitchFamily="2" charset="77"/>
                <a:ea typeface="Calibri"/>
                <a:cs typeface="Calibri"/>
                <a:sym typeface="Calibri"/>
              </a:rPr>
              <a:t>SURGE </a:t>
            </a:r>
            <a:r>
              <a:rPr lang="en-US" sz="5400" dirty="0">
                <a:solidFill>
                  <a:srgbClr val="004A4D"/>
                </a:solidFill>
                <a:latin typeface="Gilmer Bold" pitchFamily="2" charset="77"/>
                <a:ea typeface="Calibri"/>
                <a:cs typeface="Calibri"/>
                <a:sym typeface="Calibri"/>
              </a:rPr>
              <a:t>WEEK</a:t>
            </a:r>
            <a:endParaRPr sz="5400" dirty="0">
              <a:solidFill>
                <a:srgbClr val="004A4D"/>
              </a:solidFill>
              <a:latin typeface="Gilmer Bold" pitchFamily="2" charset="77"/>
            </a:endParaRPr>
          </a:p>
        </p:txBody>
      </p:sp>
      <p:sp>
        <p:nvSpPr>
          <p:cNvPr id="3" name="Google Shape;179;p5">
            <a:extLst>
              <a:ext uri="{FF2B5EF4-FFF2-40B4-BE49-F238E27FC236}">
                <a16:creationId xmlns:a16="http://schemas.microsoft.com/office/drawing/2014/main" id="{648D2301-1963-DE8E-2D4B-27C2382DD9B3}"/>
              </a:ext>
            </a:extLst>
          </p:cNvPr>
          <p:cNvSpPr txBox="1"/>
          <p:nvPr/>
        </p:nvSpPr>
        <p:spPr>
          <a:xfrm>
            <a:off x="4043156" y="3105855"/>
            <a:ext cx="410568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BECAC9"/>
                </a:solidFill>
                <a:latin typeface="Gilmer Bold" pitchFamily="2" charset="77"/>
                <a:ea typeface="Calibri"/>
                <a:cs typeface="Calibri"/>
                <a:sym typeface="Calibri"/>
              </a:rPr>
              <a:t>*Insert Screenshot of Surge Week or Customize to Liking”</a:t>
            </a:r>
            <a:endParaRPr sz="1800" dirty="0">
              <a:solidFill>
                <a:srgbClr val="BECAC9"/>
              </a:solidFill>
              <a:latin typeface="Gilmer Bold" pitchFamily="2" charset="77"/>
            </a:endParaRPr>
          </a:p>
        </p:txBody>
      </p:sp>
    </p:spTree>
    <p:extLst>
      <p:ext uri="{BB962C8B-B14F-4D97-AF65-F5344CB8AC3E}">
        <p14:creationId xmlns:p14="http://schemas.microsoft.com/office/powerpoint/2010/main" val="396154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9640267B-51FE-0402-5AF5-EB3EDE220231}"/>
              </a:ext>
            </a:extLst>
          </p:cNvPr>
          <p:cNvSpPr txBox="1"/>
          <p:nvPr/>
        </p:nvSpPr>
        <p:spPr>
          <a:xfrm>
            <a:off x="345688" y="307545"/>
            <a:ext cx="8710389"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56ABA8"/>
                </a:solidFill>
                <a:latin typeface="Gilmer Bold" pitchFamily="2" charset="77"/>
                <a:ea typeface="Calibri"/>
                <a:cs typeface="Calibri"/>
                <a:sym typeface="Calibri"/>
              </a:rPr>
              <a:t>NON-SURGE </a:t>
            </a:r>
            <a:r>
              <a:rPr lang="en-US" sz="5400" dirty="0">
                <a:solidFill>
                  <a:srgbClr val="004A4D"/>
                </a:solidFill>
                <a:latin typeface="Gilmer Bold" pitchFamily="2" charset="77"/>
                <a:ea typeface="Calibri"/>
                <a:cs typeface="Calibri"/>
                <a:sym typeface="Calibri"/>
              </a:rPr>
              <a:t>WEEK</a:t>
            </a:r>
            <a:endParaRPr sz="5400" dirty="0">
              <a:solidFill>
                <a:srgbClr val="004A4D"/>
              </a:solidFill>
              <a:latin typeface="Gilmer Bold" pitchFamily="2" charset="77"/>
            </a:endParaRPr>
          </a:p>
        </p:txBody>
      </p:sp>
      <p:sp>
        <p:nvSpPr>
          <p:cNvPr id="3" name="Google Shape;179;p5">
            <a:extLst>
              <a:ext uri="{FF2B5EF4-FFF2-40B4-BE49-F238E27FC236}">
                <a16:creationId xmlns:a16="http://schemas.microsoft.com/office/drawing/2014/main" id="{C07068C3-79E9-0A85-B2AA-B5CBBD957D69}"/>
              </a:ext>
            </a:extLst>
          </p:cNvPr>
          <p:cNvSpPr txBox="1"/>
          <p:nvPr/>
        </p:nvSpPr>
        <p:spPr>
          <a:xfrm>
            <a:off x="345687" y="1085944"/>
            <a:ext cx="7308179" cy="36929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800" dirty="0">
                <a:solidFill>
                  <a:srgbClr val="004A4D"/>
                </a:solidFill>
                <a:latin typeface="Gilmer Bold" pitchFamily="2" charset="77"/>
                <a:ea typeface="Calibri"/>
                <a:cs typeface="Calibri"/>
                <a:sym typeface="Calibri"/>
              </a:rPr>
              <a:t>(APPOINTMENTS ONLY IF NEEDED FOR SALES OR FOLLOW UP)</a:t>
            </a:r>
            <a:endParaRPr sz="1800" dirty="0">
              <a:solidFill>
                <a:srgbClr val="004A4D"/>
              </a:solidFill>
              <a:latin typeface="Gilmer Bold" pitchFamily="2" charset="77"/>
            </a:endParaRPr>
          </a:p>
        </p:txBody>
      </p:sp>
      <p:sp>
        <p:nvSpPr>
          <p:cNvPr id="4" name="Google Shape;179;p5">
            <a:extLst>
              <a:ext uri="{FF2B5EF4-FFF2-40B4-BE49-F238E27FC236}">
                <a16:creationId xmlns:a16="http://schemas.microsoft.com/office/drawing/2014/main" id="{625BFCA2-C5A4-7C99-B269-C04F36184493}"/>
              </a:ext>
            </a:extLst>
          </p:cNvPr>
          <p:cNvSpPr txBox="1"/>
          <p:nvPr/>
        </p:nvSpPr>
        <p:spPr>
          <a:xfrm>
            <a:off x="4043156" y="3105855"/>
            <a:ext cx="410568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BECAC9"/>
                </a:solidFill>
                <a:latin typeface="Gilmer Bold" pitchFamily="2" charset="77"/>
                <a:ea typeface="Calibri"/>
                <a:cs typeface="Calibri"/>
                <a:sym typeface="Calibri"/>
              </a:rPr>
              <a:t>*Insert Screenshot of Non-Surge Week or Customize to Liking”</a:t>
            </a:r>
            <a:endParaRPr sz="1800" dirty="0">
              <a:solidFill>
                <a:srgbClr val="BECAC9"/>
              </a:solidFill>
              <a:latin typeface="Gilmer Bold" pitchFamily="2" charset="77"/>
            </a:endParaRPr>
          </a:p>
        </p:txBody>
      </p:sp>
    </p:spTree>
    <p:extLst>
      <p:ext uri="{BB962C8B-B14F-4D97-AF65-F5344CB8AC3E}">
        <p14:creationId xmlns:p14="http://schemas.microsoft.com/office/powerpoint/2010/main" val="281515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p5">
            <a:extLst>
              <a:ext uri="{FF2B5EF4-FFF2-40B4-BE49-F238E27FC236}">
                <a16:creationId xmlns:a16="http://schemas.microsoft.com/office/drawing/2014/main" id="{5B51C4EF-2298-DE95-0EE8-46ABA3ED90A3}"/>
              </a:ext>
            </a:extLst>
          </p:cNvPr>
          <p:cNvSpPr txBox="1"/>
          <p:nvPr/>
        </p:nvSpPr>
        <p:spPr>
          <a:xfrm>
            <a:off x="1975632" y="2625133"/>
            <a:ext cx="824073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rgbClr val="56ABA8"/>
                </a:solidFill>
                <a:latin typeface="Gilmer Bold" pitchFamily="2" charset="77"/>
                <a:ea typeface="Calibri"/>
                <a:cs typeface="Calibri"/>
                <a:sym typeface="Calibri"/>
              </a:rPr>
              <a:t>FIRM NAME</a:t>
            </a:r>
            <a:endParaRPr sz="8000" dirty="0">
              <a:solidFill>
                <a:srgbClr val="56ABA8"/>
              </a:solidFill>
              <a:latin typeface="Gilmer Bold" pitchFamily="2" charset="77"/>
            </a:endParaRPr>
          </a:p>
        </p:txBody>
      </p:sp>
      <p:sp>
        <p:nvSpPr>
          <p:cNvPr id="7" name="Google Shape;179;p5">
            <a:extLst>
              <a:ext uri="{FF2B5EF4-FFF2-40B4-BE49-F238E27FC236}">
                <a16:creationId xmlns:a16="http://schemas.microsoft.com/office/drawing/2014/main" id="{D1E250C7-5552-D6A4-337D-000DB69E91F5}"/>
              </a:ext>
            </a:extLst>
          </p:cNvPr>
          <p:cNvSpPr txBox="1"/>
          <p:nvPr/>
        </p:nvSpPr>
        <p:spPr>
          <a:xfrm>
            <a:off x="3950770" y="4002993"/>
            <a:ext cx="450743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rgbClr val="417E77"/>
                </a:solidFill>
                <a:latin typeface="Gilmer Bold" pitchFamily="2" charset="77"/>
                <a:ea typeface="Calibri"/>
                <a:cs typeface="Calibri"/>
                <a:sym typeface="Calibri"/>
              </a:rPr>
              <a:t>MY LIMITLESS </a:t>
            </a:r>
            <a:r>
              <a:rPr lang="en-US" sz="2800" dirty="0">
                <a:solidFill>
                  <a:srgbClr val="D17346"/>
                </a:solidFill>
                <a:latin typeface="Gilmer Bold" pitchFamily="2" charset="77"/>
                <a:ea typeface="Calibri"/>
                <a:cs typeface="Calibri"/>
                <a:sym typeface="Calibri"/>
              </a:rPr>
              <a:t>LIFE </a:t>
            </a:r>
            <a:r>
              <a:rPr lang="en-US" sz="2800" dirty="0">
                <a:solidFill>
                  <a:srgbClr val="417E77"/>
                </a:solidFill>
                <a:latin typeface="Gilmer Bold" pitchFamily="2" charset="77"/>
                <a:ea typeface="Calibri"/>
                <a:cs typeface="Calibri"/>
                <a:sym typeface="Calibri"/>
              </a:rPr>
              <a:t>BOOK</a:t>
            </a:r>
            <a:endParaRPr lang="en-US" sz="2800" dirty="0">
              <a:solidFill>
                <a:srgbClr val="417E77"/>
              </a:solidFill>
              <a:latin typeface="Gilmer Bold" pitchFamily="2" charset="77"/>
            </a:endParaRPr>
          </a:p>
        </p:txBody>
      </p:sp>
      <p:pic>
        <p:nvPicPr>
          <p:cNvPr id="8" name="Google Shape;184;p5">
            <a:extLst>
              <a:ext uri="{FF2B5EF4-FFF2-40B4-BE49-F238E27FC236}">
                <a16:creationId xmlns:a16="http://schemas.microsoft.com/office/drawing/2014/main" id="{39439D98-7D0B-DA1F-D915-F08F56F79AE8}"/>
              </a:ext>
            </a:extLst>
          </p:cNvPr>
          <p:cNvPicPr preferRelativeResize="0"/>
          <p:nvPr/>
        </p:nvPicPr>
        <p:blipFill rotWithShape="1">
          <a:blip r:embed="rId2">
            <a:alphaModFix/>
          </a:blip>
          <a:srcRect/>
          <a:stretch/>
        </p:blipFill>
        <p:spPr>
          <a:xfrm>
            <a:off x="5226207" y="2679594"/>
            <a:ext cx="1739586" cy="148698"/>
          </a:xfrm>
          <a:prstGeom prst="rect">
            <a:avLst/>
          </a:prstGeom>
          <a:noFill/>
          <a:ln>
            <a:noFill/>
          </a:ln>
        </p:spPr>
      </p:pic>
    </p:spTree>
    <p:extLst>
      <p:ext uri="{BB962C8B-B14F-4D97-AF65-F5344CB8AC3E}">
        <p14:creationId xmlns:p14="http://schemas.microsoft.com/office/powerpoint/2010/main" val="52826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4B2CF19F-7D6A-A83C-6C8A-9E8050EB9FD2}"/>
              </a:ext>
            </a:extLst>
          </p:cNvPr>
          <p:cNvSpPr txBox="1"/>
          <p:nvPr/>
        </p:nvSpPr>
        <p:spPr>
          <a:xfrm>
            <a:off x="1975631" y="238244"/>
            <a:ext cx="82407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004A4D"/>
                </a:solidFill>
                <a:latin typeface="Gilmer Bold" pitchFamily="2" charset="77"/>
                <a:ea typeface="Calibri"/>
                <a:cs typeface="Calibri"/>
                <a:sym typeface="Calibri"/>
              </a:rPr>
              <a:t>MY ‘</a:t>
            </a:r>
            <a:r>
              <a:rPr lang="en-US" sz="3200" dirty="0">
                <a:solidFill>
                  <a:srgbClr val="56ABA8"/>
                </a:solidFill>
                <a:latin typeface="Gilmer Bold" pitchFamily="2" charset="77"/>
                <a:ea typeface="Calibri"/>
                <a:cs typeface="Calibri"/>
                <a:sym typeface="Calibri"/>
              </a:rPr>
              <a:t>BIG WHY</a:t>
            </a:r>
            <a:r>
              <a:rPr lang="en-US" sz="3200" dirty="0">
                <a:solidFill>
                  <a:srgbClr val="004A4D"/>
                </a:solidFill>
                <a:latin typeface="Gilmer Bold" pitchFamily="2" charset="77"/>
                <a:ea typeface="Calibri"/>
                <a:cs typeface="Calibri"/>
                <a:sym typeface="Calibri"/>
              </a:rPr>
              <a:t>’</a:t>
            </a:r>
            <a:endParaRPr lang="en-US" sz="3200" dirty="0">
              <a:solidFill>
                <a:srgbClr val="004A4D"/>
              </a:solidFill>
              <a:latin typeface="Gilmer Bold" pitchFamily="2" charset="77"/>
            </a:endParaRPr>
          </a:p>
        </p:txBody>
      </p:sp>
      <p:sp>
        <p:nvSpPr>
          <p:cNvPr id="3" name="TextBox 2">
            <a:extLst>
              <a:ext uri="{FF2B5EF4-FFF2-40B4-BE49-F238E27FC236}">
                <a16:creationId xmlns:a16="http://schemas.microsoft.com/office/drawing/2014/main" id="{70238F65-957D-E76D-9E41-FBF7F3F52ED6}"/>
              </a:ext>
            </a:extLst>
          </p:cNvPr>
          <p:cNvSpPr txBox="1"/>
          <p:nvPr/>
        </p:nvSpPr>
        <p:spPr>
          <a:xfrm>
            <a:off x="2207622" y="838103"/>
            <a:ext cx="7776752" cy="738664"/>
          </a:xfrm>
          <a:prstGeom prst="rect">
            <a:avLst/>
          </a:prstGeom>
          <a:noFill/>
        </p:spPr>
        <p:txBody>
          <a:bodyPr wrap="square" rtlCol="0">
            <a:spAutoFit/>
          </a:bodyPr>
          <a:lstStyle/>
          <a:p>
            <a:pPr algn="ctr"/>
            <a:r>
              <a:rPr lang="en-US" b="1" dirty="0">
                <a:solidFill>
                  <a:srgbClr val="417E77"/>
                </a:solidFill>
                <a:latin typeface="Gilmer Light" pitchFamily="2" charset="77"/>
              </a:rPr>
              <a:t>Lorem ipsum dolor sit amet, consectetuer adipiscing elit. Maecenas porttitor congue massa. Fusce posuere, magna sed pulvinar ultricies, purus lectus malesuada libero, sit amet commodo magna eros quis urna. Nunc viverra imperdiet enim. Fusce est. </a:t>
            </a:r>
          </a:p>
        </p:txBody>
      </p:sp>
      <p:sp>
        <p:nvSpPr>
          <p:cNvPr id="10" name="Rounded Rectangle 9">
            <a:extLst>
              <a:ext uri="{FF2B5EF4-FFF2-40B4-BE49-F238E27FC236}">
                <a16:creationId xmlns:a16="http://schemas.microsoft.com/office/drawing/2014/main" id="{214B7036-0A14-24FF-E350-668A5B98DB3C}"/>
              </a:ext>
            </a:extLst>
          </p:cNvPr>
          <p:cNvSpPr/>
          <p:nvPr/>
        </p:nvSpPr>
        <p:spPr>
          <a:xfrm>
            <a:off x="470262" y="1835739"/>
            <a:ext cx="7034942" cy="4545874"/>
          </a:xfrm>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noFill/>
          <a:ln w="44450">
            <a:solidFill>
              <a:srgbClr val="56ABA8"/>
            </a:solidFill>
            <a:prstDash val="sysDash"/>
            <a:extLst>
              <a:ext uri="{C807C97D-BFC1-408E-A445-0C87EB9F89A2}">
                <ask:lineSketchStyleProps xmlns:ask="http://schemas.microsoft.com/office/drawing/2018/sketchyshapes" sd="1219033472">
                  <a:prstGeom prst="roundRect">
                    <a:avLst>
                      <a:gd name="adj" fmla="val 172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79;p5">
            <a:extLst>
              <a:ext uri="{FF2B5EF4-FFF2-40B4-BE49-F238E27FC236}">
                <a16:creationId xmlns:a16="http://schemas.microsoft.com/office/drawing/2014/main" id="{572E1120-785B-3F55-3FC6-5F1C7252ABF6}"/>
              </a:ext>
            </a:extLst>
          </p:cNvPr>
          <p:cNvSpPr txBox="1"/>
          <p:nvPr/>
        </p:nvSpPr>
        <p:spPr>
          <a:xfrm>
            <a:off x="2309156" y="1899422"/>
            <a:ext cx="335715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u="sng" dirty="0">
                <a:solidFill>
                  <a:srgbClr val="004A4D"/>
                </a:solidFill>
                <a:latin typeface="Gilmer Bold" pitchFamily="2" charset="77"/>
                <a:ea typeface="Calibri"/>
                <a:cs typeface="Calibri"/>
                <a:sym typeface="Calibri"/>
              </a:rPr>
              <a:t>Personal Motivators</a:t>
            </a:r>
            <a:endParaRPr lang="en-US" sz="2000" u="sng" dirty="0">
              <a:solidFill>
                <a:srgbClr val="004A4D"/>
              </a:solidFill>
              <a:latin typeface="Gilmer Bold" pitchFamily="2" charset="77"/>
            </a:endParaRPr>
          </a:p>
        </p:txBody>
      </p:sp>
      <p:sp>
        <p:nvSpPr>
          <p:cNvPr id="18" name="Google Shape;179;p5">
            <a:extLst>
              <a:ext uri="{FF2B5EF4-FFF2-40B4-BE49-F238E27FC236}">
                <a16:creationId xmlns:a16="http://schemas.microsoft.com/office/drawing/2014/main" id="{0C17DD27-E137-FE48-3CB2-12DB322E5586}"/>
              </a:ext>
            </a:extLst>
          </p:cNvPr>
          <p:cNvSpPr txBox="1"/>
          <p:nvPr/>
        </p:nvSpPr>
        <p:spPr>
          <a:xfrm>
            <a:off x="8305797" y="1899422"/>
            <a:ext cx="335715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u="sng" dirty="0">
                <a:solidFill>
                  <a:srgbClr val="004A4D"/>
                </a:solidFill>
                <a:latin typeface="Gilmer Bold" pitchFamily="2" charset="77"/>
                <a:ea typeface="Calibri"/>
                <a:cs typeface="Calibri"/>
                <a:sym typeface="Calibri"/>
              </a:rPr>
              <a:t>Post-It-Plan</a:t>
            </a:r>
            <a:endParaRPr lang="en-US" sz="2000" u="sng" dirty="0">
              <a:solidFill>
                <a:srgbClr val="004A4D"/>
              </a:solidFill>
              <a:latin typeface="Gilmer Bold" pitchFamily="2" charset="77"/>
            </a:endParaRPr>
          </a:p>
        </p:txBody>
      </p:sp>
    </p:spTree>
    <p:extLst>
      <p:ext uri="{BB962C8B-B14F-4D97-AF65-F5344CB8AC3E}">
        <p14:creationId xmlns:p14="http://schemas.microsoft.com/office/powerpoint/2010/main" val="397460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oogle Shape;12;p12">
            <a:extLst>
              <a:ext uri="{FF2B5EF4-FFF2-40B4-BE49-F238E27FC236}">
                <a16:creationId xmlns:a16="http://schemas.microsoft.com/office/drawing/2014/main" id="{1C71C44E-8450-5298-7C93-6443FB58E064}"/>
              </a:ext>
            </a:extLst>
          </p:cNvPr>
          <p:cNvPicPr preferRelativeResize="0"/>
          <p:nvPr/>
        </p:nvPicPr>
        <p:blipFill rotWithShape="1">
          <a:blip r:embed="rId2">
            <a:alphaModFix amt="10000"/>
          </a:blip>
          <a:srcRect/>
          <a:stretch/>
        </p:blipFill>
        <p:spPr>
          <a:xfrm>
            <a:off x="702086" y="1069940"/>
            <a:ext cx="3812825" cy="4779660"/>
          </a:xfrm>
          <a:prstGeom prst="rect">
            <a:avLst/>
          </a:prstGeom>
          <a:noFill/>
          <a:ln>
            <a:noFill/>
          </a:ln>
        </p:spPr>
      </p:pic>
      <p:sp>
        <p:nvSpPr>
          <p:cNvPr id="4" name="Rectangle 3">
            <a:extLst>
              <a:ext uri="{FF2B5EF4-FFF2-40B4-BE49-F238E27FC236}">
                <a16:creationId xmlns:a16="http://schemas.microsoft.com/office/drawing/2014/main" id="{C38BF354-8482-0F4D-5B7C-D1CA16F3A0DA}"/>
              </a:ext>
            </a:extLst>
          </p:cNvPr>
          <p:cNvSpPr/>
          <p:nvPr/>
        </p:nvSpPr>
        <p:spPr>
          <a:xfrm>
            <a:off x="927739" y="1547486"/>
            <a:ext cx="1526143" cy="328880"/>
          </a:xfrm>
          <a:prstGeom prst="rect">
            <a:avLst/>
          </a:prstGeom>
          <a:solidFill>
            <a:srgbClr val="417E77"/>
          </a:solidFill>
          <a:ln>
            <a:noFill/>
          </a:ln>
          <a:effectLst>
            <a:outerShdw blurRad="292100" dist="50800" dir="5400000" sx="102000" sy="102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79;p5">
            <a:extLst>
              <a:ext uri="{FF2B5EF4-FFF2-40B4-BE49-F238E27FC236}">
                <a16:creationId xmlns:a16="http://schemas.microsoft.com/office/drawing/2014/main" id="{DFA77535-5613-D07B-9095-19A406AD33D3}"/>
              </a:ext>
            </a:extLst>
          </p:cNvPr>
          <p:cNvSpPr txBox="1"/>
          <p:nvPr/>
        </p:nvSpPr>
        <p:spPr>
          <a:xfrm>
            <a:off x="0" y="952619"/>
            <a:ext cx="255841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dirty="0">
                <a:solidFill>
                  <a:srgbClr val="004A4D"/>
                </a:solidFill>
                <a:latin typeface="Gilmer Bold" pitchFamily="2" charset="77"/>
                <a:ea typeface="Calibri"/>
                <a:cs typeface="Calibri"/>
                <a:sym typeface="Calibri"/>
              </a:rPr>
              <a:t>MISSON</a:t>
            </a:r>
            <a:endParaRPr lang="en-US" sz="3600" dirty="0">
              <a:solidFill>
                <a:srgbClr val="004A4D"/>
              </a:solidFill>
              <a:latin typeface="Gilmer Bold" pitchFamily="2" charset="77"/>
            </a:endParaRPr>
          </a:p>
        </p:txBody>
      </p:sp>
      <p:sp>
        <p:nvSpPr>
          <p:cNvPr id="5" name="Google Shape;179;p5">
            <a:extLst>
              <a:ext uri="{FF2B5EF4-FFF2-40B4-BE49-F238E27FC236}">
                <a16:creationId xmlns:a16="http://schemas.microsoft.com/office/drawing/2014/main" id="{E48E1AD6-B323-3426-D2D7-E2512C81417C}"/>
              </a:ext>
            </a:extLst>
          </p:cNvPr>
          <p:cNvSpPr txBox="1"/>
          <p:nvPr/>
        </p:nvSpPr>
        <p:spPr>
          <a:xfrm>
            <a:off x="460051" y="1504142"/>
            <a:ext cx="1993831"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dirty="0">
                <a:solidFill>
                  <a:schemeClr val="bg1"/>
                </a:solidFill>
                <a:latin typeface="Gilmer Bold" pitchFamily="2" charset="77"/>
                <a:ea typeface="Calibri"/>
                <a:cs typeface="Calibri"/>
                <a:sym typeface="Calibri"/>
              </a:rPr>
              <a:t>OUR WHY</a:t>
            </a:r>
            <a:endParaRPr lang="en-US" sz="2000" b="1" dirty="0">
              <a:solidFill>
                <a:schemeClr val="bg1"/>
              </a:solidFill>
              <a:latin typeface="Gilmer Bold" pitchFamily="2" charset="77"/>
            </a:endParaRPr>
          </a:p>
        </p:txBody>
      </p:sp>
      <p:sp>
        <p:nvSpPr>
          <p:cNvPr id="7" name="Rectangle 6">
            <a:extLst>
              <a:ext uri="{FF2B5EF4-FFF2-40B4-BE49-F238E27FC236}">
                <a16:creationId xmlns:a16="http://schemas.microsoft.com/office/drawing/2014/main" id="{9CFD1FC7-5836-97CB-9F68-BC75800D2B39}"/>
              </a:ext>
            </a:extLst>
          </p:cNvPr>
          <p:cNvSpPr/>
          <p:nvPr/>
        </p:nvSpPr>
        <p:spPr>
          <a:xfrm>
            <a:off x="615877" y="3303080"/>
            <a:ext cx="1838005" cy="328880"/>
          </a:xfrm>
          <a:prstGeom prst="rect">
            <a:avLst/>
          </a:prstGeom>
          <a:solidFill>
            <a:srgbClr val="417E77"/>
          </a:solidFill>
          <a:ln>
            <a:noFill/>
          </a:ln>
          <a:effectLst>
            <a:outerShdw blurRad="292100" dist="50800" dir="5400000" sx="102000" sy="102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79;p5">
            <a:extLst>
              <a:ext uri="{FF2B5EF4-FFF2-40B4-BE49-F238E27FC236}">
                <a16:creationId xmlns:a16="http://schemas.microsoft.com/office/drawing/2014/main" id="{5AB6D3A6-A67E-1C80-B73E-5390991A8032}"/>
              </a:ext>
            </a:extLst>
          </p:cNvPr>
          <p:cNvSpPr txBox="1"/>
          <p:nvPr/>
        </p:nvSpPr>
        <p:spPr>
          <a:xfrm>
            <a:off x="0" y="2708213"/>
            <a:ext cx="255841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dirty="0">
                <a:solidFill>
                  <a:srgbClr val="004A4D"/>
                </a:solidFill>
                <a:latin typeface="Gilmer Bold" pitchFamily="2" charset="77"/>
                <a:ea typeface="Calibri"/>
                <a:cs typeface="Calibri"/>
                <a:sym typeface="Calibri"/>
              </a:rPr>
              <a:t>VISION</a:t>
            </a:r>
            <a:endParaRPr lang="en-US" sz="3600" dirty="0">
              <a:solidFill>
                <a:srgbClr val="004A4D"/>
              </a:solidFill>
              <a:latin typeface="Gilmer Bold" pitchFamily="2" charset="77"/>
            </a:endParaRPr>
          </a:p>
        </p:txBody>
      </p:sp>
      <p:sp>
        <p:nvSpPr>
          <p:cNvPr id="9" name="Google Shape;179;p5">
            <a:extLst>
              <a:ext uri="{FF2B5EF4-FFF2-40B4-BE49-F238E27FC236}">
                <a16:creationId xmlns:a16="http://schemas.microsoft.com/office/drawing/2014/main" id="{26543684-F1C6-5B24-220C-6B6CC2DF00AC}"/>
              </a:ext>
            </a:extLst>
          </p:cNvPr>
          <p:cNvSpPr txBox="1"/>
          <p:nvPr/>
        </p:nvSpPr>
        <p:spPr>
          <a:xfrm>
            <a:off x="378050" y="3259736"/>
            <a:ext cx="2075832"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dirty="0">
                <a:solidFill>
                  <a:schemeClr val="bg1"/>
                </a:solidFill>
                <a:latin typeface="Gilmer Bold" pitchFamily="2" charset="77"/>
                <a:ea typeface="Calibri"/>
                <a:cs typeface="Calibri"/>
                <a:sym typeface="Calibri"/>
              </a:rPr>
              <a:t>OUR WHERE</a:t>
            </a:r>
            <a:endParaRPr lang="en-US" sz="2000" b="1" dirty="0">
              <a:solidFill>
                <a:schemeClr val="bg1"/>
              </a:solidFill>
              <a:latin typeface="Gilmer Bold" pitchFamily="2" charset="77"/>
            </a:endParaRPr>
          </a:p>
        </p:txBody>
      </p:sp>
      <p:sp>
        <p:nvSpPr>
          <p:cNvPr id="10" name="Rectangle 9">
            <a:extLst>
              <a:ext uri="{FF2B5EF4-FFF2-40B4-BE49-F238E27FC236}">
                <a16:creationId xmlns:a16="http://schemas.microsoft.com/office/drawing/2014/main" id="{43377A2A-A287-8A3B-2078-1B4F21CF5437}"/>
              </a:ext>
            </a:extLst>
          </p:cNvPr>
          <p:cNvSpPr/>
          <p:nvPr/>
        </p:nvSpPr>
        <p:spPr>
          <a:xfrm>
            <a:off x="749016" y="5086519"/>
            <a:ext cx="1704866" cy="328880"/>
          </a:xfrm>
          <a:prstGeom prst="rect">
            <a:avLst/>
          </a:prstGeom>
          <a:solidFill>
            <a:srgbClr val="417E77"/>
          </a:solidFill>
          <a:ln>
            <a:noFill/>
          </a:ln>
          <a:effectLst>
            <a:outerShdw blurRad="292100" dist="50800" dir="5400000" sx="102000" sy="102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79;p5">
            <a:extLst>
              <a:ext uri="{FF2B5EF4-FFF2-40B4-BE49-F238E27FC236}">
                <a16:creationId xmlns:a16="http://schemas.microsoft.com/office/drawing/2014/main" id="{C73FF669-B4D8-5096-4046-6D75F9C48398}"/>
              </a:ext>
            </a:extLst>
          </p:cNvPr>
          <p:cNvSpPr txBox="1"/>
          <p:nvPr/>
        </p:nvSpPr>
        <p:spPr>
          <a:xfrm>
            <a:off x="0" y="4491652"/>
            <a:ext cx="255841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dirty="0">
                <a:solidFill>
                  <a:srgbClr val="004A4D"/>
                </a:solidFill>
                <a:latin typeface="Gilmer Bold" pitchFamily="2" charset="77"/>
                <a:ea typeface="Calibri"/>
                <a:cs typeface="Calibri"/>
                <a:sym typeface="Calibri"/>
              </a:rPr>
              <a:t>VALUES</a:t>
            </a:r>
            <a:endParaRPr lang="en-US" sz="3600" dirty="0">
              <a:solidFill>
                <a:srgbClr val="004A4D"/>
              </a:solidFill>
              <a:latin typeface="Gilmer Bold" pitchFamily="2" charset="77"/>
            </a:endParaRPr>
          </a:p>
        </p:txBody>
      </p:sp>
      <p:sp>
        <p:nvSpPr>
          <p:cNvPr id="12" name="Google Shape;179;p5">
            <a:extLst>
              <a:ext uri="{FF2B5EF4-FFF2-40B4-BE49-F238E27FC236}">
                <a16:creationId xmlns:a16="http://schemas.microsoft.com/office/drawing/2014/main" id="{D9D20D5F-2CBA-FF98-5FF0-3C95FEAA29B5}"/>
              </a:ext>
            </a:extLst>
          </p:cNvPr>
          <p:cNvSpPr txBox="1"/>
          <p:nvPr/>
        </p:nvSpPr>
        <p:spPr>
          <a:xfrm>
            <a:off x="644480" y="5043175"/>
            <a:ext cx="1809402"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dirty="0">
                <a:solidFill>
                  <a:schemeClr val="bg1"/>
                </a:solidFill>
                <a:latin typeface="Gilmer Bold" pitchFamily="2" charset="77"/>
                <a:ea typeface="Calibri"/>
                <a:cs typeface="Calibri"/>
                <a:sym typeface="Calibri"/>
              </a:rPr>
              <a:t>OUR WHAT</a:t>
            </a:r>
            <a:endParaRPr lang="en-US" sz="2000" b="1" dirty="0">
              <a:solidFill>
                <a:schemeClr val="bg1"/>
              </a:solidFill>
              <a:latin typeface="Gilmer Bold" pitchFamily="2" charset="77"/>
            </a:endParaRPr>
          </a:p>
        </p:txBody>
      </p:sp>
      <p:sp>
        <p:nvSpPr>
          <p:cNvPr id="18" name="Rounded Rectangle 17">
            <a:extLst>
              <a:ext uri="{FF2B5EF4-FFF2-40B4-BE49-F238E27FC236}">
                <a16:creationId xmlns:a16="http://schemas.microsoft.com/office/drawing/2014/main" id="{28DC3F44-8009-EEFF-7F9F-74760DE80DDC}"/>
              </a:ext>
            </a:extLst>
          </p:cNvPr>
          <p:cNvSpPr/>
          <p:nvPr/>
        </p:nvSpPr>
        <p:spPr>
          <a:xfrm>
            <a:off x="2913931" y="852530"/>
            <a:ext cx="8529053" cy="1492757"/>
          </a:xfrm>
          <a:prstGeom prst="roundRect">
            <a:avLst>
              <a:gd name="adj" fmla="val 7193"/>
            </a:avLst>
          </a:prstGeom>
          <a:solidFill>
            <a:srgbClr val="004A4D"/>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487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810E17E2-30BF-50C8-1793-DAF2B1E68628}"/>
              </a:ext>
            </a:extLst>
          </p:cNvPr>
          <p:cNvSpPr/>
          <p:nvPr/>
        </p:nvSpPr>
        <p:spPr>
          <a:xfrm>
            <a:off x="2913931" y="2607367"/>
            <a:ext cx="8529053" cy="1492757"/>
          </a:xfrm>
          <a:prstGeom prst="roundRect">
            <a:avLst>
              <a:gd name="adj" fmla="val 7193"/>
            </a:avLst>
          </a:prstGeom>
          <a:solidFill>
            <a:srgbClr val="417E77"/>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487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17B59CAB-2515-32B9-5EB2-0A2544CA202C}"/>
              </a:ext>
            </a:extLst>
          </p:cNvPr>
          <p:cNvSpPr/>
          <p:nvPr/>
        </p:nvSpPr>
        <p:spPr>
          <a:xfrm>
            <a:off x="2913931" y="4391563"/>
            <a:ext cx="8529053" cy="1492757"/>
          </a:xfrm>
          <a:prstGeom prst="roundRect">
            <a:avLst>
              <a:gd name="adj" fmla="val 7193"/>
            </a:avLst>
          </a:prstGeom>
          <a:solidFill>
            <a:srgbClr val="56ABA8"/>
          </a:solidFill>
          <a:ln>
            <a:noFill/>
            <a:prstDash val="solid"/>
            <a:extLst>
              <a:ext uri="{C807C97D-BFC1-408E-A445-0C87EB9F89A2}">
                <ask:lineSketchStyleProps xmlns:ask="http://schemas.microsoft.com/office/drawing/2018/sketchyshapes" sd="1219033472">
                  <a:custGeom>
                    <a:avLst/>
                    <a:gdLst>
                      <a:gd name="connsiteX0" fmla="*/ 0 w 7034942"/>
                      <a:gd name="connsiteY0" fmla="*/ 78371 h 4545874"/>
                      <a:gd name="connsiteX1" fmla="*/ 78371 w 7034942"/>
                      <a:gd name="connsiteY1" fmla="*/ 0 h 4545874"/>
                      <a:gd name="connsiteX2" fmla="*/ 789118 w 7034942"/>
                      <a:gd name="connsiteY2" fmla="*/ 0 h 4545874"/>
                      <a:gd name="connsiteX3" fmla="*/ 1293520 w 7034942"/>
                      <a:gd name="connsiteY3" fmla="*/ 0 h 4545874"/>
                      <a:gd name="connsiteX4" fmla="*/ 1729139 w 7034942"/>
                      <a:gd name="connsiteY4" fmla="*/ 0 h 4545874"/>
                      <a:gd name="connsiteX5" fmla="*/ 2371104 w 7034942"/>
                      <a:gd name="connsiteY5" fmla="*/ 0 h 4545874"/>
                      <a:gd name="connsiteX6" fmla="*/ 2875506 w 7034942"/>
                      <a:gd name="connsiteY6" fmla="*/ 0 h 4545874"/>
                      <a:gd name="connsiteX7" fmla="*/ 3586253 w 7034942"/>
                      <a:gd name="connsiteY7" fmla="*/ 0 h 4545874"/>
                      <a:gd name="connsiteX8" fmla="*/ 4021872 w 7034942"/>
                      <a:gd name="connsiteY8" fmla="*/ 0 h 4545874"/>
                      <a:gd name="connsiteX9" fmla="*/ 4732620 w 7034942"/>
                      <a:gd name="connsiteY9" fmla="*/ 0 h 4545874"/>
                      <a:gd name="connsiteX10" fmla="*/ 5099457 w 7034942"/>
                      <a:gd name="connsiteY10" fmla="*/ 0 h 4545874"/>
                      <a:gd name="connsiteX11" fmla="*/ 5672640 w 7034942"/>
                      <a:gd name="connsiteY11" fmla="*/ 0 h 4545874"/>
                      <a:gd name="connsiteX12" fmla="*/ 6245824 w 7034942"/>
                      <a:gd name="connsiteY12" fmla="*/ 0 h 4545874"/>
                      <a:gd name="connsiteX13" fmla="*/ 6956571 w 7034942"/>
                      <a:gd name="connsiteY13" fmla="*/ 0 h 4545874"/>
                      <a:gd name="connsiteX14" fmla="*/ 7034942 w 7034942"/>
                      <a:gd name="connsiteY14" fmla="*/ 78371 h 4545874"/>
                      <a:gd name="connsiteX15" fmla="*/ 7034942 w 7034942"/>
                      <a:gd name="connsiteY15" fmla="*/ 627013 h 4545874"/>
                      <a:gd name="connsiteX16" fmla="*/ 7034942 w 7034942"/>
                      <a:gd name="connsiteY16" fmla="*/ 1175654 h 4545874"/>
                      <a:gd name="connsiteX17" fmla="*/ 7034942 w 7034942"/>
                      <a:gd name="connsiteY17" fmla="*/ 1812078 h 4545874"/>
                      <a:gd name="connsiteX18" fmla="*/ 7034942 w 7034942"/>
                      <a:gd name="connsiteY18" fmla="*/ 2360720 h 4545874"/>
                      <a:gd name="connsiteX19" fmla="*/ 7034942 w 7034942"/>
                      <a:gd name="connsiteY19" fmla="*/ 2777687 h 4545874"/>
                      <a:gd name="connsiteX20" fmla="*/ 7034942 w 7034942"/>
                      <a:gd name="connsiteY20" fmla="*/ 3238546 h 4545874"/>
                      <a:gd name="connsiteX21" fmla="*/ 7034942 w 7034942"/>
                      <a:gd name="connsiteY21" fmla="*/ 3874970 h 4545874"/>
                      <a:gd name="connsiteX22" fmla="*/ 7034942 w 7034942"/>
                      <a:gd name="connsiteY22" fmla="*/ 4467503 h 4545874"/>
                      <a:gd name="connsiteX23" fmla="*/ 6956571 w 7034942"/>
                      <a:gd name="connsiteY23" fmla="*/ 4545874 h 4545874"/>
                      <a:gd name="connsiteX24" fmla="*/ 6314606 w 7034942"/>
                      <a:gd name="connsiteY24" fmla="*/ 4545874 h 4545874"/>
                      <a:gd name="connsiteX25" fmla="*/ 5947768 w 7034942"/>
                      <a:gd name="connsiteY25" fmla="*/ 4545874 h 4545874"/>
                      <a:gd name="connsiteX26" fmla="*/ 5374585 w 7034942"/>
                      <a:gd name="connsiteY26" fmla="*/ 4545874 h 4545874"/>
                      <a:gd name="connsiteX27" fmla="*/ 4938966 w 7034942"/>
                      <a:gd name="connsiteY27" fmla="*/ 4545874 h 4545874"/>
                      <a:gd name="connsiteX28" fmla="*/ 4297000 w 7034942"/>
                      <a:gd name="connsiteY28" fmla="*/ 4545874 h 4545874"/>
                      <a:gd name="connsiteX29" fmla="*/ 3861381 w 7034942"/>
                      <a:gd name="connsiteY29" fmla="*/ 4545874 h 4545874"/>
                      <a:gd name="connsiteX30" fmla="*/ 3219416 w 7034942"/>
                      <a:gd name="connsiteY30" fmla="*/ 4545874 h 4545874"/>
                      <a:gd name="connsiteX31" fmla="*/ 2852578 w 7034942"/>
                      <a:gd name="connsiteY31" fmla="*/ 4545874 h 4545874"/>
                      <a:gd name="connsiteX32" fmla="*/ 2210613 w 7034942"/>
                      <a:gd name="connsiteY32" fmla="*/ 4545874 h 4545874"/>
                      <a:gd name="connsiteX33" fmla="*/ 1774994 w 7034942"/>
                      <a:gd name="connsiteY33" fmla="*/ 4545874 h 4545874"/>
                      <a:gd name="connsiteX34" fmla="*/ 1408156 w 7034942"/>
                      <a:gd name="connsiteY34" fmla="*/ 4545874 h 4545874"/>
                      <a:gd name="connsiteX35" fmla="*/ 972537 w 7034942"/>
                      <a:gd name="connsiteY35" fmla="*/ 4545874 h 4545874"/>
                      <a:gd name="connsiteX36" fmla="*/ 78371 w 7034942"/>
                      <a:gd name="connsiteY36" fmla="*/ 4545874 h 4545874"/>
                      <a:gd name="connsiteX37" fmla="*/ 0 w 7034942"/>
                      <a:gd name="connsiteY37" fmla="*/ 4467503 h 4545874"/>
                      <a:gd name="connsiteX38" fmla="*/ 0 w 7034942"/>
                      <a:gd name="connsiteY38" fmla="*/ 4006644 h 4545874"/>
                      <a:gd name="connsiteX39" fmla="*/ 0 w 7034942"/>
                      <a:gd name="connsiteY39" fmla="*/ 3501894 h 4545874"/>
                      <a:gd name="connsiteX40" fmla="*/ 0 w 7034942"/>
                      <a:gd name="connsiteY40" fmla="*/ 2953252 h 4545874"/>
                      <a:gd name="connsiteX41" fmla="*/ 0 w 7034942"/>
                      <a:gd name="connsiteY41" fmla="*/ 2492394 h 4545874"/>
                      <a:gd name="connsiteX42" fmla="*/ 0 w 7034942"/>
                      <a:gd name="connsiteY42" fmla="*/ 1855969 h 4545874"/>
                      <a:gd name="connsiteX43" fmla="*/ 0 w 7034942"/>
                      <a:gd name="connsiteY43" fmla="*/ 1307328 h 4545874"/>
                      <a:gd name="connsiteX44" fmla="*/ 0 w 7034942"/>
                      <a:gd name="connsiteY44" fmla="*/ 670904 h 4545874"/>
                      <a:gd name="connsiteX45" fmla="*/ 0 w 7034942"/>
                      <a:gd name="connsiteY45" fmla="*/ 78371 h 45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4942" h="4545874" extrusionOk="0">
                        <a:moveTo>
                          <a:pt x="0" y="78371"/>
                        </a:moveTo>
                        <a:cubicBezTo>
                          <a:pt x="-3950" y="32651"/>
                          <a:pt x="28557" y="2451"/>
                          <a:pt x="78371" y="0"/>
                        </a:cubicBezTo>
                        <a:cubicBezTo>
                          <a:pt x="327441" y="-56646"/>
                          <a:pt x="453906" y="85043"/>
                          <a:pt x="789118" y="0"/>
                        </a:cubicBezTo>
                        <a:cubicBezTo>
                          <a:pt x="1124330" y="-85043"/>
                          <a:pt x="1101644" y="58322"/>
                          <a:pt x="1293520" y="0"/>
                        </a:cubicBezTo>
                        <a:cubicBezTo>
                          <a:pt x="1485396" y="-58322"/>
                          <a:pt x="1615520" y="3431"/>
                          <a:pt x="1729139" y="0"/>
                        </a:cubicBezTo>
                        <a:cubicBezTo>
                          <a:pt x="1842758" y="-3431"/>
                          <a:pt x="2221835" y="15854"/>
                          <a:pt x="2371104" y="0"/>
                        </a:cubicBezTo>
                        <a:cubicBezTo>
                          <a:pt x="2520374" y="-15854"/>
                          <a:pt x="2710822" y="38393"/>
                          <a:pt x="2875506" y="0"/>
                        </a:cubicBezTo>
                        <a:cubicBezTo>
                          <a:pt x="3040190" y="-38393"/>
                          <a:pt x="3384099" y="71867"/>
                          <a:pt x="3586253" y="0"/>
                        </a:cubicBezTo>
                        <a:cubicBezTo>
                          <a:pt x="3788407" y="-71867"/>
                          <a:pt x="3836584" y="28726"/>
                          <a:pt x="4021872" y="0"/>
                        </a:cubicBezTo>
                        <a:cubicBezTo>
                          <a:pt x="4207160" y="-28726"/>
                          <a:pt x="4432190" y="8339"/>
                          <a:pt x="4732620" y="0"/>
                        </a:cubicBezTo>
                        <a:cubicBezTo>
                          <a:pt x="5033050" y="-8339"/>
                          <a:pt x="4961782" y="21854"/>
                          <a:pt x="5099457" y="0"/>
                        </a:cubicBezTo>
                        <a:cubicBezTo>
                          <a:pt x="5237132" y="-21854"/>
                          <a:pt x="5523063" y="49137"/>
                          <a:pt x="5672640" y="0"/>
                        </a:cubicBezTo>
                        <a:cubicBezTo>
                          <a:pt x="5822217" y="-49137"/>
                          <a:pt x="5967762" y="20241"/>
                          <a:pt x="6245824" y="0"/>
                        </a:cubicBezTo>
                        <a:cubicBezTo>
                          <a:pt x="6523886" y="-20241"/>
                          <a:pt x="6811527" y="7489"/>
                          <a:pt x="6956571" y="0"/>
                        </a:cubicBezTo>
                        <a:cubicBezTo>
                          <a:pt x="7002137" y="2796"/>
                          <a:pt x="7043627" y="27484"/>
                          <a:pt x="7034942" y="78371"/>
                        </a:cubicBezTo>
                        <a:cubicBezTo>
                          <a:pt x="7077684" y="273561"/>
                          <a:pt x="6973878" y="472668"/>
                          <a:pt x="7034942" y="627013"/>
                        </a:cubicBezTo>
                        <a:cubicBezTo>
                          <a:pt x="7096006" y="781358"/>
                          <a:pt x="7024000" y="906311"/>
                          <a:pt x="7034942" y="1175654"/>
                        </a:cubicBezTo>
                        <a:cubicBezTo>
                          <a:pt x="7045884" y="1444997"/>
                          <a:pt x="6978197" y="1615708"/>
                          <a:pt x="7034942" y="1812078"/>
                        </a:cubicBezTo>
                        <a:cubicBezTo>
                          <a:pt x="7091687" y="2008448"/>
                          <a:pt x="7029169" y="2154593"/>
                          <a:pt x="7034942" y="2360720"/>
                        </a:cubicBezTo>
                        <a:cubicBezTo>
                          <a:pt x="7040715" y="2566847"/>
                          <a:pt x="7033670" y="2586479"/>
                          <a:pt x="7034942" y="2777687"/>
                        </a:cubicBezTo>
                        <a:cubicBezTo>
                          <a:pt x="7036214" y="2968895"/>
                          <a:pt x="7011278" y="3083144"/>
                          <a:pt x="7034942" y="3238546"/>
                        </a:cubicBezTo>
                        <a:cubicBezTo>
                          <a:pt x="7058606" y="3393948"/>
                          <a:pt x="6959291" y="3671739"/>
                          <a:pt x="7034942" y="3874970"/>
                        </a:cubicBezTo>
                        <a:cubicBezTo>
                          <a:pt x="7110593" y="4078201"/>
                          <a:pt x="6992762" y="4216916"/>
                          <a:pt x="7034942" y="4467503"/>
                        </a:cubicBezTo>
                        <a:cubicBezTo>
                          <a:pt x="7038729" y="4518283"/>
                          <a:pt x="6998198" y="4546747"/>
                          <a:pt x="6956571" y="4545874"/>
                        </a:cubicBezTo>
                        <a:cubicBezTo>
                          <a:pt x="6657082" y="4622195"/>
                          <a:pt x="6537747" y="4533921"/>
                          <a:pt x="6314606" y="4545874"/>
                        </a:cubicBezTo>
                        <a:cubicBezTo>
                          <a:pt x="6091465" y="4557827"/>
                          <a:pt x="6047486" y="4542495"/>
                          <a:pt x="5947768" y="4545874"/>
                        </a:cubicBezTo>
                        <a:cubicBezTo>
                          <a:pt x="5848050" y="4549253"/>
                          <a:pt x="5601456" y="4515631"/>
                          <a:pt x="5374585" y="4545874"/>
                        </a:cubicBezTo>
                        <a:cubicBezTo>
                          <a:pt x="5147714" y="4576117"/>
                          <a:pt x="5052868" y="4537294"/>
                          <a:pt x="4938966" y="4545874"/>
                        </a:cubicBezTo>
                        <a:cubicBezTo>
                          <a:pt x="4825064" y="4554454"/>
                          <a:pt x="4442584" y="4503832"/>
                          <a:pt x="4297000" y="4545874"/>
                        </a:cubicBezTo>
                        <a:cubicBezTo>
                          <a:pt x="4151416" y="4587916"/>
                          <a:pt x="4044572" y="4508165"/>
                          <a:pt x="3861381" y="4545874"/>
                        </a:cubicBezTo>
                        <a:cubicBezTo>
                          <a:pt x="3678190" y="4583583"/>
                          <a:pt x="3428752" y="4526242"/>
                          <a:pt x="3219416" y="4545874"/>
                        </a:cubicBezTo>
                        <a:cubicBezTo>
                          <a:pt x="3010080" y="4565506"/>
                          <a:pt x="3029497" y="4520053"/>
                          <a:pt x="2852578" y="4545874"/>
                        </a:cubicBezTo>
                        <a:cubicBezTo>
                          <a:pt x="2675659" y="4571695"/>
                          <a:pt x="2359024" y="4499498"/>
                          <a:pt x="2210613" y="4545874"/>
                        </a:cubicBezTo>
                        <a:cubicBezTo>
                          <a:pt x="2062202" y="4592250"/>
                          <a:pt x="1912948" y="4520895"/>
                          <a:pt x="1774994" y="4545874"/>
                        </a:cubicBezTo>
                        <a:cubicBezTo>
                          <a:pt x="1637040" y="4570853"/>
                          <a:pt x="1591028" y="4543004"/>
                          <a:pt x="1408156" y="4545874"/>
                        </a:cubicBezTo>
                        <a:cubicBezTo>
                          <a:pt x="1225284" y="4548744"/>
                          <a:pt x="1088308" y="4520436"/>
                          <a:pt x="972537" y="4545874"/>
                        </a:cubicBezTo>
                        <a:cubicBezTo>
                          <a:pt x="856766" y="4571312"/>
                          <a:pt x="261899" y="4543910"/>
                          <a:pt x="78371" y="4545874"/>
                        </a:cubicBezTo>
                        <a:cubicBezTo>
                          <a:pt x="44872" y="4543285"/>
                          <a:pt x="-1073" y="4518222"/>
                          <a:pt x="0" y="4467503"/>
                        </a:cubicBezTo>
                        <a:cubicBezTo>
                          <a:pt x="-20217" y="4275806"/>
                          <a:pt x="8030" y="4208042"/>
                          <a:pt x="0" y="4006644"/>
                        </a:cubicBezTo>
                        <a:cubicBezTo>
                          <a:pt x="-8030" y="3805246"/>
                          <a:pt x="30748" y="3668909"/>
                          <a:pt x="0" y="3501894"/>
                        </a:cubicBezTo>
                        <a:cubicBezTo>
                          <a:pt x="-30748" y="3334879"/>
                          <a:pt x="53847" y="3106033"/>
                          <a:pt x="0" y="2953252"/>
                        </a:cubicBezTo>
                        <a:cubicBezTo>
                          <a:pt x="-53847" y="2800471"/>
                          <a:pt x="30073" y="2588775"/>
                          <a:pt x="0" y="2492394"/>
                        </a:cubicBezTo>
                        <a:cubicBezTo>
                          <a:pt x="-30073" y="2396013"/>
                          <a:pt x="46453" y="2084510"/>
                          <a:pt x="0" y="1855969"/>
                        </a:cubicBezTo>
                        <a:cubicBezTo>
                          <a:pt x="-46453" y="1627429"/>
                          <a:pt x="59532" y="1495779"/>
                          <a:pt x="0" y="1307328"/>
                        </a:cubicBezTo>
                        <a:cubicBezTo>
                          <a:pt x="-59532" y="1118877"/>
                          <a:pt x="55172" y="798248"/>
                          <a:pt x="0" y="670904"/>
                        </a:cubicBezTo>
                        <a:cubicBezTo>
                          <a:pt x="-55172" y="543560"/>
                          <a:pt x="28633" y="287439"/>
                          <a:pt x="0" y="78371"/>
                        </a:cubicBezTo>
                        <a:close/>
                      </a:path>
                    </a:pathLst>
                  </a:custGeom>
                  <ask:type>
                    <ask:lineSketchNone/>
                  </ask:type>
                </ask:lineSketchStyleProps>
              </a:ext>
            </a:extLst>
          </a:ln>
          <a:effectLst>
            <a:outerShdw blurRad="295303" dist="62746" dir="5400000" sx="102491" sy="102491" algn="ctr" rotWithShape="0">
              <a:srgbClr val="000000">
                <a:alpha val="1487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79;p5">
            <a:extLst>
              <a:ext uri="{FF2B5EF4-FFF2-40B4-BE49-F238E27FC236}">
                <a16:creationId xmlns:a16="http://schemas.microsoft.com/office/drawing/2014/main" id="{C219A053-CF59-3316-BC98-E1451A32A1EF}"/>
              </a:ext>
            </a:extLst>
          </p:cNvPr>
          <p:cNvSpPr txBox="1"/>
          <p:nvPr/>
        </p:nvSpPr>
        <p:spPr>
          <a:xfrm>
            <a:off x="3110294" y="922598"/>
            <a:ext cx="6981536" cy="3077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i="1" dirty="0">
                <a:solidFill>
                  <a:schemeClr val="bg1"/>
                </a:solidFill>
                <a:latin typeface="Gilmer Bold" pitchFamily="2" charset="77"/>
                <a:ea typeface="Calibri"/>
                <a:cs typeface="Calibri"/>
                <a:sym typeface="Calibri"/>
              </a:rPr>
              <a:t>THE ENDURING REASON FOR THE COMPANY’S WORK</a:t>
            </a:r>
            <a:endParaRPr lang="en-US" i="1" dirty="0">
              <a:solidFill>
                <a:schemeClr val="bg1"/>
              </a:solidFill>
              <a:latin typeface="Gilmer Bold" pitchFamily="2" charset="77"/>
            </a:endParaRPr>
          </a:p>
        </p:txBody>
      </p:sp>
      <p:sp>
        <p:nvSpPr>
          <p:cNvPr id="22" name="Google Shape;179;p5">
            <a:extLst>
              <a:ext uri="{FF2B5EF4-FFF2-40B4-BE49-F238E27FC236}">
                <a16:creationId xmlns:a16="http://schemas.microsoft.com/office/drawing/2014/main" id="{38B73500-8487-EECD-313E-A1F4F1FD40AD}"/>
              </a:ext>
            </a:extLst>
          </p:cNvPr>
          <p:cNvSpPr txBox="1"/>
          <p:nvPr/>
        </p:nvSpPr>
        <p:spPr>
          <a:xfrm>
            <a:off x="3110294" y="2677435"/>
            <a:ext cx="6981536" cy="3077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i="1" dirty="0">
                <a:solidFill>
                  <a:schemeClr val="bg1"/>
                </a:solidFill>
                <a:latin typeface="Gilmer Bold" pitchFamily="2" charset="77"/>
                <a:ea typeface="Calibri"/>
                <a:cs typeface="Calibri"/>
                <a:sym typeface="Calibri"/>
              </a:rPr>
              <a:t>YOUR DESIRED FUTURE STATE, WHAT YOU ENVISION FOR THE FIRM</a:t>
            </a:r>
            <a:endParaRPr lang="en-US" i="1" dirty="0">
              <a:solidFill>
                <a:schemeClr val="bg1"/>
              </a:solidFill>
              <a:latin typeface="Gilmer Bold" pitchFamily="2" charset="77"/>
            </a:endParaRPr>
          </a:p>
        </p:txBody>
      </p:sp>
      <p:sp>
        <p:nvSpPr>
          <p:cNvPr id="23" name="Google Shape;179;p5">
            <a:extLst>
              <a:ext uri="{FF2B5EF4-FFF2-40B4-BE49-F238E27FC236}">
                <a16:creationId xmlns:a16="http://schemas.microsoft.com/office/drawing/2014/main" id="{FCACC196-2928-AC28-2CA4-0445F89464B5}"/>
              </a:ext>
            </a:extLst>
          </p:cNvPr>
          <p:cNvSpPr txBox="1"/>
          <p:nvPr/>
        </p:nvSpPr>
        <p:spPr>
          <a:xfrm>
            <a:off x="3127043" y="4461631"/>
            <a:ext cx="7963568" cy="3077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i="1" dirty="0">
                <a:solidFill>
                  <a:schemeClr val="bg1"/>
                </a:solidFill>
                <a:latin typeface="Gilmer Bold" pitchFamily="2" charset="77"/>
                <a:ea typeface="Calibri"/>
                <a:cs typeface="Calibri"/>
                <a:sym typeface="Calibri"/>
              </a:rPr>
              <a:t>THE BELIEFS AND BEHAVIORS THAT GOVERN YOUR CULTURE AND DECISIONS</a:t>
            </a:r>
            <a:endParaRPr lang="en-US" i="1" dirty="0">
              <a:solidFill>
                <a:schemeClr val="bg1"/>
              </a:solidFill>
              <a:latin typeface="Gilmer Bold" pitchFamily="2" charset="77"/>
            </a:endParaRPr>
          </a:p>
        </p:txBody>
      </p:sp>
      <p:sp>
        <p:nvSpPr>
          <p:cNvPr id="24" name="TextBox 23">
            <a:extLst>
              <a:ext uri="{FF2B5EF4-FFF2-40B4-BE49-F238E27FC236}">
                <a16:creationId xmlns:a16="http://schemas.microsoft.com/office/drawing/2014/main" id="{103FEF40-A857-7337-6079-3FD4F617A6D2}"/>
              </a:ext>
            </a:extLst>
          </p:cNvPr>
          <p:cNvSpPr txBox="1"/>
          <p:nvPr/>
        </p:nvSpPr>
        <p:spPr>
          <a:xfrm>
            <a:off x="3128963" y="1229577"/>
            <a:ext cx="8076104" cy="738664"/>
          </a:xfrm>
          <a:prstGeom prst="rect">
            <a:avLst/>
          </a:prstGeom>
          <a:noFill/>
        </p:spPr>
        <p:txBody>
          <a:bodyPr wrap="square" rtlCol="0">
            <a:spAutoFit/>
          </a:bodyPr>
          <a:lstStyle/>
          <a:p>
            <a:r>
              <a:rPr lang="en-US" b="1" dirty="0">
                <a:solidFill>
                  <a:schemeClr val="bg1"/>
                </a:solidFill>
                <a:latin typeface="Gilmer Light" pitchFamily="2" charset="77"/>
              </a:rPr>
              <a:t>Lorem ipsum dolor sit amet, consectetuer adipiscing elit. Maecenas porttitor congue massa. Fusce posuere, magna sed pulvinar ultricies, purus lectus malesuada libero, sit amet commodo magna eros quis urna. Nunc viverra imperdiet enim. Fusce est. </a:t>
            </a:r>
          </a:p>
        </p:txBody>
      </p:sp>
      <p:sp>
        <p:nvSpPr>
          <p:cNvPr id="25" name="TextBox 24">
            <a:extLst>
              <a:ext uri="{FF2B5EF4-FFF2-40B4-BE49-F238E27FC236}">
                <a16:creationId xmlns:a16="http://schemas.microsoft.com/office/drawing/2014/main" id="{20131220-E148-017E-11DC-7BD962344CAB}"/>
              </a:ext>
            </a:extLst>
          </p:cNvPr>
          <p:cNvSpPr txBox="1"/>
          <p:nvPr/>
        </p:nvSpPr>
        <p:spPr>
          <a:xfrm>
            <a:off x="3128963" y="2985171"/>
            <a:ext cx="8076104" cy="738664"/>
          </a:xfrm>
          <a:prstGeom prst="rect">
            <a:avLst/>
          </a:prstGeom>
          <a:noFill/>
        </p:spPr>
        <p:txBody>
          <a:bodyPr wrap="square" rtlCol="0">
            <a:spAutoFit/>
          </a:bodyPr>
          <a:lstStyle/>
          <a:p>
            <a:r>
              <a:rPr lang="en-US" b="1" dirty="0">
                <a:solidFill>
                  <a:schemeClr val="bg1"/>
                </a:solidFill>
                <a:latin typeface="Gilmer Light" pitchFamily="2" charset="77"/>
              </a:rPr>
              <a:t>Lorem ipsum dolor sit amet, consectetuer adipiscing elit. Maecenas porttitor congue massa. Fusce posuere, magna sed pulvinar ultricies, purus lectus malesuada libero, sit amet commodo magna eros quis urna. Nunc viverra imperdiet enim. Fusce est. </a:t>
            </a:r>
          </a:p>
        </p:txBody>
      </p:sp>
      <p:sp>
        <p:nvSpPr>
          <p:cNvPr id="26" name="TextBox 25">
            <a:extLst>
              <a:ext uri="{FF2B5EF4-FFF2-40B4-BE49-F238E27FC236}">
                <a16:creationId xmlns:a16="http://schemas.microsoft.com/office/drawing/2014/main" id="{ABBEC4AF-489A-EC69-EEFF-E261F59EACF3}"/>
              </a:ext>
            </a:extLst>
          </p:cNvPr>
          <p:cNvSpPr txBox="1"/>
          <p:nvPr/>
        </p:nvSpPr>
        <p:spPr>
          <a:xfrm>
            <a:off x="3123943" y="4768610"/>
            <a:ext cx="8076104" cy="738664"/>
          </a:xfrm>
          <a:prstGeom prst="rect">
            <a:avLst/>
          </a:prstGeom>
          <a:noFill/>
        </p:spPr>
        <p:txBody>
          <a:bodyPr wrap="square" rtlCol="0">
            <a:spAutoFit/>
          </a:bodyPr>
          <a:lstStyle/>
          <a:p>
            <a:r>
              <a:rPr lang="en-US" b="1" dirty="0">
                <a:solidFill>
                  <a:schemeClr val="bg1"/>
                </a:solidFill>
                <a:latin typeface="Gilmer Light" pitchFamily="2" charset="77"/>
              </a:rPr>
              <a:t>Lorem ipsum dolor sit amet, consectetuer adipiscing elit. Maecenas porttitor congue massa. Fusce posuere, magna sed pulvinar ultricies, purus lectus malesuada libero, sit amet commodo magna eros quis urna. Nunc viverra imperdiet enim. Fusce est. </a:t>
            </a:r>
          </a:p>
        </p:txBody>
      </p:sp>
    </p:spTree>
    <p:extLst>
      <p:ext uri="{BB962C8B-B14F-4D97-AF65-F5344CB8AC3E}">
        <p14:creationId xmlns:p14="http://schemas.microsoft.com/office/powerpoint/2010/main" val="378478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7C8C53B6-A253-8059-BC3C-C9C6C1A996F4}"/>
              </a:ext>
            </a:extLst>
          </p:cNvPr>
          <p:cNvSpPr txBox="1"/>
          <p:nvPr/>
        </p:nvSpPr>
        <p:spPr>
          <a:xfrm>
            <a:off x="171516" y="0"/>
            <a:ext cx="8240735"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56ABA8"/>
                </a:solidFill>
                <a:latin typeface="Gilmer Bold" pitchFamily="2" charset="77"/>
                <a:ea typeface="Calibri"/>
                <a:cs typeface="Calibri"/>
                <a:sym typeface="Calibri"/>
              </a:rPr>
              <a:t>3 </a:t>
            </a:r>
            <a:r>
              <a:rPr lang="en-US" sz="5400" dirty="0">
                <a:solidFill>
                  <a:srgbClr val="004A4D"/>
                </a:solidFill>
                <a:latin typeface="Gilmer Bold" pitchFamily="2" charset="77"/>
                <a:ea typeface="Calibri"/>
                <a:cs typeface="Calibri"/>
                <a:sym typeface="Calibri"/>
              </a:rPr>
              <a:t>YEAR VISION</a:t>
            </a:r>
            <a:endParaRPr sz="5400" dirty="0">
              <a:solidFill>
                <a:srgbClr val="004A4D"/>
              </a:solidFill>
              <a:latin typeface="Gilmer Bold" pitchFamily="2" charset="77"/>
            </a:endParaRPr>
          </a:p>
        </p:txBody>
      </p:sp>
      <p:sp>
        <p:nvSpPr>
          <p:cNvPr id="3" name="TextBox 2">
            <a:extLst>
              <a:ext uri="{FF2B5EF4-FFF2-40B4-BE49-F238E27FC236}">
                <a16:creationId xmlns:a16="http://schemas.microsoft.com/office/drawing/2014/main" id="{63D2C3F4-301E-BC09-0A19-2EC5410ED35F}"/>
              </a:ext>
            </a:extLst>
          </p:cNvPr>
          <p:cNvSpPr txBox="1"/>
          <p:nvPr/>
        </p:nvSpPr>
        <p:spPr>
          <a:xfrm>
            <a:off x="171516" y="784789"/>
            <a:ext cx="5965371" cy="276999"/>
          </a:xfrm>
          <a:prstGeom prst="rect">
            <a:avLst/>
          </a:prstGeom>
          <a:noFill/>
        </p:spPr>
        <p:txBody>
          <a:bodyPr wrap="square" rtlCol="0">
            <a:spAutoFit/>
          </a:bodyPr>
          <a:lstStyle/>
          <a:p>
            <a:r>
              <a:rPr lang="en-US" sz="1200" dirty="0">
                <a:solidFill>
                  <a:srgbClr val="417E77"/>
                </a:solidFill>
              </a:rPr>
              <a:t>INSERT SCREENSHOT OF YOUR ACTUAL DOCUMENT</a:t>
            </a:r>
          </a:p>
        </p:txBody>
      </p:sp>
      <p:sp>
        <p:nvSpPr>
          <p:cNvPr id="4" name="Google Shape;179;p5">
            <a:extLst>
              <a:ext uri="{FF2B5EF4-FFF2-40B4-BE49-F238E27FC236}">
                <a16:creationId xmlns:a16="http://schemas.microsoft.com/office/drawing/2014/main" id="{506D3B48-E22B-80E2-4D0A-9D174987999E}"/>
              </a:ext>
            </a:extLst>
          </p:cNvPr>
          <p:cNvSpPr txBox="1"/>
          <p:nvPr/>
        </p:nvSpPr>
        <p:spPr>
          <a:xfrm>
            <a:off x="4043155" y="3105855"/>
            <a:ext cx="4839587"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BECAC9"/>
                </a:solidFill>
                <a:latin typeface="Gilmer Bold" pitchFamily="2" charset="77"/>
                <a:ea typeface="Calibri"/>
                <a:cs typeface="Calibri"/>
                <a:sym typeface="Calibri"/>
              </a:rPr>
              <a:t>*Insert Screenshot of 3-year Vision Here”</a:t>
            </a:r>
            <a:endParaRPr sz="1800" dirty="0">
              <a:solidFill>
                <a:srgbClr val="BECAC9"/>
              </a:solidFill>
              <a:latin typeface="Gilmer Bold" pitchFamily="2" charset="77"/>
            </a:endParaRPr>
          </a:p>
        </p:txBody>
      </p:sp>
    </p:spTree>
    <p:extLst>
      <p:ext uri="{BB962C8B-B14F-4D97-AF65-F5344CB8AC3E}">
        <p14:creationId xmlns:p14="http://schemas.microsoft.com/office/powerpoint/2010/main" val="160701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00;p7">
            <a:extLst>
              <a:ext uri="{FF2B5EF4-FFF2-40B4-BE49-F238E27FC236}">
                <a16:creationId xmlns:a16="http://schemas.microsoft.com/office/drawing/2014/main" id="{8D908711-E3E5-2383-5693-82120C6801EC}"/>
              </a:ext>
            </a:extLst>
          </p:cNvPr>
          <p:cNvGraphicFramePr/>
          <p:nvPr>
            <p:extLst>
              <p:ext uri="{D42A27DB-BD31-4B8C-83A1-F6EECF244321}">
                <p14:modId xmlns:p14="http://schemas.microsoft.com/office/powerpoint/2010/main" val="2223960476"/>
              </p:ext>
            </p:extLst>
          </p:nvPr>
        </p:nvGraphicFramePr>
        <p:xfrm>
          <a:off x="362184" y="574581"/>
          <a:ext cx="11467632" cy="5708838"/>
        </p:xfrm>
        <a:graphic>
          <a:graphicData uri="http://schemas.openxmlformats.org/drawingml/2006/table">
            <a:tbl>
              <a:tblPr>
                <a:noFill/>
                <a:effectLst>
                  <a:outerShdw blurRad="304800" dist="50800" dir="5400000" sx="102000" sy="102000" algn="ctr" rotWithShape="0">
                    <a:srgbClr val="000000">
                      <a:alpha val="15191"/>
                    </a:srgbClr>
                  </a:outerShdw>
                </a:effectLst>
              </a:tblPr>
              <a:tblGrid>
                <a:gridCol w="1925074">
                  <a:extLst>
                    <a:ext uri="{9D8B030D-6E8A-4147-A177-3AD203B41FA5}">
                      <a16:colId xmlns:a16="http://schemas.microsoft.com/office/drawing/2014/main" val="20000"/>
                    </a:ext>
                  </a:extLst>
                </a:gridCol>
                <a:gridCol w="2207971">
                  <a:extLst>
                    <a:ext uri="{9D8B030D-6E8A-4147-A177-3AD203B41FA5}">
                      <a16:colId xmlns:a16="http://schemas.microsoft.com/office/drawing/2014/main" val="20001"/>
                    </a:ext>
                  </a:extLst>
                </a:gridCol>
                <a:gridCol w="2125165">
                  <a:extLst>
                    <a:ext uri="{9D8B030D-6E8A-4147-A177-3AD203B41FA5}">
                      <a16:colId xmlns:a16="http://schemas.microsoft.com/office/drawing/2014/main" val="20002"/>
                    </a:ext>
                  </a:extLst>
                </a:gridCol>
                <a:gridCol w="2235562">
                  <a:extLst>
                    <a:ext uri="{9D8B030D-6E8A-4147-A177-3AD203B41FA5}">
                      <a16:colId xmlns:a16="http://schemas.microsoft.com/office/drawing/2014/main" val="20003"/>
                    </a:ext>
                  </a:extLst>
                </a:gridCol>
                <a:gridCol w="2973860">
                  <a:extLst>
                    <a:ext uri="{9D8B030D-6E8A-4147-A177-3AD203B41FA5}">
                      <a16:colId xmlns:a16="http://schemas.microsoft.com/office/drawing/2014/main" val="20004"/>
                    </a:ext>
                  </a:extLst>
                </a:gridCol>
              </a:tblGrid>
              <a:tr h="768651">
                <a:tc>
                  <a:txBody>
                    <a:bodyPr/>
                    <a:lstStyle/>
                    <a:p>
                      <a:pPr marL="0" marR="0" lvl="0" indent="0" algn="l" rtl="0">
                        <a:lnSpc>
                          <a:spcPct val="100000"/>
                        </a:lnSpc>
                        <a:spcBef>
                          <a:spcPts val="0"/>
                        </a:spcBef>
                        <a:spcAft>
                          <a:spcPts val="0"/>
                        </a:spcAft>
                        <a:buClr>
                          <a:srgbClr val="000000"/>
                        </a:buClr>
                        <a:buSzPts val="800"/>
                        <a:buFont typeface="Arial"/>
                        <a:buNone/>
                      </a:pPr>
                      <a:endParaRPr sz="1100" b="0" u="none" strike="noStrike" cap="none" dirty="0">
                        <a:latin typeface="Arial Narrow"/>
                        <a:ea typeface="Arial Narrow"/>
                        <a:cs typeface="Arial Narrow"/>
                        <a:sym typeface="Arial Narrow"/>
                      </a:endParaRP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300" b="1" u="none" strike="noStrike" cap="none" dirty="0">
                          <a:solidFill>
                            <a:srgbClr val="FFFFFF"/>
                          </a:solidFill>
                          <a:latin typeface="Gilmer Bold" pitchFamily="2" charset="77"/>
                          <a:ea typeface="Arial Narrow"/>
                          <a:cs typeface="Arial Narrow"/>
                          <a:sym typeface="Arial Narrow"/>
                        </a:rPr>
                        <a:t>CURRENT </a:t>
                      </a:r>
                      <a:br>
                        <a:rPr lang="en-US" sz="1300" b="1" u="none" strike="noStrike" cap="none" dirty="0">
                          <a:solidFill>
                            <a:srgbClr val="FFFFFF"/>
                          </a:solidFill>
                          <a:latin typeface="Gilmer Bold" pitchFamily="2" charset="77"/>
                          <a:ea typeface="Arial Narrow"/>
                          <a:cs typeface="Arial Narrow"/>
                          <a:sym typeface="Arial Narrow"/>
                        </a:rPr>
                      </a:br>
                      <a:r>
                        <a:rPr lang="en-US" sz="1300" b="1" u="none" strike="noStrike" cap="none" dirty="0">
                          <a:solidFill>
                            <a:srgbClr val="FFFFFF"/>
                          </a:solidFill>
                          <a:latin typeface="Gilmer Bold" pitchFamily="2" charset="77"/>
                          <a:ea typeface="Arial Narrow"/>
                          <a:cs typeface="Arial Narrow"/>
                          <a:sym typeface="Arial Narrow"/>
                        </a:rPr>
                        <a:t>(YE 2022)</a:t>
                      </a:r>
                      <a:endParaRPr lang="en-US" sz="1300" u="none" strike="noStrike" cap="none" dirty="0">
                        <a:latin typeface="Gilmer Bold" pitchFamily="2" charset="77"/>
                      </a:endParaRPr>
                    </a:p>
                  </a:txBody>
                  <a:tcPr marL="21152" marR="21152" marT="14102" marB="14102"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300" b="1" u="none" strike="noStrike" cap="none" dirty="0">
                          <a:solidFill>
                            <a:srgbClr val="FFFFFF"/>
                          </a:solidFill>
                          <a:latin typeface="Gilmer Bold" pitchFamily="2" charset="77"/>
                          <a:ea typeface="Arial Narrow"/>
                          <a:cs typeface="Arial Narrow"/>
                          <a:sym typeface="Arial Narrow"/>
                        </a:rPr>
                        <a:t>1-YEAR GOAL </a:t>
                      </a:r>
                      <a:br>
                        <a:rPr lang="en-US" sz="1300" b="1" u="none" strike="noStrike" cap="none" dirty="0">
                          <a:solidFill>
                            <a:srgbClr val="FFFFFF"/>
                          </a:solidFill>
                          <a:latin typeface="Gilmer Bold" pitchFamily="2" charset="77"/>
                          <a:ea typeface="Arial Narrow"/>
                          <a:cs typeface="Arial Narrow"/>
                          <a:sym typeface="Arial Narrow"/>
                        </a:rPr>
                      </a:br>
                      <a:r>
                        <a:rPr lang="en-US" sz="1300" b="1" u="none" strike="noStrike" cap="none" dirty="0">
                          <a:solidFill>
                            <a:srgbClr val="FFFFFF"/>
                          </a:solidFill>
                          <a:latin typeface="Gilmer Bold" pitchFamily="2" charset="77"/>
                          <a:ea typeface="Arial Narrow"/>
                          <a:cs typeface="Arial Narrow"/>
                          <a:sym typeface="Arial Narrow"/>
                        </a:rPr>
                        <a:t>(YE 2023)</a:t>
                      </a:r>
                      <a:endParaRPr lang="en-US" sz="1300" u="none" strike="noStrike" cap="none" dirty="0">
                        <a:latin typeface="Gilmer Bold" pitchFamily="2" charset="77"/>
                      </a:endParaRPr>
                    </a:p>
                  </a:txBody>
                  <a:tcPr marL="21152" marR="21152" marT="14102" marB="141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300" b="1" u="none" strike="noStrike" cap="none" dirty="0">
                          <a:solidFill>
                            <a:srgbClr val="FFFFFF"/>
                          </a:solidFill>
                          <a:latin typeface="Gilmer Bold" pitchFamily="2" charset="77"/>
                          <a:ea typeface="Arial Narrow"/>
                          <a:cs typeface="Arial Narrow"/>
                          <a:sym typeface="Arial Narrow"/>
                        </a:rPr>
                        <a:t>3-YEAR GOAL </a:t>
                      </a:r>
                      <a:br>
                        <a:rPr lang="en-US" sz="1300" b="1" u="none" strike="noStrike" cap="none" dirty="0">
                          <a:solidFill>
                            <a:srgbClr val="FFFFFF"/>
                          </a:solidFill>
                          <a:latin typeface="Gilmer Bold" pitchFamily="2" charset="77"/>
                          <a:ea typeface="Arial Narrow"/>
                          <a:cs typeface="Arial Narrow"/>
                          <a:sym typeface="Arial Narrow"/>
                        </a:rPr>
                      </a:br>
                      <a:r>
                        <a:rPr lang="en-US" sz="1300" b="1" u="none" strike="noStrike" cap="none" dirty="0">
                          <a:solidFill>
                            <a:srgbClr val="FFFFFF"/>
                          </a:solidFill>
                          <a:latin typeface="Gilmer Bold" pitchFamily="2" charset="77"/>
                          <a:ea typeface="Arial Narrow"/>
                          <a:cs typeface="Arial Narrow"/>
                          <a:sym typeface="Arial Narrow"/>
                        </a:rPr>
                        <a:t>(YE 2025)</a:t>
                      </a:r>
                      <a:endParaRPr lang="en-US" sz="1300" u="none" strike="noStrike" cap="none" dirty="0">
                        <a:latin typeface="Gilmer Bold" pitchFamily="2" charset="77"/>
                      </a:endParaRPr>
                    </a:p>
                  </a:txBody>
                  <a:tcPr marL="21152" marR="21152" marT="14102" marB="141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300" b="1" u="none" strike="noStrike" cap="none" dirty="0">
                          <a:solidFill>
                            <a:srgbClr val="FFFFFF"/>
                          </a:solidFill>
                          <a:latin typeface="Gilmer Bold" pitchFamily="2" charset="77"/>
                          <a:ea typeface="Arial Narrow"/>
                          <a:cs typeface="Arial Narrow"/>
                          <a:sym typeface="Arial Narrow"/>
                        </a:rPr>
                        <a:t>WHAT WILL IT TAKE?</a:t>
                      </a:r>
                      <a:endParaRPr lang="en-US" sz="1300" u="none" strike="noStrike" cap="none" dirty="0">
                        <a:latin typeface="Gilmer Bold" pitchFamily="2" charset="77"/>
                      </a:endParaRPr>
                    </a:p>
                  </a:txBody>
                  <a:tcPr marL="21152" marR="21152" marT="14102" marB="14102"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7E77"/>
                    </a:solidFill>
                  </a:tcPr>
                </a:tc>
                <a:extLst>
                  <a:ext uri="{0D108BD9-81ED-4DB2-BD59-A6C34878D82A}">
                    <a16:rowId xmlns:a16="http://schemas.microsoft.com/office/drawing/2014/main" val="10000"/>
                  </a:ext>
                </a:extLst>
              </a:tr>
              <a:tr h="775555">
                <a:tc>
                  <a:txBody>
                    <a:bodyPr/>
                    <a:lstStyle/>
                    <a:p>
                      <a:pPr marL="0" marR="0" lvl="0" indent="0" algn="ctr" rtl="0">
                        <a:lnSpc>
                          <a:spcPct val="100000"/>
                        </a:lnSpc>
                        <a:spcBef>
                          <a:spcPts val="0"/>
                        </a:spcBef>
                        <a:spcAft>
                          <a:spcPts val="0"/>
                        </a:spcAft>
                        <a:buClr>
                          <a:srgbClr val="000000"/>
                        </a:buClr>
                        <a:buSzPts val="1600"/>
                        <a:buFont typeface="Arial"/>
                        <a:buNone/>
                      </a:pPr>
                      <a:r>
                        <a:rPr lang="en-US" sz="1500" b="1" u="none" strike="noStrike" cap="none" dirty="0">
                          <a:solidFill>
                            <a:srgbClr val="FFFFFF"/>
                          </a:solidFill>
                          <a:latin typeface="Gilmer Bold" pitchFamily="2" charset="77"/>
                          <a:ea typeface="Arial Narrow"/>
                          <a:cs typeface="Arial Narrow"/>
                          <a:sym typeface="Arial Narrow"/>
                        </a:rPr>
                        <a:t>REVENUE</a:t>
                      </a: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 </a:t>
                      </a:r>
                      <a:br>
                        <a:rPr lang="en-US" sz="1500" b="0" i="0" u="none" strike="noStrike" cap="none" dirty="0">
                          <a:solidFill>
                            <a:srgbClr val="004A4D"/>
                          </a:solidFill>
                          <a:latin typeface="Gilmer Medium" pitchFamily="2" charset="77"/>
                          <a:ea typeface="Arial Narrow"/>
                          <a:cs typeface="Arial Narrow"/>
                          <a:sym typeface="Arial Narrow"/>
                        </a:rPr>
                      </a:br>
                      <a:r>
                        <a:rPr lang="en-US" sz="1200" b="0" i="0" u="none" strike="noStrike" cap="none" dirty="0">
                          <a:solidFill>
                            <a:srgbClr val="004A4D"/>
                          </a:solidFill>
                          <a:latin typeface="Gilmer Light" pitchFamily="2" charset="77"/>
                          <a:ea typeface="Arial Narrow"/>
                          <a:cs typeface="Arial Narrow"/>
                          <a:sym typeface="Arial Narrow"/>
                        </a:rPr>
                        <a:t>(+$___ Other Revenue)</a:t>
                      </a:r>
                      <a:endParaRPr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2700" cap="flat" cmpd="sng" algn="ctr">
                      <a:noFill/>
                      <a:prstDash val="solid"/>
                      <a:round/>
                      <a:headEnd type="none" w="med" len="med"/>
                      <a:tailEnd type="none" w="med" len="med"/>
                    </a:lnL>
                    <a:lnR w="19050" cap="flat" cmpd="sng" algn="ctr">
                      <a:solidFill>
                        <a:srgbClr val="417E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500" b="0" i="0" u="none" strike="noStrike" kern="0" cap="none" spc="0" normalizeH="0" baseline="0" noProof="0">
                          <a:ln>
                            <a:noFill/>
                          </a:ln>
                          <a:solidFill>
                            <a:srgbClr val="004A4D"/>
                          </a:solidFill>
                          <a:effectLst/>
                          <a:uLnTx/>
                          <a:uFillTx/>
                          <a:latin typeface="Gilmer Medium" pitchFamily="2" charset="77"/>
                          <a:ea typeface="Arial Narrow"/>
                          <a:cs typeface="Arial Narrow"/>
                          <a:sym typeface="Arial Narrow"/>
                        </a:rPr>
                        <a:t>$ </a:t>
                      </a:r>
                      <a:br>
                        <a:rPr kumimoji="0" lang="en-US" sz="1500" b="0" i="0" u="none" strike="noStrike" kern="0" cap="none" spc="0" normalizeH="0" baseline="0" noProof="0">
                          <a:ln>
                            <a:noFill/>
                          </a:ln>
                          <a:solidFill>
                            <a:srgbClr val="004A4D"/>
                          </a:solidFill>
                          <a:effectLst/>
                          <a:uLnTx/>
                          <a:uFillTx/>
                          <a:latin typeface="Gilmer Medium" pitchFamily="2" charset="77"/>
                          <a:ea typeface="Arial Narrow"/>
                          <a:cs typeface="Arial Narrow"/>
                          <a:sym typeface="Arial Narrow"/>
                        </a:rPr>
                      </a:br>
                      <a:r>
                        <a:rPr kumimoji="0" lang="en-US" sz="1200" b="0" i="0" u="none" strike="noStrike" kern="0" cap="none" spc="0" normalizeH="0" baseline="0" noProof="0">
                          <a:ln>
                            <a:noFill/>
                          </a:ln>
                          <a:solidFill>
                            <a:srgbClr val="004A4D"/>
                          </a:solidFill>
                          <a:effectLst/>
                          <a:uLnTx/>
                          <a:uFillTx/>
                          <a:latin typeface="Gilmer Light" pitchFamily="2" charset="77"/>
                          <a:ea typeface="Arial Narrow"/>
                          <a:cs typeface="Arial Narrow"/>
                          <a:sym typeface="Arial Narrow"/>
                        </a:rPr>
                        <a:t>(+$___ Other Revenue)</a:t>
                      </a:r>
                      <a:endParaRPr kumimoji="0" lang="en-US" sz="1200" b="0" i="0" u="none" strike="noStrike" kern="0" cap="none" spc="0" normalizeH="0" baseline="0" noProof="0" dirty="0">
                        <a:ln>
                          <a:noFill/>
                        </a:ln>
                        <a:solidFill>
                          <a:srgbClr val="004A4D"/>
                        </a:solidFill>
                        <a:effectLst/>
                        <a:uLnTx/>
                        <a:uFillTx/>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500" b="0" i="0" u="none" strike="noStrike" kern="0" cap="none" spc="0" normalizeH="0" baseline="0" noProof="0" dirty="0">
                          <a:ln>
                            <a:noFill/>
                          </a:ln>
                          <a:solidFill>
                            <a:srgbClr val="004A4D"/>
                          </a:solidFill>
                          <a:effectLst/>
                          <a:uLnTx/>
                          <a:uFillTx/>
                          <a:latin typeface="Gilmer Medium" pitchFamily="2" charset="77"/>
                          <a:ea typeface="Arial Narrow"/>
                          <a:cs typeface="Arial Narrow"/>
                          <a:sym typeface="Arial Narrow"/>
                        </a:rPr>
                        <a:t>$ </a:t>
                      </a:r>
                      <a:br>
                        <a:rPr kumimoji="0" lang="en-US" sz="1500" b="0" i="0" u="none" strike="noStrike" kern="0" cap="none" spc="0" normalizeH="0" baseline="0" noProof="0" dirty="0">
                          <a:ln>
                            <a:noFill/>
                          </a:ln>
                          <a:solidFill>
                            <a:srgbClr val="004A4D"/>
                          </a:solidFill>
                          <a:effectLst/>
                          <a:uLnTx/>
                          <a:uFillTx/>
                          <a:latin typeface="Gilmer Medium" pitchFamily="2" charset="77"/>
                          <a:ea typeface="Arial Narrow"/>
                          <a:cs typeface="Arial Narrow"/>
                          <a:sym typeface="Arial Narrow"/>
                        </a:rPr>
                      </a:br>
                      <a:r>
                        <a:rPr kumimoji="0" lang="en-US" sz="1200" b="0" i="0" u="none" strike="noStrike" kern="0" cap="none" spc="0" normalizeH="0" baseline="0" noProof="0" dirty="0">
                          <a:ln>
                            <a:noFill/>
                          </a:ln>
                          <a:solidFill>
                            <a:srgbClr val="004A4D"/>
                          </a:solidFill>
                          <a:effectLst/>
                          <a:uLnTx/>
                          <a:uFillTx/>
                          <a:latin typeface="Gilmer Light" pitchFamily="2" charset="77"/>
                          <a:ea typeface="Arial Narrow"/>
                          <a:cs typeface="Arial Narrow"/>
                          <a:sym typeface="Arial Narrow"/>
                        </a:rPr>
                        <a:t>(+$___ Other Revenue)</a:t>
                      </a: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1</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2</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3</a:t>
                      </a:r>
                      <a:endParaRPr lang="en-US" sz="1200" b="1"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10001"/>
                  </a:ext>
                </a:extLst>
              </a:tr>
              <a:tr h="775555">
                <a:tc>
                  <a:txBody>
                    <a:bodyPr/>
                    <a:lstStyle/>
                    <a:p>
                      <a:pPr marL="0" marR="0" lvl="0" indent="0" algn="ctr" rtl="0">
                        <a:lnSpc>
                          <a:spcPct val="100000"/>
                        </a:lnSpc>
                        <a:spcBef>
                          <a:spcPts val="0"/>
                        </a:spcBef>
                        <a:spcAft>
                          <a:spcPts val="0"/>
                        </a:spcAft>
                        <a:buClr>
                          <a:srgbClr val="000000"/>
                        </a:buClr>
                        <a:buSzPts val="1600"/>
                        <a:buFont typeface="Arial"/>
                        <a:buNone/>
                      </a:pPr>
                      <a:r>
                        <a:rPr lang="en-US" sz="1500" b="1" u="none" strike="noStrike" cap="none" dirty="0">
                          <a:solidFill>
                            <a:srgbClr val="FFFFFF"/>
                          </a:solidFill>
                          <a:latin typeface="Gilmer Bold" pitchFamily="2" charset="77"/>
                          <a:ea typeface="Arial Narrow"/>
                          <a:cs typeface="Arial Narrow"/>
                          <a:sym typeface="Arial Narrow"/>
                        </a:rPr>
                        <a:t>AUM</a:t>
                      </a: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Enter AUM</a:t>
                      </a:r>
                      <a:endParaRPr sz="1500" u="none" strike="noStrike" cap="none" dirty="0">
                        <a:solidFill>
                          <a:srgbClr val="004A4D"/>
                        </a:solidFill>
                        <a:latin typeface="Gilmer Light" pitchFamily="2" charset="77"/>
                      </a:endParaRPr>
                    </a:p>
                  </a:txBody>
                  <a:tcPr marL="21152" marR="21152" marT="14102" marB="14102" anchor="ctr">
                    <a:lnL w="12700" cap="flat" cmpd="sng" algn="ctr">
                      <a:no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Enter AUM</a:t>
                      </a:r>
                      <a:endParaRPr lang="en-US" sz="1500"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Enter AUM</a:t>
                      </a:r>
                      <a:endParaRPr lang="en-US" sz="1500"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1</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2</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3</a:t>
                      </a:r>
                      <a:endParaRPr lang="en-US" sz="1200" b="1"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10002"/>
                  </a:ext>
                </a:extLst>
              </a:tr>
              <a:tr h="775555">
                <a:tc>
                  <a:txBody>
                    <a:bodyPr/>
                    <a:lstStyle/>
                    <a:p>
                      <a:pPr marL="0" marR="0" lvl="0" indent="0" algn="ctr" rtl="0">
                        <a:lnSpc>
                          <a:spcPct val="100000"/>
                        </a:lnSpc>
                        <a:spcBef>
                          <a:spcPts val="0"/>
                        </a:spcBef>
                        <a:spcAft>
                          <a:spcPts val="0"/>
                        </a:spcAft>
                        <a:buClr>
                          <a:srgbClr val="000000"/>
                        </a:buClr>
                        <a:buSzPts val="1600"/>
                        <a:buFont typeface="Arial"/>
                        <a:buNone/>
                      </a:pPr>
                      <a:r>
                        <a:rPr lang="en-US" sz="1500" b="1" u="none" strike="noStrike" cap="none" dirty="0">
                          <a:solidFill>
                            <a:srgbClr val="FFFFFF"/>
                          </a:solidFill>
                          <a:latin typeface="Gilmer Bold" pitchFamily="2" charset="77"/>
                          <a:ea typeface="Arial Narrow"/>
                          <a:cs typeface="Arial Narrow"/>
                          <a:sym typeface="Arial Narrow"/>
                        </a:rPr>
                        <a:t>AVG REV/CLIENT</a:t>
                      </a:r>
                      <a:endParaRPr lang="en-US" sz="1500" u="none" strike="noStrike" cap="none" dirty="0">
                        <a:latin typeface="Gilmer Bold" pitchFamily="2" charset="77"/>
                      </a:endParaRP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ENTER AVG</a:t>
                      </a:r>
                      <a:endParaRPr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2700" cap="flat" cmpd="sng" algn="ctr">
                      <a:no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ENTER AVG</a:t>
                      </a:r>
                      <a:endParaRPr lang="en-US"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i="0" u="none" strike="noStrike" cap="none" dirty="0">
                          <a:solidFill>
                            <a:srgbClr val="004A4D"/>
                          </a:solidFill>
                          <a:latin typeface="Gilmer Medium" pitchFamily="2" charset="77"/>
                          <a:ea typeface="Arial Narrow"/>
                          <a:cs typeface="Arial Narrow"/>
                          <a:sym typeface="Arial Narrow"/>
                        </a:rPr>
                        <a:t>ENTER AVG</a:t>
                      </a:r>
                      <a:endParaRPr lang="en-US"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1</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2</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3</a:t>
                      </a:r>
                      <a:endParaRPr lang="en-US" sz="1200" b="1"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10003"/>
                  </a:ext>
                </a:extLst>
              </a:tr>
              <a:tr h="775555">
                <a:tc>
                  <a:txBody>
                    <a:bodyPr/>
                    <a:lstStyle/>
                    <a:p>
                      <a:pPr marL="0" marR="0" lvl="0" indent="0" algn="ctr" rtl="0">
                        <a:lnSpc>
                          <a:spcPct val="100000"/>
                        </a:lnSpc>
                        <a:spcBef>
                          <a:spcPts val="0"/>
                        </a:spcBef>
                        <a:spcAft>
                          <a:spcPts val="0"/>
                        </a:spcAft>
                        <a:buClr>
                          <a:srgbClr val="000000"/>
                        </a:buClr>
                        <a:buSzPts val="1600"/>
                        <a:buFont typeface="Arial"/>
                        <a:buNone/>
                      </a:pPr>
                      <a:r>
                        <a:rPr lang="en-US" sz="1500" b="1" u="none" strike="noStrike" cap="none" dirty="0">
                          <a:solidFill>
                            <a:srgbClr val="FFFFFF"/>
                          </a:solidFill>
                          <a:latin typeface="Gilmer Bold" pitchFamily="2" charset="77"/>
                          <a:ea typeface="Arial Narrow"/>
                          <a:cs typeface="Arial Narrow"/>
                          <a:sym typeface="Arial Narrow"/>
                        </a:rPr>
                        <a:t># OF DAYS OFF</a:t>
                      </a:r>
                      <a:endParaRPr lang="en-US" sz="1500" u="none" strike="noStrike" cap="none" dirty="0">
                        <a:latin typeface="Gilmer Bold" pitchFamily="2" charset="77"/>
                      </a:endParaRP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ENTER DAYS</a:t>
                      </a:r>
                      <a:endParaRPr sz="1500" b="0" u="none" strike="noStrike" cap="none" dirty="0">
                        <a:solidFill>
                          <a:srgbClr val="004A4D"/>
                        </a:solidFill>
                        <a:latin typeface="Gilmer Medium" pitchFamily="2" charset="77"/>
                      </a:endParaRPr>
                    </a:p>
                  </a:txBody>
                  <a:tcPr marL="21152" marR="21152" marT="14102" marB="14102" anchor="ctr">
                    <a:lnL w="12700" cap="flat" cmpd="sng" algn="ctr">
                      <a:no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500" b="0" u="none" strike="noStrike" cap="none" dirty="0">
                        <a:solidFill>
                          <a:srgbClr val="004A4D"/>
                        </a:solidFill>
                        <a:latin typeface="Gilmer Medium" pitchFamily="2" charset="77"/>
                        <a:ea typeface="Arial Narrow"/>
                        <a:cs typeface="Arial Narrow"/>
                        <a:sym typeface="Arial Narrow"/>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500" b="0" u="none" strike="noStrike" cap="none" dirty="0">
                          <a:solidFill>
                            <a:srgbClr val="004A4D"/>
                          </a:solidFill>
                          <a:latin typeface="Gilmer Medium" pitchFamily="2" charset="77"/>
                          <a:ea typeface="Arial Narrow"/>
                          <a:cs typeface="Arial Narrow"/>
                          <a:sym typeface="Arial Narrow"/>
                        </a:rPr>
                        <a:t>ENTER DAYS</a:t>
                      </a:r>
                      <a:endParaRPr lang="en-US" sz="1500" b="0" u="none" strike="noStrike" cap="none" dirty="0">
                        <a:solidFill>
                          <a:srgbClr val="004A4D"/>
                        </a:solidFill>
                        <a:latin typeface="Gilmer Medium" pitchFamily="2" charset="77"/>
                      </a:endParaRPr>
                    </a:p>
                    <a:p>
                      <a:pPr marL="0" marR="0" lvl="0" indent="0" algn="ctr" rtl="0">
                        <a:lnSpc>
                          <a:spcPct val="100000"/>
                        </a:lnSpc>
                        <a:spcBef>
                          <a:spcPts val="0"/>
                        </a:spcBef>
                        <a:spcAft>
                          <a:spcPts val="0"/>
                        </a:spcAft>
                        <a:buClr>
                          <a:srgbClr val="000000"/>
                        </a:buClr>
                        <a:buSzPts val="1400"/>
                        <a:buFont typeface="Arial"/>
                        <a:buNone/>
                      </a:pPr>
                      <a:endParaRPr sz="15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500" b="0" u="none" strike="noStrike" cap="none" dirty="0">
                        <a:solidFill>
                          <a:srgbClr val="004A4D"/>
                        </a:solidFill>
                        <a:latin typeface="Gilmer Medium" pitchFamily="2" charset="77"/>
                        <a:ea typeface="Arial Narrow"/>
                        <a:cs typeface="Arial Narrow"/>
                        <a:sym typeface="Arial Narrow"/>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500" b="0" u="none" strike="noStrike" cap="none" dirty="0">
                          <a:solidFill>
                            <a:srgbClr val="004A4D"/>
                          </a:solidFill>
                          <a:latin typeface="Gilmer Medium" pitchFamily="2" charset="77"/>
                          <a:ea typeface="Arial Narrow"/>
                          <a:cs typeface="Arial Narrow"/>
                          <a:sym typeface="Arial Narrow"/>
                        </a:rPr>
                        <a:t>ENTER DAYS</a:t>
                      </a:r>
                      <a:endParaRPr lang="en-US" sz="1500" b="0" u="none" strike="noStrike" cap="none" dirty="0">
                        <a:solidFill>
                          <a:srgbClr val="004A4D"/>
                        </a:solidFill>
                        <a:latin typeface="Gilmer Medium" pitchFamily="2" charset="77"/>
                      </a:endParaRPr>
                    </a:p>
                    <a:p>
                      <a:pPr marL="0" marR="0" lvl="0" indent="0" algn="ctr" rtl="0">
                        <a:lnSpc>
                          <a:spcPct val="100000"/>
                        </a:lnSpc>
                        <a:spcBef>
                          <a:spcPts val="0"/>
                        </a:spcBef>
                        <a:spcAft>
                          <a:spcPts val="0"/>
                        </a:spcAft>
                        <a:buClr>
                          <a:srgbClr val="000000"/>
                        </a:buClr>
                        <a:buSzPts val="1400"/>
                        <a:buFont typeface="Arial"/>
                        <a:buNone/>
                      </a:pPr>
                      <a:endParaRPr sz="1500" b="0"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1</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2</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3</a:t>
                      </a:r>
                      <a:endParaRPr lang="en-US" sz="1200" b="1"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10004"/>
                  </a:ext>
                </a:extLst>
              </a:tr>
              <a:tr h="775555">
                <a:tc>
                  <a:txBody>
                    <a:bodyPr/>
                    <a:lstStyle/>
                    <a:p>
                      <a:pPr marL="0" marR="0" lvl="0" indent="0" algn="ctr" rtl="0">
                        <a:lnSpc>
                          <a:spcPct val="100000"/>
                        </a:lnSpc>
                        <a:spcBef>
                          <a:spcPts val="0"/>
                        </a:spcBef>
                        <a:spcAft>
                          <a:spcPts val="0"/>
                        </a:spcAft>
                        <a:buClr>
                          <a:srgbClr val="000000"/>
                        </a:buClr>
                        <a:buSzPts val="1600"/>
                        <a:buFont typeface="Arial"/>
                        <a:buNone/>
                      </a:pPr>
                      <a:r>
                        <a:rPr lang="en-US" sz="1500" b="1" u="none" strike="noStrike" cap="none" dirty="0">
                          <a:solidFill>
                            <a:srgbClr val="FFFFFF"/>
                          </a:solidFill>
                          <a:latin typeface="Gilmer Bold" pitchFamily="2" charset="77"/>
                          <a:ea typeface="Arial Narrow"/>
                          <a:cs typeface="Arial Narrow"/>
                          <a:sym typeface="Arial Narrow"/>
                        </a:rPr>
                        <a:t>HOURS PER WEEK</a:t>
                      </a:r>
                      <a:endParaRPr lang="en-US" sz="1500" u="none" strike="noStrike" cap="none" dirty="0">
                        <a:latin typeface="Gilmer Bold" pitchFamily="2" charset="77"/>
                      </a:endParaRP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a:t>
                      </a:r>
                      <a:endParaRPr sz="1500" b="0" u="none" strike="noStrike" cap="none" dirty="0">
                        <a:solidFill>
                          <a:srgbClr val="004A4D"/>
                        </a:solidFill>
                        <a:latin typeface="Gilmer Medium" pitchFamily="2" charset="77"/>
                      </a:endParaRPr>
                    </a:p>
                  </a:txBody>
                  <a:tcPr marL="21152" marR="21152" marT="14102" marB="14102" anchor="ctr">
                    <a:lnL w="12700" cap="flat" cmpd="sng" algn="ctr">
                      <a:no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a:t>
                      </a:r>
                      <a:endParaRPr sz="15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a:t>
                      </a:r>
                      <a:endParaRPr sz="1500" b="0"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tc>
                  <a:txBody>
                    <a:bodyPr/>
                    <a:lstStyle/>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1</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2</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3</a:t>
                      </a:r>
                      <a:endParaRPr lang="en-US" sz="1200" b="1"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417E77"/>
                      </a:solidFill>
                      <a:prstDash val="solid"/>
                      <a:round/>
                      <a:headEnd type="none" w="med" len="med"/>
                      <a:tailEnd type="none" w="med" len="med"/>
                    </a:lnT>
                    <a:lnB w="19050" cap="flat" cmpd="sng" algn="ctr">
                      <a:solidFill>
                        <a:srgbClr val="417E77"/>
                      </a:solidFill>
                      <a:prstDash val="solid"/>
                      <a:round/>
                      <a:headEnd type="none" w="med" len="med"/>
                      <a:tailEnd type="none" w="med" len="med"/>
                    </a:lnB>
                  </a:tcPr>
                </a:tc>
                <a:extLst>
                  <a:ext uri="{0D108BD9-81ED-4DB2-BD59-A6C34878D82A}">
                    <a16:rowId xmlns:a16="http://schemas.microsoft.com/office/drawing/2014/main" val="10005"/>
                  </a:ext>
                </a:extLst>
              </a:tr>
              <a:tr h="1062412">
                <a:tc>
                  <a:txBody>
                    <a:bodyPr/>
                    <a:lstStyle/>
                    <a:p>
                      <a:pPr marL="0" marR="0" lvl="0" indent="0" algn="ctr" rtl="0">
                        <a:lnSpc>
                          <a:spcPct val="100000"/>
                        </a:lnSpc>
                        <a:spcBef>
                          <a:spcPts val="0"/>
                        </a:spcBef>
                        <a:spcAft>
                          <a:spcPts val="0"/>
                        </a:spcAft>
                        <a:buClr>
                          <a:srgbClr val="000000"/>
                        </a:buClr>
                        <a:buSzPts val="1600"/>
                        <a:buFont typeface="Arial"/>
                        <a:buNone/>
                      </a:pPr>
                      <a:r>
                        <a:rPr lang="en-US" sz="1500" b="1" u="none" strike="noStrike" cap="none" dirty="0">
                          <a:solidFill>
                            <a:srgbClr val="FFFFFF"/>
                          </a:solidFill>
                          <a:latin typeface="Gilmer Bold" pitchFamily="2" charset="77"/>
                          <a:ea typeface="Arial Narrow"/>
                          <a:cs typeface="Arial Narrow"/>
                          <a:sym typeface="Arial Narrow"/>
                        </a:rPr>
                        <a:t># OF IDEAL CLIENTS</a:t>
                      </a:r>
                      <a:br>
                        <a:rPr lang="en-US" sz="1500" b="1" u="none" strike="noStrike" cap="none" dirty="0">
                          <a:solidFill>
                            <a:srgbClr val="FFFFFF"/>
                          </a:solidFill>
                          <a:latin typeface="Gilmer Bold" pitchFamily="2" charset="77"/>
                          <a:ea typeface="Arial Narrow"/>
                          <a:cs typeface="Arial Narrow"/>
                          <a:sym typeface="Arial Narrow"/>
                        </a:rPr>
                      </a:br>
                      <a:r>
                        <a:rPr lang="en-US" sz="1000" b="1" u="none" strike="noStrike" cap="none" dirty="0">
                          <a:solidFill>
                            <a:srgbClr val="FFFFFF"/>
                          </a:solidFill>
                          <a:latin typeface="Gilmer Light" pitchFamily="2" charset="77"/>
                          <a:ea typeface="Arial Narrow"/>
                          <a:cs typeface="Arial Narrow"/>
                          <a:sym typeface="Arial Narrow"/>
                        </a:rPr>
                        <a:t>($5,000 OR $2,500 + GROWING/YR)</a:t>
                      </a:r>
                      <a:endParaRPr lang="en-US" sz="1000" b="1" u="none" strike="noStrike" cap="none" dirty="0">
                        <a:latin typeface="Gilmer Light" pitchFamily="2" charset="77"/>
                      </a:endParaRPr>
                    </a:p>
                  </a:txBody>
                  <a:tcPr marL="21152" marR="21152" marT="14102" marB="141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7E7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a:t>
                      </a:r>
                      <a:br>
                        <a:rPr lang="en-US" sz="1800" b="0" u="none" strike="noStrike" cap="none" dirty="0">
                          <a:solidFill>
                            <a:srgbClr val="004A4D"/>
                          </a:solidFill>
                          <a:latin typeface="Gilmer Light" pitchFamily="2" charset="77"/>
                          <a:ea typeface="Arial Narrow"/>
                          <a:cs typeface="Arial Narrow"/>
                          <a:sym typeface="Arial Narrow"/>
                        </a:rPr>
                      </a:br>
                      <a:r>
                        <a:rPr lang="en-US" sz="1200" b="0" u="none" strike="noStrike" cap="none" dirty="0">
                          <a:solidFill>
                            <a:srgbClr val="004A4D"/>
                          </a:solidFill>
                          <a:latin typeface="Gilmer Light" pitchFamily="2" charset="77"/>
                          <a:ea typeface="Arial Narrow"/>
                          <a:cs typeface="Arial Narrow"/>
                          <a:sym typeface="Arial Narrow"/>
                        </a:rPr>
                        <a:t>(Total ___)</a:t>
                      </a:r>
                      <a:endParaRPr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2700" cap="flat" cmpd="sng" algn="ctr">
                      <a:no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a:t>
                      </a:r>
                      <a:br>
                        <a:rPr lang="en-US" sz="1800" b="0" u="none" strike="noStrike" cap="none" dirty="0">
                          <a:solidFill>
                            <a:srgbClr val="004A4D"/>
                          </a:solidFill>
                          <a:latin typeface="Gilmer Light" pitchFamily="2" charset="77"/>
                          <a:ea typeface="Arial Narrow"/>
                          <a:cs typeface="Arial Narrow"/>
                          <a:sym typeface="Arial Narrow"/>
                        </a:rPr>
                      </a:br>
                      <a:r>
                        <a:rPr lang="en-US" sz="1200" b="0" u="none" strike="noStrike" cap="none" dirty="0">
                          <a:solidFill>
                            <a:srgbClr val="004A4D"/>
                          </a:solidFill>
                          <a:latin typeface="Gilmer Light" pitchFamily="2" charset="77"/>
                          <a:ea typeface="Arial Narrow"/>
                          <a:cs typeface="Arial Narrow"/>
                          <a:sym typeface="Arial Narrow"/>
                        </a:rPr>
                        <a:t>(Total ___)</a:t>
                      </a:r>
                      <a:endParaRPr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500" b="0" u="none" strike="noStrike" cap="none" dirty="0">
                          <a:solidFill>
                            <a:srgbClr val="004A4D"/>
                          </a:solidFill>
                          <a:latin typeface="Gilmer Medium" pitchFamily="2" charset="77"/>
                          <a:ea typeface="Arial Narrow"/>
                          <a:cs typeface="Arial Narrow"/>
                          <a:sym typeface="Arial Narrow"/>
                        </a:rPr>
                        <a:t>##</a:t>
                      </a:r>
                      <a:br>
                        <a:rPr lang="en-US" sz="1800" b="0" u="none" strike="noStrike" cap="none" dirty="0">
                          <a:solidFill>
                            <a:srgbClr val="004A4D"/>
                          </a:solidFill>
                          <a:latin typeface="Gilmer Light" pitchFamily="2" charset="77"/>
                          <a:ea typeface="Arial Narrow"/>
                          <a:cs typeface="Arial Narrow"/>
                          <a:sym typeface="Arial Narrow"/>
                        </a:rPr>
                      </a:br>
                      <a:r>
                        <a:rPr lang="en-US" sz="1200" b="0" u="none" strike="noStrike" cap="none" dirty="0">
                          <a:solidFill>
                            <a:srgbClr val="004A4D"/>
                          </a:solidFill>
                          <a:latin typeface="Gilmer Light" pitchFamily="2" charset="77"/>
                          <a:ea typeface="Arial Narrow"/>
                          <a:cs typeface="Arial Narrow"/>
                          <a:sym typeface="Arial Narrow"/>
                        </a:rPr>
                        <a:t>(Total ___)</a:t>
                      </a:r>
                      <a:endParaRPr sz="1200" b="0" u="none" strike="noStrike" cap="none" dirty="0">
                        <a:solidFill>
                          <a:srgbClr val="004A4D"/>
                        </a:solidFill>
                        <a:latin typeface="Gilmer Light" pitchFamily="2" charset="77"/>
                        <a:ea typeface="Arial Narrow"/>
                        <a:cs typeface="Arial Narrow"/>
                        <a:sym typeface="Arial Narrow"/>
                      </a:endParaRPr>
                    </a:p>
                  </a:txBody>
                  <a:tcPr marL="21152" marR="21152" marT="14102" marB="14102" anchor="ctr">
                    <a:lnL w="19050" cap="flat" cmpd="sng" algn="ctr">
                      <a:solidFill>
                        <a:srgbClr val="417E77"/>
                      </a:solidFill>
                      <a:prstDash val="solid"/>
                      <a:round/>
                      <a:headEnd type="none" w="med" len="med"/>
                      <a:tailEnd type="none" w="med" len="med"/>
                    </a:lnL>
                    <a:lnR w="19050" cap="flat" cmpd="sng" algn="ctr">
                      <a:solidFill>
                        <a:srgbClr val="417E77"/>
                      </a:solidFill>
                      <a:prstDash val="solid"/>
                      <a:round/>
                      <a:headEnd type="none" w="med" len="med"/>
                      <a:tailEnd type="none" w="med" len="med"/>
                    </a:lnR>
                    <a:lnT w="19050" cap="flat" cmpd="sng" algn="ctr">
                      <a:solidFill>
                        <a:srgbClr val="417E7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1</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2</a:t>
                      </a:r>
                    </a:p>
                    <a:p>
                      <a:pPr marL="257175" marR="0" lvl="0" indent="-171450" algn="l" rtl="0">
                        <a:lnSpc>
                          <a:spcPct val="100000"/>
                        </a:lnSpc>
                        <a:spcBef>
                          <a:spcPts val="0"/>
                        </a:spcBef>
                        <a:spcAft>
                          <a:spcPts val="0"/>
                        </a:spcAft>
                        <a:buClr>
                          <a:srgbClr val="000000"/>
                        </a:buClr>
                        <a:buSzPts val="1100"/>
                        <a:buFontTx/>
                        <a:buChar char="-"/>
                      </a:pPr>
                      <a:r>
                        <a:rPr lang="en-US" sz="1200" b="1" u="none" strike="noStrike" cap="none" dirty="0">
                          <a:solidFill>
                            <a:srgbClr val="004A4D"/>
                          </a:solidFill>
                          <a:latin typeface="Gilmer Light" pitchFamily="2" charset="77"/>
                          <a:cs typeface="Arial Narrow"/>
                          <a:sym typeface="Arial Narrow"/>
                        </a:rPr>
                        <a:t>Bullet Point 3</a:t>
                      </a:r>
                      <a:endParaRPr sz="1200" b="1" u="none" strike="noStrike" cap="none" dirty="0">
                        <a:solidFill>
                          <a:srgbClr val="004A4D"/>
                        </a:solidFill>
                        <a:latin typeface="Gilmer Light" pitchFamily="2" charset="77"/>
                      </a:endParaRPr>
                    </a:p>
                  </a:txBody>
                  <a:tcPr marL="21152" marR="21152" marT="14102" marB="14102" anchor="ctr">
                    <a:lnL w="19050" cap="flat" cmpd="sng" algn="ctr">
                      <a:solidFill>
                        <a:srgbClr val="417E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417E7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5B9DBF3D-1CC3-F186-5538-CD013C48CBE6}"/>
              </a:ext>
            </a:extLst>
          </p:cNvPr>
          <p:cNvSpPr txBox="1"/>
          <p:nvPr/>
        </p:nvSpPr>
        <p:spPr>
          <a:xfrm>
            <a:off x="283028" y="119743"/>
            <a:ext cx="5965371" cy="276999"/>
          </a:xfrm>
          <a:prstGeom prst="rect">
            <a:avLst/>
          </a:prstGeom>
          <a:noFill/>
        </p:spPr>
        <p:txBody>
          <a:bodyPr wrap="square" rtlCol="0">
            <a:spAutoFit/>
          </a:bodyPr>
          <a:lstStyle/>
          <a:p>
            <a:r>
              <a:rPr lang="en-US" sz="1200" dirty="0">
                <a:solidFill>
                  <a:srgbClr val="417E77"/>
                </a:solidFill>
              </a:rPr>
              <a:t>ENTER YOUR DATA OR SCREENSHOT OF YOUR ACTUAL DOCUMENT</a:t>
            </a:r>
          </a:p>
        </p:txBody>
      </p:sp>
    </p:spTree>
    <p:extLst>
      <p:ext uri="{BB962C8B-B14F-4D97-AF65-F5344CB8AC3E}">
        <p14:creationId xmlns:p14="http://schemas.microsoft.com/office/powerpoint/2010/main" val="314368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5">
            <a:extLst>
              <a:ext uri="{FF2B5EF4-FFF2-40B4-BE49-F238E27FC236}">
                <a16:creationId xmlns:a16="http://schemas.microsoft.com/office/drawing/2014/main" id="{7C8C53B6-A253-8059-BC3C-C9C6C1A996F4}"/>
              </a:ext>
            </a:extLst>
          </p:cNvPr>
          <p:cNvSpPr txBox="1"/>
          <p:nvPr/>
        </p:nvSpPr>
        <p:spPr>
          <a:xfrm>
            <a:off x="345688" y="307545"/>
            <a:ext cx="8240735"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56ABA8"/>
                </a:solidFill>
                <a:latin typeface="Gilmer Bold" pitchFamily="2" charset="77"/>
                <a:ea typeface="Calibri"/>
                <a:cs typeface="Calibri"/>
                <a:sym typeface="Calibri"/>
              </a:rPr>
              <a:t>PERSONAL </a:t>
            </a:r>
            <a:r>
              <a:rPr lang="en-US" sz="5400" dirty="0">
                <a:solidFill>
                  <a:srgbClr val="004A4D"/>
                </a:solidFill>
                <a:latin typeface="Gilmer Bold" pitchFamily="2" charset="77"/>
                <a:ea typeface="Calibri"/>
                <a:cs typeface="Calibri"/>
                <a:sym typeface="Calibri"/>
              </a:rPr>
              <a:t>GOALS</a:t>
            </a:r>
            <a:endParaRPr sz="5400" dirty="0">
              <a:solidFill>
                <a:srgbClr val="004A4D"/>
              </a:solidFill>
              <a:latin typeface="Gilmer Bold" pitchFamily="2" charset="77"/>
            </a:endParaRPr>
          </a:p>
        </p:txBody>
      </p:sp>
      <p:sp>
        <p:nvSpPr>
          <p:cNvPr id="4" name="Google Shape;179;p5">
            <a:extLst>
              <a:ext uri="{FF2B5EF4-FFF2-40B4-BE49-F238E27FC236}">
                <a16:creationId xmlns:a16="http://schemas.microsoft.com/office/drawing/2014/main" id="{D8EAD829-CF20-940A-876C-73BBE3C9DD50}"/>
              </a:ext>
            </a:extLst>
          </p:cNvPr>
          <p:cNvSpPr txBox="1"/>
          <p:nvPr/>
        </p:nvSpPr>
        <p:spPr>
          <a:xfrm>
            <a:off x="4043156" y="3105855"/>
            <a:ext cx="410568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BECAC9"/>
                </a:solidFill>
                <a:latin typeface="Gilmer Bold" pitchFamily="2" charset="77"/>
                <a:ea typeface="Calibri"/>
                <a:cs typeface="Calibri"/>
                <a:sym typeface="Calibri"/>
              </a:rPr>
              <a:t>*Insert Screenshot of Personal Goals Here”</a:t>
            </a:r>
            <a:endParaRPr sz="1800" dirty="0">
              <a:solidFill>
                <a:srgbClr val="BECAC9"/>
              </a:solidFill>
              <a:latin typeface="Gilmer Bold" pitchFamily="2" charset="77"/>
            </a:endParaRPr>
          </a:p>
        </p:txBody>
      </p:sp>
    </p:spTree>
    <p:extLst>
      <p:ext uri="{BB962C8B-B14F-4D97-AF65-F5344CB8AC3E}">
        <p14:creationId xmlns:p14="http://schemas.microsoft.com/office/powerpoint/2010/main" val="405161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4;p1">
            <a:extLst>
              <a:ext uri="{FF2B5EF4-FFF2-40B4-BE49-F238E27FC236}">
                <a16:creationId xmlns:a16="http://schemas.microsoft.com/office/drawing/2014/main" id="{6528B530-0005-9D71-5485-9CA0552E5D5A}"/>
              </a:ext>
            </a:extLst>
          </p:cNvPr>
          <p:cNvPicPr preferRelativeResize="0"/>
          <p:nvPr/>
        </p:nvPicPr>
        <p:blipFill rotWithShape="1">
          <a:blip r:embed="rId2">
            <a:alphaModFix/>
          </a:blip>
          <a:srcRect l="4951" t="-846"/>
          <a:stretch/>
        </p:blipFill>
        <p:spPr>
          <a:xfrm>
            <a:off x="4494516" y="130532"/>
            <a:ext cx="7351796" cy="6596936"/>
          </a:xfrm>
          <a:prstGeom prst="rect">
            <a:avLst/>
          </a:prstGeom>
          <a:noFill/>
          <a:ln>
            <a:noFill/>
          </a:ln>
        </p:spPr>
      </p:pic>
      <p:sp>
        <p:nvSpPr>
          <p:cNvPr id="2" name="Google Shape;179;p5">
            <a:extLst>
              <a:ext uri="{FF2B5EF4-FFF2-40B4-BE49-F238E27FC236}">
                <a16:creationId xmlns:a16="http://schemas.microsoft.com/office/drawing/2014/main" id="{67B6E9E5-9918-026F-15A4-74CCEFFB43FF}"/>
              </a:ext>
            </a:extLst>
          </p:cNvPr>
          <p:cNvSpPr txBox="1"/>
          <p:nvPr/>
        </p:nvSpPr>
        <p:spPr>
          <a:xfrm>
            <a:off x="345688" y="307545"/>
            <a:ext cx="5471452" cy="258528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rgbClr val="004A4D"/>
                </a:solidFill>
                <a:latin typeface="Gilmer Bold" pitchFamily="2" charset="77"/>
                <a:ea typeface="Calibri"/>
                <a:cs typeface="Calibri"/>
                <a:sym typeface="Calibri"/>
              </a:rPr>
              <a:t>THE </a:t>
            </a:r>
            <a:r>
              <a:rPr lang="en-US" sz="5400" dirty="0">
                <a:solidFill>
                  <a:srgbClr val="56ABA8"/>
                </a:solidFill>
                <a:latin typeface="Gilmer Bold" pitchFamily="2" charset="77"/>
                <a:ea typeface="Calibri"/>
                <a:cs typeface="Calibri"/>
                <a:sym typeface="Calibri"/>
              </a:rPr>
              <a:t>LIMITLESS </a:t>
            </a:r>
            <a:r>
              <a:rPr lang="en-US" sz="5400" dirty="0">
                <a:solidFill>
                  <a:srgbClr val="004A4D"/>
                </a:solidFill>
                <a:latin typeface="Gilmer Bold" pitchFamily="2" charset="77"/>
                <a:ea typeface="Calibri"/>
                <a:cs typeface="Calibri"/>
                <a:sym typeface="Calibri"/>
              </a:rPr>
              <a:t>LAUNCH PROCESS</a:t>
            </a:r>
            <a:endParaRPr sz="5400" dirty="0">
              <a:solidFill>
                <a:srgbClr val="004A4D"/>
              </a:solidFill>
              <a:latin typeface="Gilmer Bold" pitchFamily="2" charset="77"/>
            </a:endParaRPr>
          </a:p>
        </p:txBody>
      </p:sp>
    </p:spTree>
    <p:extLst>
      <p:ext uri="{BB962C8B-B14F-4D97-AF65-F5344CB8AC3E}">
        <p14:creationId xmlns:p14="http://schemas.microsoft.com/office/powerpoint/2010/main" val="416955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0;p3">
            <a:extLst>
              <a:ext uri="{FF2B5EF4-FFF2-40B4-BE49-F238E27FC236}">
                <a16:creationId xmlns:a16="http://schemas.microsoft.com/office/drawing/2014/main" id="{17460F72-BB44-CA38-AB6A-EC370447C1F0}"/>
              </a:ext>
            </a:extLst>
          </p:cNvPr>
          <p:cNvPicPr preferRelativeResize="0"/>
          <p:nvPr/>
        </p:nvPicPr>
        <p:blipFill rotWithShape="1">
          <a:blip r:embed="rId2">
            <a:alphaModFix/>
          </a:blip>
          <a:srcRect l="4346" r="4108"/>
          <a:stretch/>
        </p:blipFill>
        <p:spPr>
          <a:xfrm>
            <a:off x="5494004" y="854015"/>
            <a:ext cx="6575899" cy="5149970"/>
          </a:xfrm>
          <a:prstGeom prst="rect">
            <a:avLst/>
          </a:prstGeom>
          <a:noFill/>
          <a:ln>
            <a:noFill/>
          </a:ln>
        </p:spPr>
      </p:pic>
      <p:sp>
        <p:nvSpPr>
          <p:cNvPr id="4" name="Google Shape;179;p5">
            <a:extLst>
              <a:ext uri="{FF2B5EF4-FFF2-40B4-BE49-F238E27FC236}">
                <a16:creationId xmlns:a16="http://schemas.microsoft.com/office/drawing/2014/main" id="{37A2EAB9-ECDA-4648-C4D9-FD422B3B2EDE}"/>
              </a:ext>
            </a:extLst>
          </p:cNvPr>
          <p:cNvSpPr txBox="1"/>
          <p:nvPr/>
        </p:nvSpPr>
        <p:spPr>
          <a:xfrm>
            <a:off x="509206" y="875517"/>
            <a:ext cx="4622714" cy="461624"/>
          </a:xfrm>
          <a:prstGeom prst="rect">
            <a:avLst/>
          </a:prstGeom>
          <a:noFill/>
          <a:ln>
            <a:noFill/>
          </a:ln>
        </p:spPr>
        <p:txBody>
          <a:bodyPr spcFirstLastPara="1" wrap="square" lIns="91425" tIns="45700" rIns="91425" bIns="45700" anchor="b" anchorCtr="0">
            <a:spAutoFit/>
          </a:bodyPr>
          <a:lstStyle/>
          <a:p>
            <a:pPr marL="0" marR="0" lvl="0" indent="0" rtl="0">
              <a:spcBef>
                <a:spcPts val="0"/>
              </a:spcBef>
              <a:spcAft>
                <a:spcPts val="0"/>
              </a:spcAft>
              <a:buNone/>
            </a:pPr>
            <a:r>
              <a:rPr lang="en-US" sz="2400" dirty="0">
                <a:solidFill>
                  <a:srgbClr val="004A4D"/>
                </a:solidFill>
                <a:latin typeface="Gilmer Bold" pitchFamily="2" charset="77"/>
                <a:ea typeface="Calibri"/>
                <a:cs typeface="Calibri"/>
                <a:sym typeface="Calibri"/>
              </a:rPr>
              <a:t>WEEKLY </a:t>
            </a:r>
            <a:r>
              <a:rPr lang="en-US" sz="2400" dirty="0">
                <a:solidFill>
                  <a:srgbClr val="56ABA8"/>
                </a:solidFill>
                <a:latin typeface="Gilmer Bold" pitchFamily="2" charset="77"/>
                <a:ea typeface="Calibri"/>
                <a:cs typeface="Calibri"/>
                <a:sym typeface="Calibri"/>
              </a:rPr>
              <a:t>REVIEW</a:t>
            </a:r>
            <a:endParaRPr lang="en-US" sz="2400" dirty="0">
              <a:solidFill>
                <a:srgbClr val="004A4D"/>
              </a:solidFill>
              <a:latin typeface="Gilmer Bold" pitchFamily="2" charset="77"/>
            </a:endParaRPr>
          </a:p>
        </p:txBody>
      </p:sp>
      <p:sp>
        <p:nvSpPr>
          <p:cNvPr id="5" name="TextBox 4">
            <a:extLst>
              <a:ext uri="{FF2B5EF4-FFF2-40B4-BE49-F238E27FC236}">
                <a16:creationId xmlns:a16="http://schemas.microsoft.com/office/drawing/2014/main" id="{1BFF46C9-A691-45CF-3A6F-AF4AE41929A6}"/>
              </a:ext>
            </a:extLst>
          </p:cNvPr>
          <p:cNvSpPr txBox="1"/>
          <p:nvPr/>
        </p:nvSpPr>
        <p:spPr>
          <a:xfrm>
            <a:off x="509205" y="1352265"/>
            <a:ext cx="4622715" cy="1384995"/>
          </a:xfrm>
          <a:prstGeom prst="rect">
            <a:avLst/>
          </a:prstGeom>
          <a:noFill/>
        </p:spPr>
        <p:txBody>
          <a:bodyPr wrap="square" rtlCol="0">
            <a:spAutoFit/>
          </a:bodyPr>
          <a:lstStyle/>
          <a:p>
            <a:r>
              <a:rPr lang="en-US" b="1" dirty="0">
                <a:solidFill>
                  <a:srgbClr val="417E77"/>
                </a:solidFill>
                <a:latin typeface="Gilmer Light" pitchFamily="2" charset="77"/>
              </a:rPr>
              <a:t>Lorem ipsum dolor sit amet, consectetuer adipiscing elit. Maecenas porttitor congue massa. Fusce posuere, magna sed pulvinar ultricies, purus lectus malesuada libero, sit amet commodo magna eros quis urna. Nunc viverra imperdiet enim. Fusce est. </a:t>
            </a:r>
          </a:p>
        </p:txBody>
      </p:sp>
      <p:sp>
        <p:nvSpPr>
          <p:cNvPr id="6" name="Google Shape;179;p5">
            <a:extLst>
              <a:ext uri="{FF2B5EF4-FFF2-40B4-BE49-F238E27FC236}">
                <a16:creationId xmlns:a16="http://schemas.microsoft.com/office/drawing/2014/main" id="{C954964C-33E5-4B45-10DD-6FE020B94815}"/>
              </a:ext>
            </a:extLst>
          </p:cNvPr>
          <p:cNvSpPr txBox="1"/>
          <p:nvPr/>
        </p:nvSpPr>
        <p:spPr>
          <a:xfrm>
            <a:off x="509206" y="3446990"/>
            <a:ext cx="4622714" cy="830956"/>
          </a:xfrm>
          <a:prstGeom prst="rect">
            <a:avLst/>
          </a:prstGeom>
          <a:noFill/>
          <a:ln>
            <a:noFill/>
          </a:ln>
        </p:spPr>
        <p:txBody>
          <a:bodyPr spcFirstLastPara="1" wrap="square" lIns="91425" tIns="45700" rIns="91425" bIns="45700" anchor="b" anchorCtr="0">
            <a:spAutoFit/>
          </a:bodyPr>
          <a:lstStyle/>
          <a:p>
            <a:pPr marL="0" marR="0" lvl="0" indent="0" rtl="0">
              <a:spcBef>
                <a:spcPts val="0"/>
              </a:spcBef>
              <a:spcAft>
                <a:spcPts val="0"/>
              </a:spcAft>
              <a:buNone/>
            </a:pPr>
            <a:r>
              <a:rPr lang="en-US" sz="2400" dirty="0">
                <a:solidFill>
                  <a:srgbClr val="004A4D"/>
                </a:solidFill>
                <a:latin typeface="Gilmer Bold" pitchFamily="2" charset="77"/>
                <a:ea typeface="Calibri"/>
                <a:cs typeface="Calibri"/>
                <a:sym typeface="Calibri"/>
              </a:rPr>
              <a:t>DAILY HIGH-PERFORMANCE </a:t>
            </a:r>
            <a:r>
              <a:rPr lang="en-US" sz="2400" dirty="0">
                <a:solidFill>
                  <a:srgbClr val="56ABA8"/>
                </a:solidFill>
                <a:latin typeface="Gilmer Bold" pitchFamily="2" charset="77"/>
                <a:ea typeface="Calibri"/>
                <a:cs typeface="Calibri"/>
                <a:sym typeface="Calibri"/>
              </a:rPr>
              <a:t>HAPPINESS </a:t>
            </a:r>
            <a:r>
              <a:rPr lang="en-US" sz="2400" dirty="0">
                <a:solidFill>
                  <a:srgbClr val="004A4D"/>
                </a:solidFill>
                <a:latin typeface="Gilmer Bold" pitchFamily="2" charset="77"/>
                <a:ea typeface="Calibri"/>
                <a:cs typeface="Calibri"/>
                <a:sym typeface="Calibri"/>
              </a:rPr>
              <a:t>ROUTINES</a:t>
            </a:r>
            <a:endParaRPr lang="en-US" sz="2400" dirty="0">
              <a:solidFill>
                <a:srgbClr val="004A4D"/>
              </a:solidFill>
              <a:latin typeface="Gilmer Bold" pitchFamily="2" charset="77"/>
            </a:endParaRPr>
          </a:p>
        </p:txBody>
      </p:sp>
      <p:sp>
        <p:nvSpPr>
          <p:cNvPr id="7" name="TextBox 6">
            <a:extLst>
              <a:ext uri="{FF2B5EF4-FFF2-40B4-BE49-F238E27FC236}">
                <a16:creationId xmlns:a16="http://schemas.microsoft.com/office/drawing/2014/main" id="{A68C7552-FDBA-F418-0E40-D3DB60716087}"/>
              </a:ext>
            </a:extLst>
          </p:cNvPr>
          <p:cNvSpPr txBox="1"/>
          <p:nvPr/>
        </p:nvSpPr>
        <p:spPr>
          <a:xfrm>
            <a:off x="509205" y="4293070"/>
            <a:ext cx="4622715" cy="1384995"/>
          </a:xfrm>
          <a:prstGeom prst="rect">
            <a:avLst/>
          </a:prstGeom>
          <a:noFill/>
        </p:spPr>
        <p:txBody>
          <a:bodyPr wrap="square" rtlCol="0">
            <a:spAutoFit/>
          </a:bodyPr>
          <a:lstStyle/>
          <a:p>
            <a:r>
              <a:rPr lang="en-US" b="1" dirty="0">
                <a:solidFill>
                  <a:srgbClr val="417E77"/>
                </a:solidFill>
                <a:latin typeface="Gilmer Light" pitchFamily="2" charset="77"/>
              </a:rPr>
              <a:t>Lorem ipsum dolor sit amet, consectetuer adipiscing elit. Maecenas porttitor congue massa. Fusce posuere, magna sed pulvinar ultricies, purus lectus malesuada libero, sit amet commodo magna eros quis urna. Nunc viverra imperdiet enim. Fusce est. </a:t>
            </a:r>
          </a:p>
        </p:txBody>
      </p:sp>
      <p:sp>
        <p:nvSpPr>
          <p:cNvPr id="8" name="Rounded Rectangle 7">
            <a:extLst>
              <a:ext uri="{FF2B5EF4-FFF2-40B4-BE49-F238E27FC236}">
                <a16:creationId xmlns:a16="http://schemas.microsoft.com/office/drawing/2014/main" id="{03F24EEB-0BA4-C65E-A998-685B8AE55CAA}"/>
              </a:ext>
            </a:extLst>
          </p:cNvPr>
          <p:cNvSpPr/>
          <p:nvPr/>
        </p:nvSpPr>
        <p:spPr>
          <a:xfrm>
            <a:off x="282803" y="579388"/>
            <a:ext cx="5072283" cy="5786906"/>
          </a:xfrm>
          <a:custGeom>
            <a:avLst/>
            <a:gdLst>
              <a:gd name="connsiteX0" fmla="*/ 0 w 5072283"/>
              <a:gd name="connsiteY0" fmla="*/ 87446 h 5786906"/>
              <a:gd name="connsiteX1" fmla="*/ 87446 w 5072283"/>
              <a:gd name="connsiteY1" fmla="*/ 0 h 5786906"/>
              <a:gd name="connsiteX2" fmla="*/ 729548 w 5072283"/>
              <a:gd name="connsiteY2" fmla="*/ 0 h 5786906"/>
              <a:gd name="connsiteX3" fmla="*/ 1224729 w 5072283"/>
              <a:gd name="connsiteY3" fmla="*/ 0 h 5786906"/>
              <a:gd name="connsiteX4" fmla="*/ 1670936 w 5072283"/>
              <a:gd name="connsiteY4" fmla="*/ 0 h 5786906"/>
              <a:gd name="connsiteX5" fmla="*/ 2264064 w 5072283"/>
              <a:gd name="connsiteY5" fmla="*/ 0 h 5786906"/>
              <a:gd name="connsiteX6" fmla="*/ 2759245 w 5072283"/>
              <a:gd name="connsiteY6" fmla="*/ 0 h 5786906"/>
              <a:gd name="connsiteX7" fmla="*/ 3401347 w 5072283"/>
              <a:gd name="connsiteY7" fmla="*/ 0 h 5786906"/>
              <a:gd name="connsiteX8" fmla="*/ 3847554 w 5072283"/>
              <a:gd name="connsiteY8" fmla="*/ 0 h 5786906"/>
              <a:gd name="connsiteX9" fmla="*/ 4489656 w 5072283"/>
              <a:gd name="connsiteY9" fmla="*/ 0 h 5786906"/>
              <a:gd name="connsiteX10" fmla="*/ 4984837 w 5072283"/>
              <a:gd name="connsiteY10" fmla="*/ 0 h 5786906"/>
              <a:gd name="connsiteX11" fmla="*/ 5072283 w 5072283"/>
              <a:gd name="connsiteY11" fmla="*/ 87446 h 5786906"/>
              <a:gd name="connsiteX12" fmla="*/ 5072283 w 5072283"/>
              <a:gd name="connsiteY12" fmla="*/ 704768 h 5786906"/>
              <a:gd name="connsiteX13" fmla="*/ 5072283 w 5072283"/>
              <a:gd name="connsiteY13" fmla="*/ 1378209 h 5786906"/>
              <a:gd name="connsiteX14" fmla="*/ 5072283 w 5072283"/>
              <a:gd name="connsiteY14" fmla="*/ 2051651 h 5786906"/>
              <a:gd name="connsiteX15" fmla="*/ 5072283 w 5072283"/>
              <a:gd name="connsiteY15" fmla="*/ 2500612 h 5786906"/>
              <a:gd name="connsiteX16" fmla="*/ 5072283 w 5072283"/>
              <a:gd name="connsiteY16" fmla="*/ 3061813 h 5786906"/>
              <a:gd name="connsiteX17" fmla="*/ 5072283 w 5072283"/>
              <a:gd name="connsiteY17" fmla="*/ 3735255 h 5786906"/>
              <a:gd name="connsiteX18" fmla="*/ 5072283 w 5072283"/>
              <a:gd name="connsiteY18" fmla="*/ 4296457 h 5786906"/>
              <a:gd name="connsiteX19" fmla="*/ 5072283 w 5072283"/>
              <a:gd name="connsiteY19" fmla="*/ 4689297 h 5786906"/>
              <a:gd name="connsiteX20" fmla="*/ 5072283 w 5072283"/>
              <a:gd name="connsiteY20" fmla="*/ 5138259 h 5786906"/>
              <a:gd name="connsiteX21" fmla="*/ 5072283 w 5072283"/>
              <a:gd name="connsiteY21" fmla="*/ 5699460 h 5786906"/>
              <a:gd name="connsiteX22" fmla="*/ 4984837 w 5072283"/>
              <a:gd name="connsiteY22" fmla="*/ 5786906 h 5786906"/>
              <a:gd name="connsiteX23" fmla="*/ 4538630 w 5072283"/>
              <a:gd name="connsiteY23" fmla="*/ 5786906 h 5786906"/>
              <a:gd name="connsiteX24" fmla="*/ 4141397 w 5072283"/>
              <a:gd name="connsiteY24" fmla="*/ 5786906 h 5786906"/>
              <a:gd name="connsiteX25" fmla="*/ 3744165 w 5072283"/>
              <a:gd name="connsiteY25" fmla="*/ 5786906 h 5786906"/>
              <a:gd name="connsiteX26" fmla="*/ 3200010 w 5072283"/>
              <a:gd name="connsiteY26" fmla="*/ 5786906 h 5786906"/>
              <a:gd name="connsiteX27" fmla="*/ 2753803 w 5072283"/>
              <a:gd name="connsiteY27" fmla="*/ 5786906 h 5786906"/>
              <a:gd name="connsiteX28" fmla="*/ 2160675 w 5072283"/>
              <a:gd name="connsiteY28" fmla="*/ 5786906 h 5786906"/>
              <a:gd name="connsiteX29" fmla="*/ 1714468 w 5072283"/>
              <a:gd name="connsiteY29" fmla="*/ 5786906 h 5786906"/>
              <a:gd name="connsiteX30" fmla="*/ 1121340 w 5072283"/>
              <a:gd name="connsiteY30" fmla="*/ 5786906 h 5786906"/>
              <a:gd name="connsiteX31" fmla="*/ 724107 w 5072283"/>
              <a:gd name="connsiteY31" fmla="*/ 5786906 h 5786906"/>
              <a:gd name="connsiteX32" fmla="*/ 87446 w 5072283"/>
              <a:gd name="connsiteY32" fmla="*/ 5786906 h 5786906"/>
              <a:gd name="connsiteX33" fmla="*/ 0 w 5072283"/>
              <a:gd name="connsiteY33" fmla="*/ 5699460 h 5786906"/>
              <a:gd name="connsiteX34" fmla="*/ 0 w 5072283"/>
              <a:gd name="connsiteY34" fmla="*/ 5138259 h 5786906"/>
              <a:gd name="connsiteX35" fmla="*/ 0 w 5072283"/>
              <a:gd name="connsiteY35" fmla="*/ 4520937 h 5786906"/>
              <a:gd name="connsiteX36" fmla="*/ 0 w 5072283"/>
              <a:gd name="connsiteY36" fmla="*/ 4071976 h 5786906"/>
              <a:gd name="connsiteX37" fmla="*/ 0 w 5072283"/>
              <a:gd name="connsiteY37" fmla="*/ 3679135 h 5786906"/>
              <a:gd name="connsiteX38" fmla="*/ 0 w 5072283"/>
              <a:gd name="connsiteY38" fmla="*/ 3230174 h 5786906"/>
              <a:gd name="connsiteX39" fmla="*/ 0 w 5072283"/>
              <a:gd name="connsiteY39" fmla="*/ 2725093 h 5786906"/>
              <a:gd name="connsiteX40" fmla="*/ 0 w 5072283"/>
              <a:gd name="connsiteY40" fmla="*/ 2163891 h 5786906"/>
              <a:gd name="connsiteX41" fmla="*/ 0 w 5072283"/>
              <a:gd name="connsiteY41" fmla="*/ 1714930 h 5786906"/>
              <a:gd name="connsiteX42" fmla="*/ 0 w 5072283"/>
              <a:gd name="connsiteY42" fmla="*/ 1041488 h 5786906"/>
              <a:gd name="connsiteX43" fmla="*/ 0 w 5072283"/>
              <a:gd name="connsiteY43" fmla="*/ 87446 h 578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72283" h="5786906" extrusionOk="0">
                <a:moveTo>
                  <a:pt x="0" y="87446"/>
                </a:moveTo>
                <a:cubicBezTo>
                  <a:pt x="-7823" y="34325"/>
                  <a:pt x="35794" y="1260"/>
                  <a:pt x="87446" y="0"/>
                </a:cubicBezTo>
                <a:cubicBezTo>
                  <a:pt x="252150" y="-40611"/>
                  <a:pt x="433228" y="7716"/>
                  <a:pt x="729548" y="0"/>
                </a:cubicBezTo>
                <a:cubicBezTo>
                  <a:pt x="1025868" y="-7716"/>
                  <a:pt x="1003289" y="51750"/>
                  <a:pt x="1224729" y="0"/>
                </a:cubicBezTo>
                <a:cubicBezTo>
                  <a:pt x="1446169" y="-51750"/>
                  <a:pt x="1562461" y="17226"/>
                  <a:pt x="1670936" y="0"/>
                </a:cubicBezTo>
                <a:cubicBezTo>
                  <a:pt x="1779411" y="-17226"/>
                  <a:pt x="2133009" y="21695"/>
                  <a:pt x="2264064" y="0"/>
                </a:cubicBezTo>
                <a:cubicBezTo>
                  <a:pt x="2395119" y="-21695"/>
                  <a:pt x="2636104" y="43095"/>
                  <a:pt x="2759245" y="0"/>
                </a:cubicBezTo>
                <a:cubicBezTo>
                  <a:pt x="2882386" y="-43095"/>
                  <a:pt x="3102993" y="25059"/>
                  <a:pt x="3401347" y="0"/>
                </a:cubicBezTo>
                <a:cubicBezTo>
                  <a:pt x="3699701" y="-25059"/>
                  <a:pt x="3688740" y="23012"/>
                  <a:pt x="3847554" y="0"/>
                </a:cubicBezTo>
                <a:cubicBezTo>
                  <a:pt x="4006368" y="-23012"/>
                  <a:pt x="4179360" y="31513"/>
                  <a:pt x="4489656" y="0"/>
                </a:cubicBezTo>
                <a:cubicBezTo>
                  <a:pt x="4799952" y="-31513"/>
                  <a:pt x="4873540" y="49"/>
                  <a:pt x="4984837" y="0"/>
                </a:cubicBezTo>
                <a:cubicBezTo>
                  <a:pt x="5030635" y="-143"/>
                  <a:pt x="5076102" y="28678"/>
                  <a:pt x="5072283" y="87446"/>
                </a:cubicBezTo>
                <a:cubicBezTo>
                  <a:pt x="5141292" y="379904"/>
                  <a:pt x="5048397" y="501491"/>
                  <a:pt x="5072283" y="704768"/>
                </a:cubicBezTo>
                <a:cubicBezTo>
                  <a:pt x="5096169" y="908045"/>
                  <a:pt x="5040914" y="1125260"/>
                  <a:pt x="5072283" y="1378209"/>
                </a:cubicBezTo>
                <a:cubicBezTo>
                  <a:pt x="5103652" y="1631158"/>
                  <a:pt x="5040911" y="1853517"/>
                  <a:pt x="5072283" y="2051651"/>
                </a:cubicBezTo>
                <a:cubicBezTo>
                  <a:pt x="5103655" y="2249785"/>
                  <a:pt x="5057462" y="2395995"/>
                  <a:pt x="5072283" y="2500612"/>
                </a:cubicBezTo>
                <a:cubicBezTo>
                  <a:pt x="5087104" y="2605229"/>
                  <a:pt x="5066693" y="2822605"/>
                  <a:pt x="5072283" y="3061813"/>
                </a:cubicBezTo>
                <a:cubicBezTo>
                  <a:pt x="5077873" y="3301021"/>
                  <a:pt x="5066039" y="3511660"/>
                  <a:pt x="5072283" y="3735255"/>
                </a:cubicBezTo>
                <a:cubicBezTo>
                  <a:pt x="5078527" y="3958850"/>
                  <a:pt x="5006843" y="4092110"/>
                  <a:pt x="5072283" y="4296457"/>
                </a:cubicBezTo>
                <a:cubicBezTo>
                  <a:pt x="5137723" y="4500804"/>
                  <a:pt x="5045619" y="4529139"/>
                  <a:pt x="5072283" y="4689297"/>
                </a:cubicBezTo>
                <a:cubicBezTo>
                  <a:pt x="5098947" y="4849455"/>
                  <a:pt x="5042746" y="4913920"/>
                  <a:pt x="5072283" y="5138259"/>
                </a:cubicBezTo>
                <a:cubicBezTo>
                  <a:pt x="5101820" y="5362598"/>
                  <a:pt x="5044212" y="5486795"/>
                  <a:pt x="5072283" y="5699460"/>
                </a:cubicBezTo>
                <a:cubicBezTo>
                  <a:pt x="5074112" y="5747368"/>
                  <a:pt x="5034564" y="5800507"/>
                  <a:pt x="4984837" y="5786906"/>
                </a:cubicBezTo>
                <a:cubicBezTo>
                  <a:pt x="4868016" y="5800188"/>
                  <a:pt x="4628943" y="5758701"/>
                  <a:pt x="4538630" y="5786906"/>
                </a:cubicBezTo>
                <a:cubicBezTo>
                  <a:pt x="4448317" y="5815111"/>
                  <a:pt x="4256823" y="5765611"/>
                  <a:pt x="4141397" y="5786906"/>
                </a:cubicBezTo>
                <a:cubicBezTo>
                  <a:pt x="4025971" y="5808201"/>
                  <a:pt x="3834802" y="5764506"/>
                  <a:pt x="3744165" y="5786906"/>
                </a:cubicBezTo>
                <a:cubicBezTo>
                  <a:pt x="3653528" y="5809306"/>
                  <a:pt x="3381398" y="5725067"/>
                  <a:pt x="3200010" y="5786906"/>
                </a:cubicBezTo>
                <a:cubicBezTo>
                  <a:pt x="3018622" y="5848745"/>
                  <a:pt x="2893209" y="5783083"/>
                  <a:pt x="2753803" y="5786906"/>
                </a:cubicBezTo>
                <a:cubicBezTo>
                  <a:pt x="2614397" y="5790729"/>
                  <a:pt x="2378075" y="5777654"/>
                  <a:pt x="2160675" y="5786906"/>
                </a:cubicBezTo>
                <a:cubicBezTo>
                  <a:pt x="1943275" y="5796158"/>
                  <a:pt x="1834678" y="5775915"/>
                  <a:pt x="1714468" y="5786906"/>
                </a:cubicBezTo>
                <a:cubicBezTo>
                  <a:pt x="1594258" y="5797897"/>
                  <a:pt x="1361235" y="5725553"/>
                  <a:pt x="1121340" y="5786906"/>
                </a:cubicBezTo>
                <a:cubicBezTo>
                  <a:pt x="881445" y="5848259"/>
                  <a:pt x="878773" y="5765971"/>
                  <a:pt x="724107" y="5786906"/>
                </a:cubicBezTo>
                <a:cubicBezTo>
                  <a:pt x="569441" y="5807841"/>
                  <a:pt x="316126" y="5776657"/>
                  <a:pt x="87446" y="5786906"/>
                </a:cubicBezTo>
                <a:cubicBezTo>
                  <a:pt x="45881" y="5793147"/>
                  <a:pt x="4776" y="5744900"/>
                  <a:pt x="0" y="5699460"/>
                </a:cubicBezTo>
                <a:cubicBezTo>
                  <a:pt x="-2369" y="5556985"/>
                  <a:pt x="14925" y="5333295"/>
                  <a:pt x="0" y="5138259"/>
                </a:cubicBezTo>
                <a:cubicBezTo>
                  <a:pt x="-14925" y="4943223"/>
                  <a:pt x="26950" y="4675202"/>
                  <a:pt x="0" y="4520937"/>
                </a:cubicBezTo>
                <a:cubicBezTo>
                  <a:pt x="-26950" y="4366672"/>
                  <a:pt x="14915" y="4183068"/>
                  <a:pt x="0" y="4071976"/>
                </a:cubicBezTo>
                <a:cubicBezTo>
                  <a:pt x="-14915" y="3960884"/>
                  <a:pt x="28408" y="3791250"/>
                  <a:pt x="0" y="3679135"/>
                </a:cubicBezTo>
                <a:cubicBezTo>
                  <a:pt x="-28408" y="3567020"/>
                  <a:pt x="34269" y="3444470"/>
                  <a:pt x="0" y="3230174"/>
                </a:cubicBezTo>
                <a:cubicBezTo>
                  <a:pt x="-34269" y="3015878"/>
                  <a:pt x="45385" y="2884990"/>
                  <a:pt x="0" y="2725093"/>
                </a:cubicBezTo>
                <a:cubicBezTo>
                  <a:pt x="-45385" y="2565196"/>
                  <a:pt x="58841" y="2366958"/>
                  <a:pt x="0" y="2163891"/>
                </a:cubicBezTo>
                <a:cubicBezTo>
                  <a:pt x="-58841" y="1960824"/>
                  <a:pt x="19020" y="1857213"/>
                  <a:pt x="0" y="1714930"/>
                </a:cubicBezTo>
                <a:cubicBezTo>
                  <a:pt x="-19020" y="1572647"/>
                  <a:pt x="46808" y="1222496"/>
                  <a:pt x="0" y="1041488"/>
                </a:cubicBezTo>
                <a:cubicBezTo>
                  <a:pt x="-46808" y="860480"/>
                  <a:pt x="53998" y="484645"/>
                  <a:pt x="0" y="87446"/>
                </a:cubicBezTo>
                <a:close/>
              </a:path>
            </a:pathLst>
          </a:custGeom>
          <a:noFill/>
          <a:ln w="44450">
            <a:solidFill>
              <a:srgbClr val="56ABA8"/>
            </a:solidFill>
            <a:prstDash val="sysDash"/>
            <a:extLst>
              <a:ext uri="{C807C97D-BFC1-408E-A445-0C87EB9F89A2}">
                <ask:lineSketchStyleProps xmlns:ask="http://schemas.microsoft.com/office/drawing/2018/sketchyshapes" sd="1219033472">
                  <a:prstGeom prst="roundRect">
                    <a:avLst>
                      <a:gd name="adj" fmla="val 172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7894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9441</TotalTime>
  <Words>786</Words>
  <Application>Microsoft Office PowerPoint</Application>
  <PresentationFormat>Widescreen</PresentationFormat>
  <Paragraphs>162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Arial</vt:lpstr>
      <vt:lpstr>Arial Narrow</vt:lpstr>
      <vt:lpstr>Gilmer Medium</vt:lpstr>
      <vt:lpstr>Century Gothic</vt:lpstr>
      <vt:lpstr>Gilmer Light</vt:lpstr>
      <vt:lpstr>Gilmer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Bogan</dc:creator>
  <cp:lastModifiedBy>Kathryn Waller</cp:lastModifiedBy>
  <cp:revision>35</cp:revision>
  <dcterms:created xsi:type="dcterms:W3CDTF">2022-02-01T23:41:00Z</dcterms:created>
  <dcterms:modified xsi:type="dcterms:W3CDTF">2023-02-01T20:21:34Z</dcterms:modified>
</cp:coreProperties>
</file>