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7" r:id="rId1"/>
  </p:sldMasterIdLst>
  <p:notesMasterIdLst>
    <p:notesMasterId r:id="rId10"/>
  </p:notesMasterIdLst>
  <p:sldIdLst>
    <p:sldId id="256" r:id="rId2"/>
    <p:sldId id="679" r:id="rId3"/>
    <p:sldId id="293" r:id="rId4"/>
    <p:sldId id="586" r:id="rId5"/>
    <p:sldId id="292" r:id="rId6"/>
    <p:sldId id="599" r:id="rId7"/>
    <p:sldId id="601" r:id="rId8"/>
    <p:sldId id="6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lison Foulk" initials="AF" lastIdx="87" clrIdx="6">
    <p:extLst>
      <p:ext uri="{19B8F6BF-5375-455C-9EA6-DF929625EA0E}">
        <p15:presenceInfo xmlns:p15="http://schemas.microsoft.com/office/powerpoint/2012/main" userId="6b8a15f27e661448" providerId="Windows Live"/>
      </p:ext>
    </p:extLst>
  </p:cmAuthor>
  <p:cmAuthor id="1" name="Rae Chicas" initials="RC" lastIdx="93" clrIdx="0"/>
  <p:cmAuthor id="8" name="Taylor Schulte" initials="TS" lastIdx="6" clrIdx="7">
    <p:extLst>
      <p:ext uri="{19B8F6BF-5375-455C-9EA6-DF929625EA0E}">
        <p15:presenceInfo xmlns:p15="http://schemas.microsoft.com/office/powerpoint/2012/main" userId="S::taylor.schulte@definefinancial.com::7925af22-4e97-4202-bd33-1963ceebaa18" providerId="AD"/>
      </p:ext>
    </p:extLst>
  </p:cmAuthor>
  <p:cmAuthor id="2" name="Stephanie Bogan" initials="SB" lastIdx="124" clrIdx="1"/>
  <p:cmAuthor id="9" name="niamhmmcdermott@gmail.com" initials="n" lastIdx="1" clrIdx="8">
    <p:extLst>
      <p:ext uri="{19B8F6BF-5375-455C-9EA6-DF929625EA0E}">
        <p15:presenceInfo xmlns:p15="http://schemas.microsoft.com/office/powerpoint/2012/main" userId="ac77613951c22e0e" providerId="Windows Live"/>
      </p:ext>
    </p:extLst>
  </p:cmAuthor>
  <p:cmAuthor id="3" name="Natalie Bergsma" initials="NB" lastIdx="237" clrIdx="2"/>
  <p:cmAuthor id="4" name="Matthew Jarvis" initials="MJ" lastIdx="1" clrIdx="3"/>
  <p:cmAuthor id="5" name="Team JFS" initials="" lastIdx="16" clrIdx="4"/>
  <p:cmAuthor id="6" name="Matthew Jarvis" initials="MJ [2]" lastIdx="4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7346"/>
    <a:srgbClr val="004A4D"/>
    <a:srgbClr val="7F7F7F"/>
    <a:srgbClr val="86C6C5"/>
    <a:srgbClr val="56ABA8"/>
    <a:srgbClr val="FFC0A2"/>
    <a:srgbClr val="BECAC9"/>
    <a:srgbClr val="EAFCFB"/>
    <a:srgbClr val="A7D8D5"/>
    <a:srgbClr val="417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1" autoAdjust="0"/>
    <p:restoredTop sz="86335" autoAdjust="0"/>
  </p:normalViewPr>
  <p:slideViewPr>
    <p:cSldViewPr snapToGrid="0" snapToObjects="1">
      <p:cViewPr varScale="1">
        <p:scale>
          <a:sx n="96" d="100"/>
          <a:sy n="96" d="100"/>
        </p:scale>
        <p:origin x="102" y="144"/>
      </p:cViewPr>
      <p:guideLst/>
    </p:cSldViewPr>
  </p:slideViewPr>
  <p:notesTextViewPr>
    <p:cViewPr>
      <p:scale>
        <a:sx n="90" d="100"/>
        <a:sy n="9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CC71C-C981-894C-B836-7A5B44B74E11}" type="datetimeFigureOut">
              <a:rPr lang="en-US" smtClean="0"/>
              <a:t>6/8/2021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E9A3E-83A6-CE49-913E-F894E46D65A2}" type="slidenum">
              <a:rPr lang="en-US" smtClean="0"/>
              <a:t>‹#›</a:t>
            </a:fld>
            <a:endParaRPr lang="en-US" dirty="0"/>
          </a:p>
        </p:txBody>
      </p:sp>
    </p:spTree>
    <p:extLst>
      <p:ext uri="{BB962C8B-B14F-4D97-AF65-F5344CB8AC3E}">
        <p14:creationId xmlns:p14="http://schemas.microsoft.com/office/powerpoint/2010/main" val="380097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 name="Shape 21"/>
          <p:cNvSpPr txBox="1">
            <a:spLocks noGrp="1"/>
          </p:cNvSpPr>
          <p:nvPr>
            <p:ph type="body" idx="1"/>
          </p:nvPr>
        </p:nvSpPr>
        <p:spPr>
          <a:xfrm>
            <a:off x="935038" y="4416425"/>
            <a:ext cx="5140325" cy="4183063"/>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58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E9A3E-83A6-CE49-913E-F894E46D65A2}" type="slidenum">
              <a:rPr lang="en-US" smtClean="0"/>
              <a:t>2</a:t>
            </a:fld>
            <a:endParaRPr lang="en-US" dirty="0"/>
          </a:p>
        </p:txBody>
      </p:sp>
    </p:spTree>
    <p:extLst>
      <p:ext uri="{BB962C8B-B14F-4D97-AF65-F5344CB8AC3E}">
        <p14:creationId xmlns:p14="http://schemas.microsoft.com/office/powerpoint/2010/main" val="140430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Updaet</a:t>
            </a:r>
            <a:r>
              <a:rPr lang="en-US" dirty="0"/>
              <a:t> this page with your firm’s branding</a:t>
            </a:r>
          </a:p>
        </p:txBody>
      </p:sp>
      <p:sp>
        <p:nvSpPr>
          <p:cNvPr id="4" name="Slide Number Placeholder 3"/>
          <p:cNvSpPr>
            <a:spLocks noGrp="1"/>
          </p:cNvSpPr>
          <p:nvPr>
            <p:ph type="sldNum" sz="quarter" idx="5"/>
          </p:nvPr>
        </p:nvSpPr>
        <p:spPr/>
        <p:txBody>
          <a:bodyPr/>
          <a:lstStyle/>
          <a:p>
            <a:fld id="{2C7E9A3E-83A6-CE49-913E-F894E46D65A2}" type="slidenum">
              <a:rPr lang="en-US" smtClean="0"/>
              <a:t>3</a:t>
            </a:fld>
            <a:endParaRPr lang="en-US" dirty="0"/>
          </a:p>
        </p:txBody>
      </p:sp>
    </p:spTree>
    <p:extLst>
      <p:ext uri="{BB962C8B-B14F-4D97-AF65-F5344CB8AC3E}">
        <p14:creationId xmlns:p14="http://schemas.microsoft.com/office/powerpoint/2010/main" val="314185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this page to reflect the check-in meetings you will have with a new employee. Adjust the number or timing to reflect what works best for you.</a:t>
            </a:r>
          </a:p>
        </p:txBody>
      </p:sp>
      <p:sp>
        <p:nvSpPr>
          <p:cNvPr id="4" name="Slide Number Placeholder 3"/>
          <p:cNvSpPr>
            <a:spLocks noGrp="1"/>
          </p:cNvSpPr>
          <p:nvPr>
            <p:ph type="sldNum" sz="quarter" idx="10"/>
          </p:nvPr>
        </p:nvSpPr>
        <p:spPr/>
        <p:txBody>
          <a:bodyPr/>
          <a:lstStyle/>
          <a:p>
            <a:fld id="{E45520B6-0D91-4B11-900F-5F9D45C24A80}" type="slidenum">
              <a:rPr lang="en-US" smtClean="0"/>
              <a:t>4</a:t>
            </a:fld>
            <a:endParaRPr lang="en-US"/>
          </a:p>
        </p:txBody>
      </p:sp>
    </p:spTree>
    <p:extLst>
      <p:ext uri="{BB962C8B-B14F-4D97-AF65-F5344CB8AC3E}">
        <p14:creationId xmlns:p14="http://schemas.microsoft.com/office/powerpoint/2010/main" val="1458267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to reflect the employee’s first week. A simple way to do this is to simply take a snapshot of their calendar once all meetings are scheduled.</a:t>
            </a:r>
          </a:p>
        </p:txBody>
      </p:sp>
      <p:sp>
        <p:nvSpPr>
          <p:cNvPr id="4" name="Slide Number Placeholder 3"/>
          <p:cNvSpPr>
            <a:spLocks noGrp="1"/>
          </p:cNvSpPr>
          <p:nvPr>
            <p:ph type="sldNum" sz="quarter" idx="5"/>
          </p:nvPr>
        </p:nvSpPr>
        <p:spPr/>
        <p:txBody>
          <a:bodyPr/>
          <a:lstStyle/>
          <a:p>
            <a:fld id="{2C7E9A3E-83A6-CE49-913E-F894E46D65A2}" type="slidenum">
              <a:rPr lang="en-US" smtClean="0"/>
              <a:t>5</a:t>
            </a:fld>
            <a:endParaRPr lang="en-US" dirty="0"/>
          </a:p>
        </p:txBody>
      </p:sp>
    </p:spTree>
    <p:extLst>
      <p:ext uri="{BB962C8B-B14F-4D97-AF65-F5344CB8AC3E}">
        <p14:creationId xmlns:p14="http://schemas.microsoft.com/office/powerpoint/2010/main" val="21052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snapshot of their training plan here or keep template and hand them theirs.</a:t>
            </a:r>
          </a:p>
        </p:txBody>
      </p:sp>
      <p:sp>
        <p:nvSpPr>
          <p:cNvPr id="4" name="Slide Number Placeholder 3"/>
          <p:cNvSpPr>
            <a:spLocks noGrp="1"/>
          </p:cNvSpPr>
          <p:nvPr>
            <p:ph type="sldNum" sz="quarter" idx="5"/>
          </p:nvPr>
        </p:nvSpPr>
        <p:spPr/>
        <p:txBody>
          <a:bodyPr/>
          <a:lstStyle/>
          <a:p>
            <a:fld id="{2C7E9A3E-83A6-CE49-913E-F894E46D65A2}" type="slidenum">
              <a:rPr lang="en-US" smtClean="0"/>
              <a:t>6</a:t>
            </a:fld>
            <a:endParaRPr lang="en-US" dirty="0"/>
          </a:p>
        </p:txBody>
      </p:sp>
    </p:spTree>
    <p:extLst>
      <p:ext uri="{BB962C8B-B14F-4D97-AF65-F5344CB8AC3E}">
        <p14:creationId xmlns:p14="http://schemas.microsoft.com/office/powerpoint/2010/main" val="347017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this with any necessary form sand materials for them to review</a:t>
            </a:r>
          </a:p>
        </p:txBody>
      </p:sp>
      <p:sp>
        <p:nvSpPr>
          <p:cNvPr id="4" name="Slide Number Placeholder 3"/>
          <p:cNvSpPr>
            <a:spLocks noGrp="1"/>
          </p:cNvSpPr>
          <p:nvPr>
            <p:ph type="sldNum" sz="quarter" idx="5"/>
          </p:nvPr>
        </p:nvSpPr>
        <p:spPr/>
        <p:txBody>
          <a:bodyPr/>
          <a:lstStyle/>
          <a:p>
            <a:fld id="{2C7E9A3E-83A6-CE49-913E-F894E46D65A2}" type="slidenum">
              <a:rPr lang="en-US" smtClean="0"/>
              <a:t>7</a:t>
            </a:fld>
            <a:endParaRPr lang="en-US" dirty="0"/>
          </a:p>
        </p:txBody>
      </p:sp>
    </p:spTree>
    <p:extLst>
      <p:ext uri="{BB962C8B-B14F-4D97-AF65-F5344CB8AC3E}">
        <p14:creationId xmlns:p14="http://schemas.microsoft.com/office/powerpoint/2010/main" val="231608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any relevant materials past this page or list them here.</a:t>
            </a:r>
          </a:p>
        </p:txBody>
      </p:sp>
      <p:sp>
        <p:nvSpPr>
          <p:cNvPr id="4" name="Slide Number Placeholder 3"/>
          <p:cNvSpPr>
            <a:spLocks noGrp="1"/>
          </p:cNvSpPr>
          <p:nvPr>
            <p:ph type="sldNum" sz="quarter" idx="5"/>
          </p:nvPr>
        </p:nvSpPr>
        <p:spPr/>
        <p:txBody>
          <a:bodyPr/>
          <a:lstStyle/>
          <a:p>
            <a:fld id="{2C7E9A3E-83A6-CE49-913E-F894E46D65A2}" type="slidenum">
              <a:rPr lang="en-US" smtClean="0"/>
              <a:t>8</a:t>
            </a:fld>
            <a:endParaRPr lang="en-US" dirty="0"/>
          </a:p>
        </p:txBody>
      </p:sp>
    </p:spTree>
    <p:extLst>
      <p:ext uri="{BB962C8B-B14F-4D97-AF65-F5344CB8AC3E}">
        <p14:creationId xmlns:p14="http://schemas.microsoft.com/office/powerpoint/2010/main" val="1049581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0658A7-8D11-3242-A0D3-2D89802656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1926" t="21370" b="-1"/>
          <a:stretch/>
        </p:blipFill>
        <p:spPr bwMode="auto">
          <a:xfrm rot="5400000" flipV="1">
            <a:off x="10906765" y="5567882"/>
            <a:ext cx="888046" cy="1703436"/>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F5C7F95C-1180-FE47-A007-34A4841792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1926" t="21370" b="-1"/>
          <a:stretch/>
        </p:blipFill>
        <p:spPr bwMode="auto">
          <a:xfrm rot="5400000" flipH="1">
            <a:off x="407695" y="-406885"/>
            <a:ext cx="888046" cy="1703436"/>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F89B86B-FBFC-CA41-A7CB-1383B8B838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490" y="6436448"/>
            <a:ext cx="268900" cy="277000"/>
          </a:xfrm>
          <a:prstGeom prst="rect">
            <a:avLst/>
          </a:prstGeom>
        </p:spPr>
      </p:pic>
      <p:sp>
        <p:nvSpPr>
          <p:cNvPr id="10" name="Rectangle 9">
            <a:extLst>
              <a:ext uri="{FF2B5EF4-FFF2-40B4-BE49-F238E27FC236}">
                <a16:creationId xmlns:a16="http://schemas.microsoft.com/office/drawing/2014/main" id="{BBD1BCC7-6A7F-4443-BF11-BD4C26EDE1C3}"/>
              </a:ext>
            </a:extLst>
          </p:cNvPr>
          <p:cNvSpPr/>
          <p:nvPr/>
        </p:nvSpPr>
        <p:spPr>
          <a:xfrm>
            <a:off x="256940" y="6467227"/>
            <a:ext cx="2702984" cy="246221"/>
          </a:xfrm>
          <a:prstGeom prst="rect">
            <a:avLst/>
          </a:prstGeom>
        </p:spPr>
        <p:txBody>
          <a:bodyPr wrap="none" anchor="ctr">
            <a:spAutoFit/>
          </a:bodyPr>
          <a:lstStyle/>
          <a:p>
            <a:pPr algn="l"/>
            <a:r>
              <a:rPr lang="en-US" sz="1000" b="0" i="0" kern="1200" cap="all" baseline="0" dirty="0">
                <a:solidFill>
                  <a:schemeClr val="tx1">
                    <a:lumMod val="65000"/>
                    <a:lumOff val="35000"/>
                  </a:schemeClr>
                </a:solidFill>
                <a:latin typeface="Avenir Book" panose="02000503020000020003" pitchFamily="2" charset="0"/>
                <a:ea typeface="+mn-ea"/>
                <a:cs typeface="Calibri" panose="020F0502020204030204" pitchFamily="34" charset="0"/>
              </a:rPr>
              <a:t>© 2020 Educe, Inc. &amp; Limitless Adviser</a:t>
            </a:r>
          </a:p>
        </p:txBody>
      </p:sp>
    </p:spTree>
    <p:extLst>
      <p:ext uri="{BB962C8B-B14F-4D97-AF65-F5344CB8AC3E}">
        <p14:creationId xmlns:p14="http://schemas.microsoft.com/office/powerpoint/2010/main" val="208427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D87F3C-19EF-EF4F-84BD-7711533171A6}"/>
              </a:ext>
            </a:extLst>
          </p:cNvPr>
          <p:cNvPicPr>
            <a:picLocks noChangeAspect="1"/>
          </p:cNvPicPr>
          <p:nvPr/>
        </p:nvPicPr>
        <p:blipFill>
          <a:blip r:embed="rId2">
            <a:alphaModFix amt="10000"/>
          </a:blip>
          <a:stretch>
            <a:fillRect/>
          </a:stretch>
        </p:blipFill>
        <p:spPr>
          <a:xfrm>
            <a:off x="-194023" y="1629200"/>
            <a:ext cx="2454687" cy="5237616"/>
          </a:xfrm>
          <a:prstGeom prst="rect">
            <a:avLst/>
          </a:prstGeom>
        </p:spPr>
      </p:pic>
      <p:grpSp>
        <p:nvGrpSpPr>
          <p:cNvPr id="2" name="Group 1">
            <a:extLst>
              <a:ext uri="{FF2B5EF4-FFF2-40B4-BE49-F238E27FC236}">
                <a16:creationId xmlns:a16="http://schemas.microsoft.com/office/drawing/2014/main" id="{ED2CCEF8-DE7F-034B-932C-F50DC57A2C24}"/>
              </a:ext>
            </a:extLst>
          </p:cNvPr>
          <p:cNvGrpSpPr/>
          <p:nvPr/>
        </p:nvGrpSpPr>
        <p:grpSpPr>
          <a:xfrm>
            <a:off x="134031" y="6453679"/>
            <a:ext cx="2859206" cy="277000"/>
            <a:chOff x="9103219" y="6453679"/>
            <a:chExt cx="2859206" cy="277000"/>
          </a:xfrm>
        </p:grpSpPr>
        <p:pic>
          <p:nvPicPr>
            <p:cNvPr id="6" name="Picture 5">
              <a:extLst>
                <a:ext uri="{FF2B5EF4-FFF2-40B4-BE49-F238E27FC236}">
                  <a16:creationId xmlns:a16="http://schemas.microsoft.com/office/drawing/2014/main" id="{4F4D12C1-34E7-8040-8C13-CC4144D6F0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03219" y="6453679"/>
              <a:ext cx="268900" cy="277000"/>
            </a:xfrm>
            <a:prstGeom prst="rect">
              <a:avLst/>
            </a:prstGeom>
          </p:spPr>
        </p:pic>
        <p:sp>
          <p:nvSpPr>
            <p:cNvPr id="9" name="Rectangle 8">
              <a:extLst>
                <a:ext uri="{FF2B5EF4-FFF2-40B4-BE49-F238E27FC236}">
                  <a16:creationId xmlns:a16="http://schemas.microsoft.com/office/drawing/2014/main" id="{0F73013C-8306-5C49-96C1-F16A5867549B}"/>
                </a:ext>
              </a:extLst>
            </p:cNvPr>
            <p:cNvSpPr/>
            <p:nvPr userDrawn="1"/>
          </p:nvSpPr>
          <p:spPr>
            <a:xfrm>
              <a:off x="9259441" y="6484458"/>
              <a:ext cx="2702984" cy="246221"/>
            </a:xfrm>
            <a:prstGeom prst="rect">
              <a:avLst/>
            </a:prstGeom>
          </p:spPr>
          <p:txBody>
            <a:bodyPr wrap="none" anchor="ctr">
              <a:spAutoFit/>
            </a:bodyPr>
            <a:lstStyle/>
            <a:p>
              <a:pPr algn="l"/>
              <a:r>
                <a:rPr lang="en-US" sz="1000" b="0" i="0" kern="1200" cap="all" baseline="0" dirty="0">
                  <a:solidFill>
                    <a:schemeClr val="tx1">
                      <a:lumMod val="65000"/>
                      <a:lumOff val="35000"/>
                    </a:schemeClr>
                  </a:solidFill>
                  <a:latin typeface="Avenir Book" panose="02000503020000020003" pitchFamily="2" charset="0"/>
                  <a:ea typeface="+mn-ea"/>
                  <a:cs typeface="Calibri" panose="020F0502020204030204" pitchFamily="34" charset="0"/>
                </a:rPr>
                <a:t>© 2020 Educe, Inc. &amp; Limitless Adviser</a:t>
              </a:r>
            </a:p>
          </p:txBody>
        </p:sp>
      </p:grpSp>
      <p:pic>
        <p:nvPicPr>
          <p:cNvPr id="11" name="Picture 10">
            <a:extLst>
              <a:ext uri="{FF2B5EF4-FFF2-40B4-BE49-F238E27FC236}">
                <a16:creationId xmlns:a16="http://schemas.microsoft.com/office/drawing/2014/main" id="{E545B375-68D3-6748-8CC5-BB9B5A3354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926" t="21370" b="-1"/>
          <a:stretch/>
        </p:blipFill>
        <p:spPr bwMode="auto">
          <a:xfrm rot="5400000" flipH="1">
            <a:off x="407695" y="-406885"/>
            <a:ext cx="888046" cy="1703436"/>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D103D0D-A7B9-8148-A445-7BF34FB14AF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926" t="21370" b="-1"/>
          <a:stretch/>
        </p:blipFill>
        <p:spPr bwMode="auto">
          <a:xfrm rot="5400000" flipV="1">
            <a:off x="10896259" y="5562259"/>
            <a:ext cx="888046" cy="17034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701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8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AE508-F102-124F-BFF2-C3D17B66A4D9}"/>
              </a:ext>
            </a:extLst>
          </p:cNvPr>
          <p:cNvPicPr>
            <a:picLocks noChangeAspect="1"/>
          </p:cNvPicPr>
          <p:nvPr userDrawn="1"/>
        </p:nvPicPr>
        <p:blipFill rotWithShape="1">
          <a:blip r:embed="rId2">
            <a:alphaModFix amt="37000"/>
          </a:blip>
          <a:srcRect l="3686" t="13372" r="16667" b="20735"/>
          <a:stretch/>
        </p:blipFill>
        <p:spPr>
          <a:xfrm>
            <a:off x="9331" y="0"/>
            <a:ext cx="12192000" cy="6858001"/>
          </a:xfrm>
          <a:prstGeom prst="rect">
            <a:avLst/>
          </a:prstGeom>
        </p:spPr>
      </p:pic>
    </p:spTree>
    <p:extLst>
      <p:ext uri="{BB962C8B-B14F-4D97-AF65-F5344CB8AC3E}">
        <p14:creationId xmlns:p14="http://schemas.microsoft.com/office/powerpoint/2010/main" val="331367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4B90A9-F76B-BF4C-BDD6-6A4EFC934C90}"/>
              </a:ext>
            </a:extLst>
          </p:cNvPr>
          <p:cNvPicPr>
            <a:picLocks noChangeAspect="1"/>
          </p:cNvPicPr>
          <p:nvPr userDrawn="1"/>
        </p:nvPicPr>
        <p:blipFill rotWithShape="1">
          <a:blip r:embed="rId2">
            <a:alphaModFix amt="37000"/>
          </a:blip>
          <a:srcRect l="3686" t="13372" r="16667" b="20735"/>
          <a:stretch/>
        </p:blipFill>
        <p:spPr>
          <a:xfrm>
            <a:off x="9331" y="0"/>
            <a:ext cx="12192000" cy="6858001"/>
          </a:xfrm>
          <a:prstGeom prst="rect">
            <a:avLst/>
          </a:prstGeom>
        </p:spPr>
      </p:pic>
      <p:pic>
        <p:nvPicPr>
          <p:cNvPr id="13" name="Picture 12">
            <a:extLst>
              <a:ext uri="{FF2B5EF4-FFF2-40B4-BE49-F238E27FC236}">
                <a16:creationId xmlns:a16="http://schemas.microsoft.com/office/drawing/2014/main" id="{388F73E6-346D-0043-9C5C-B2F49F61D511}"/>
              </a:ext>
            </a:extLst>
          </p:cNvPr>
          <p:cNvPicPr>
            <a:picLocks noChangeAspect="1"/>
          </p:cNvPicPr>
          <p:nvPr userDrawn="1"/>
        </p:nvPicPr>
        <p:blipFill>
          <a:blip r:embed="rId3"/>
          <a:stretch>
            <a:fillRect/>
          </a:stretch>
        </p:blipFill>
        <p:spPr>
          <a:xfrm>
            <a:off x="5102386" y="6440780"/>
            <a:ext cx="1987228" cy="156065"/>
          </a:xfrm>
          <a:prstGeom prst="rect">
            <a:avLst/>
          </a:prstGeom>
        </p:spPr>
      </p:pic>
    </p:spTree>
    <p:extLst>
      <p:ext uri="{BB962C8B-B14F-4D97-AF65-F5344CB8AC3E}">
        <p14:creationId xmlns:p14="http://schemas.microsoft.com/office/powerpoint/2010/main" val="147743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6A0DBA-F54A-8E43-96F7-7DDBB1EE7D02}"/>
              </a:ext>
            </a:extLst>
          </p:cNvPr>
          <p:cNvPicPr>
            <a:picLocks noChangeAspect="1"/>
          </p:cNvPicPr>
          <p:nvPr userDrawn="1"/>
        </p:nvPicPr>
        <p:blipFill rotWithShape="1">
          <a:blip r:embed="rId2">
            <a:alphaModFix amt="16000"/>
          </a:blip>
          <a:srcRect l="39426" b="20841"/>
          <a:stretch/>
        </p:blipFill>
        <p:spPr>
          <a:xfrm>
            <a:off x="0" y="233265"/>
            <a:ext cx="4274708" cy="6624735"/>
          </a:xfrm>
          <a:prstGeom prst="rect">
            <a:avLst/>
          </a:prstGeom>
        </p:spPr>
      </p:pic>
      <p:pic>
        <p:nvPicPr>
          <p:cNvPr id="13" name="Picture 12">
            <a:extLst>
              <a:ext uri="{FF2B5EF4-FFF2-40B4-BE49-F238E27FC236}">
                <a16:creationId xmlns:a16="http://schemas.microsoft.com/office/drawing/2014/main" id="{EB1C11CA-D5DA-5143-8A8A-04D0952DA716}"/>
              </a:ext>
            </a:extLst>
          </p:cNvPr>
          <p:cNvPicPr>
            <a:picLocks noChangeAspect="1"/>
          </p:cNvPicPr>
          <p:nvPr userDrawn="1"/>
        </p:nvPicPr>
        <p:blipFill>
          <a:blip r:embed="rId3"/>
          <a:stretch>
            <a:fillRect/>
          </a:stretch>
        </p:blipFill>
        <p:spPr>
          <a:xfrm rot="16200000">
            <a:off x="9373730" y="3340418"/>
            <a:ext cx="5226112" cy="410428"/>
          </a:xfrm>
          <a:prstGeom prst="rect">
            <a:avLst/>
          </a:prstGeom>
        </p:spPr>
      </p:pic>
    </p:spTree>
    <p:extLst>
      <p:ext uri="{BB962C8B-B14F-4D97-AF65-F5344CB8AC3E}">
        <p14:creationId xmlns:p14="http://schemas.microsoft.com/office/powerpoint/2010/main" val="205965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428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2C36C-3711-7841-9BEE-7A2C933EE8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68B895D-9B92-5043-B140-EB902AFBF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4849250"/>
      </p:ext>
    </p:extLst>
  </p:cSld>
  <p:clrMap bg1="lt1" tx1="dk1" bg2="lt2" tx2="dk2" accent1="accent1" accent2="accent2" accent3="accent3" accent4="accent4" accent5="accent5" accent6="accent6" hlink="hlink" folHlink="folHlink"/>
  <p:sldLayoutIdLst>
    <p:sldLayoutId id="2147483770" r:id="rId1"/>
    <p:sldLayoutId id="2147483805" r:id="rId2"/>
    <p:sldLayoutId id="2147483811" r:id="rId3"/>
    <p:sldLayoutId id="2147483782" r:id="rId4"/>
    <p:sldLayoutId id="2147483803" r:id="rId5"/>
    <p:sldLayoutId id="2147483810" r:id="rId6"/>
  </p:sldLayoutIdLst>
  <p:txStyles>
    <p:titleStyle>
      <a:lvl1pPr algn="l" defTabSz="914400" rtl="0" eaLnBrk="1" latinLnBrk="0" hangingPunct="1">
        <a:lnSpc>
          <a:spcPct val="90000"/>
        </a:lnSpc>
        <a:spcBef>
          <a:spcPct val="0"/>
        </a:spcBef>
        <a:buNone/>
        <a:defRPr sz="4800" kern="1200" cap="all" baseline="0">
          <a:solidFill>
            <a:srgbClr val="10253F"/>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descr="data:image/jpeg;base64,/9j/4AAQSkZJRgABAQAAAQABAAD/2wBDAAkGBwgHBgkIBwgKCgkLDRYPDQwMDRsUFRAWIB0iIiAdHx8kKDQsJCYxJx8fLT0tMTU3Ojo6Iys/RD84QzQ5Ojf/2wBDAQoKCg0MDRoPDxo3JR8lNzc3Nzc3Nzc3Nzc3Nzc3Nzc3Nzc3Nzc3Nzc3Nzc3Nzc3Nzc3Nzc3Nzc3Nzc3Nzc3Nzf/wAARCABJAWIDASIAAhEBAxEB/8QAHAABAAIDAQEBAAAAAAAAAAAAAAEGBQcIAgQD/8QAShAAAQMDAgMDBQsHCgcAAAAAAQACAwQFEQYSByExE0FRCBZhcXQUIjY3QlWBkZSx0RUjMpOhssIkMzVSVmJzdeHwFzRFU4KSs//EABoBAQADAQEBAAAAAAAAAAAAAAABAgMEBQb/xAAxEQACAgIBAgIGCgMAAAAAAAAAAQIRAwQhEjETQQUVUWFxgRQiMjVCUlOhseEzkdH/2gAMAwEAAhEDEQA/AN4oiIAiIgCIiAIiIAiIgCIiAIiIAiIgCIiAIiIAiIgCIiAIiIAiIgCIiAIiIAiIgCIiA5s46fGBN7NF9y1/3LYHHT4wJvZovuVw4C2ugrtOXCStoqed7a3DXSxhxA2N5c19VDZWtpQyNXwjCrlRo9Oa6/8ANyyfNND+ob+Ceblk+aaH7O38Fzeu4/k/ct4ZyBzTmuvjp2yD/pNDj2dv4LCuq9AMeWSVWmmuacEGaAEH61MfTKl2xt/P+iPDOW+aFdZW6j0ndGvfbILNWMYcOdTiOQNPgducLmfWcbIdW3iOJjWRsq5A1rRgAbu5depv/SZuHTVESjRhURF6FlDtNERfBHUEREAREQBERAEREAREQBERAEREAREQBERAEREAREQBERAEREAREQBERAEREAREQHNnHT4wJvZovuV88nn4MXL27+BiofHT4wJvZovuV88nn4MXL27+Bi9/a+7YfIyX2zaynKhV7XGqKXSlimuFRh836FPDnBlkPQervJ8F4UIynJRj3Zr2Kjxm1wbJQGy2uYtuNWzMkjHDMEf4u5gejJ5cloqx2isvl0gttuh7SpndtaDyDR3knuA6leLlXVV0uM9fWyOlqKiQySOOeZPcPR3AdwXQfCHQ/m5bDcblE38q1jQSCMmCPuZ6z1P0DuX0b6PR2tX4n/P/ABGPM5Fq0hpui0tY4bZQtBDffSy7cGV56uP++QAHcuY9c/DG9e2SfvLrcLkjXPwxvXtkn7y5fQ0nLNNvvRbJ2MEiIvoTE6Q/4zaR/wC5W/Z/9V+9Hxd0hVStjdXTU+4gB01O4N+sZx6zyWqOC1qoLxq+amudHDVwCikeI5m7gHB7MHn38yttaj4WaZu9E+OkoY7fVBp7KamG3B/vN6OH+xhfM7GDUwZfDl1fHg2Tk1Zc6SqgrKeOopJo5oJBlkkbg5rh4ghfutBcHbzXWDWUul6557GZ8kZj5kMmZk5Ge4gH18lt3VmsLNpSmjlu1QWulz2UMbd0kmOuB4ek4C49jVliy+HHm+3vLKVqzPqVq+j43abnqRFUUtwpoif558bXAesNcT9QK2G65UhtRucUompBD2wkiO4OZjOR48llkwZcddcasm0z7UVY0hra0avfUstHujNM1pk7aPb+lnGOZ8Co1fri0aRmp47uKndUNc6PsYw7kMZzzHiFHg5Ovorn2C13LQoVF1vxEtunqSSmEkzLlUURnpPzO5uXAhmeeOo6Kg8OOJlPazc59W11ZUVNS9hjcGb8NAPIAcmjn0C3hpZp43kS4X7kOSTo3yoWG1Dqe0adtjK+7VPYxSY7NoGXyHHRoHVUePjhp11QGOobm2InHaljD+zcssetmyK4RtE2kbSUL4rPdaK9WyG4Wyds9NM3LHjl6wR3EHkQqVqLi7pyy1slHGKmvmjdtkNM1uxp7xuJGT6sqsMOScnGKdoNpGwlVtV69smlK2KkuzqhsssfaN7KLcMZx4r5NI8SrBqmrFHTPnpqxwJZBUtAL8ddpBIJ9HVa38oNpdqa2taMk0mAP/Irp1tRzzrFlTREpUrRvqKQSxtkbnDgCM+le1rm58WtM2WZlA51TVyxMa2V1MxrmtOByySMn1K36b1Ha9S24VtoqO1iDtr2lpa6N3g4dxXPPBkhHqlF0SmmZdQqvq/Xti0kWRXKaSSqe3e2mgbueR4noAPWefPCr1o4z6auFS2CqjrKDeQBLOxpYPWWk49eMK0dbNOPXGLaHUjZSglQx7Xsa5pBa4ZBHMFSVgSUm88UtN2W6VNtrn1Yqad+yQMgyM4zyOfSvkj4yaQe8NNRVsB+U6mcQPqyVryspKWv47y0tdAyenlrSHxyAFrh2XePWtm6n0RoxtirXVNuoaGNsLnGpiaI3xkDIII7/R39F6c8Gtj6FJNuST495S5MtNlvFvvlCyttVXHU07+j2dx8CDzB9B5r7lovyd21P5Uu7mBwpuwjEnhvydv043LZerteWLSTmRXKaR9S9u5tPAzc/bnGTzAA9ZXNn1XDO8WPklS4tlpUrXFHxi07LURRV1NcreJRlklTANpB6H3pJx6cK71t2o6SyzXd0naUcUBnL4vfbmAZyPHksp4MsGlKNWTaZkEVFp+Kul5rXUXB1RPFDC8M2yRYfI4jOGjJyvxsHFvTV6uUdC33VSSSuDInVMYDXOPQZDjgn0q30XNTfS+BaLLqvVFu0pQR1t2dKIZJhC3s2bjuIJ6eppX1afvNLf7TBc6AvNNOCWF7dp5Ejp6wtfeUJ8D6H/MWf/ORZzhRNHT8NrZNM9scUccjnvccBoD3EklaSwRWqsq7t0Rf1qLsip9g4h2XUV1NutEddPKMl0ggAja0fKJJ6ftVwXNPHLG6kqZYIiKoObOOnxgTezRfcr55PPwYuXt38DVQ+OnxgTezRfcr55PHwYuXt38DF7+192w+Rkvtm0K2qgoaSaqqpWRQQsL5HvOA1o6krlziFq6fVt+fVEbaOHdHSRH5LM/pH0u5E/QO5XDjXrltfVO05a5waaB38sew5Ekg+QD4NPX0+pUzh7pSfV99ZRsJZSRYfVyj5LPAek4wPr7k9HYIYMb2MvyE226RcuC2iPynVs1FdIs0dO/+SxvAImkHyiPBvd6fUt8gYX40NJBQUcNJSRNighYGRsaOTWjoF+68ja2ZbGRzfyLxVIlcka5+GN69sk/eXW65I1z8Mb17ZJ+8vS9C/wCWXwK5OxgkRF9EYmzPJ/8AhvP/AJfJ+/GuhnHAyuYtE1Go9IXl1ypdOV1Q90DoSySmkaMEtOeTf7qtd11hxG1JC6327T1XQsnBY6SKmeHYI6do4AN9fI+lfPb+rLPsOSar22jWMqRirRI26cdBPRkuj/KMj9wHc0Oz937V82tLiari5NNW0c1fDR1TY2UkTcueyMZ2gek5P0lbH4U8OpdLukud2cx1xlZ2bI4zlsLe/n3k4HqWC4i6avFi1tBrOw0ctZH2jZZ4om5LHABpGBz2uHfg4OVaOxilsdMX2jSfbn4inR8+uNYSao01Pa2aOu8Mp2mCV0BIiIcDy974Aj6VleFxuEfDe90VygqIfc5l7Fs8ZYQx0ecDIHLdu+tfLqTibeLvafcOnLBeaW4Slu6YRFzo8EEhgAOc4xzxyJV30hab2NHSUuqK2We41jXl/aO3diHNwGZHh1PpJXPlbhgUGkubq7ZKXJr3yc/+bvv+HB97158oz+kLJ/gzfe1YbR1ffOGl+r6eusVTUxzNEcgja4btpJa5jsEEHJ+vuwvPEx+ptV1NBdJrFW09I6N7KamETnyMAIy9+G8txIxnub9fZ0XvrNa6X537iPw0bb1VbKGo0FW1U9JBJUR2l2yV8YLm4jJGCqJwDtdBcaC8Guo4KgsljDTLGHYBac9VtC40Mtw0XPb4hiee3GFodyw4x4APhzWk+HeobroOW40lZpy4VHbluWNjcxzHtyP6pyDn9i4tdynrZIRfNrzLPhot/G/SV1vMdDcLRA6pZSRvjlp4sl4BIILW9/TBHXkOvdgZuJVFXWcWLWmmJhBhjSKYmI+9IPJrsEcwOQKtfFSp1nRsobjpaWrFKYsVENPE2RzHciCRtJxzI5eHNV3Uuv5dSaZltLtH10lwni7MufCXNjd/Wbgbic8x0WmvcsUFJJpPydNEPuZ99ysVr4S3au0U6YUxBG1z3OfDI8tYchxOMbgcdO/vXw+TzRU/5FuVf2bPdBqhDvx74NDGnGfDLivs4c6GrINB3W231rqeS7E4hPN0LduGkjng5547sBVfRtzvfDGsrrZerDW1FJM/e2SmjLgXDluaehBGOWQQjUZY8uLHK3d9+Wh5ps2DdOG1trtWR6jjq6mlqWSxymOANDHObjmeWeeOa135Qgzqa2jPWk/iKyFsdqvXOvIrnFFcrTZoJI3PZI97GOYw5245Bznd+OgPqz+fHW2XCt1NbZKOgq6ljabDnQwOeAdx5cgp1urHsQWSd8P5e4PlcGyTpezR6NfamUEDaX3GRgMG7O3O7PXdnnnrlay8nWRxut5ZkhrqeIkeJDjj7ytzyNcbM9oad3uYjGOedq1BwBttfQXa6urqGqpmup2BpnhcwE7j0yFz4Z3rZVJ+z+SWuUVGgvBPE6tvFfbaq7PiqppBTwM3HIJa3IwfetGMekBWDiJqOTWNqip49I3anqoZA6Od8DjhvRw5NzzX0Xmy3vh9r5+pLVb56+11Mkj3shbkta/Jcx2AcYOCD6APFfXqbX+o9SMp7fo+y3ijlc/dJO6LDvVy5AeJJXc5KU8eSCTSS5ukviivlRduEsta/QtvjuMU0U8G+HbMwsdta4hvI+jCuKxWmKSvorHR093qXVVe2MGeVzs5eeZwfAdPoWVK8TNLqySl7WaLsc3ams7NQcY620yTGFlVV7DIBkt/N56fQrNWcCS2me6hvgM4GY2ywYa49wJByPXg+pYTUrL1aeK9ZfKGy1tW2Cq3x7YHlknvAP0gPSrBVcTda1MD4qLRtTFO8YZIKeZ+307dvNe3Oex04/Bkq6V5oz4t2frwf1dKy4v0jcaWlhki3iJ9PGGbnsPvg4DkTyJz6Co17X6QtOt2VctDcLrf2vjeYYZMxscANrS0955HaB6e9OEug7tSXt+pNRQmGchxhik/nC9+dz3D5PInl6TyCr99obtozinJf5bZUV9K+rlqY3RsJa5sm4FucHDm7u/wCy6cMtmXQ/LydW/ZZPNcn18TdQ3296aZ+VdIy26lbMx8dXNJlzCe7aRkEqxaZkfLwCqTI4uIoatoz3AOeAPqCwmvtQXvXGnJI7Vp24U9vppWSTOmiJfMegaxoByBnJOVYNNUNZFwMqqOSlnZVmkqwIHROEhJc/A24zzyFE6jrwTST6lxdhdyveT9ZaGrkuVyqoGTVEO2GLtBkMBGSQPE8uf+qxnHm3U1u1RR1VFE2GSopt0mxoALmuwHcu/GB9AVs4BUFZQ0F2bXUdRTOdKwtE8TmE8u7IWI4+Wy4V17tr6Ggq6lraZwc6CFzwDu6EgLSOVesXb4/oivqGY47uLtB2lzjkmtiJPj+akWvL7frpBoHT9lDHU9snifI+ZpBNQRIct9TeRx35C2Vxqoayt0PaoqKkqKiVlXE5zIYnPc0dk8ZIA8SPrX6ac0lHqLhJQ2i5QPp6kNkdE6WIh8Em92HYOD+IKzwZ4YteDnylJ/L3ktNssHDey2e06YpX2OQTx1TGyyVXypXY789MdMdytq0RwxuOoNHXuayXa2V7rZJOY3vbTvcyB4ON7Tjm08s92Oa3uOi4NzHKGVtu75stF8BEQrlLHNnHT4wJvZovuVm4IamstksFfBdrnT0kr6ve1krsEt2NGfrCw3Gi0XOt11PNR22sqIvc8Q3w073tzjpkBUXzdvmP6FuX2ST8F9PDHi2NOGOUq4Rg21Kzpbz50cet8t3/uF6brvR7f0b9QD1PXM/m7fPmW5fZJPwTzdvnzLcvskn4LD1Vr/AKn7ot4j9h00Nf6Sx8IKH9Ynn/pL+0FD+sXMvm7fPmW5fZJPwTzdvnzLcvskn4KPVWv+p/A8R+w6a8/9Jf2gof1i5p1fUQ1mqLrU0sjZIZaqR0b29HAnqF+fm7fPmW5fZJPwTzdvvzLcvskn4Lr1NXDrScozu/gVlJsxaLKebt8+Zbl9kk/BF3+Lj/Mv9lTr9MKUXwx0kYQjKlEB5246KSMqUSgeS3PXCnHJSiA84TavSICCFAbg55L0iAjHJQW56/UvSICAEwpRKBGEwVKICMKNuOmAvSIAoKlEBGEwpRARhQW564I9K9IgPIbjomF6RARhMKUQEYTClEoEYUoiAIiICMFFKICEUogIRSiAhFKICEUogP/Z"/>
          <p:cNvSpPr/>
          <p:nvPr/>
        </p:nvSpPr>
        <p:spPr>
          <a:xfrm>
            <a:off x="1587501" y="-150813"/>
            <a:ext cx="1438275" cy="295276"/>
          </a:xfrm>
          <a:prstGeom prst="rect">
            <a:avLst/>
          </a:prstGeom>
          <a:noFill/>
          <a:ln>
            <a:noFill/>
          </a:ln>
        </p:spPr>
        <p:txBody>
          <a:bodyPr spcFirstLastPara="1" wrap="square" lIns="91425" tIns="45700" rIns="91425" bIns="45700" anchor="t" anchorCtr="0">
            <a:noAutofit/>
          </a:bodyPr>
          <a:lstStyle/>
          <a:p>
            <a:endParaRPr sz="2400" dirty="0">
              <a:solidFill>
                <a:schemeClr val="dk1"/>
              </a:solidFill>
              <a:latin typeface="Arial"/>
              <a:ea typeface="Arial"/>
              <a:cs typeface="Arial"/>
              <a:sym typeface="Arial"/>
            </a:endParaRPr>
          </a:p>
        </p:txBody>
      </p:sp>
      <p:sp>
        <p:nvSpPr>
          <p:cNvPr id="26" name="Vertical Content Placeholder 3">
            <a:extLst>
              <a:ext uri="{FF2B5EF4-FFF2-40B4-BE49-F238E27FC236}">
                <a16:creationId xmlns:a16="http://schemas.microsoft.com/office/drawing/2014/main" id="{D4D07EF4-C420-1C4E-86E1-D9E320E9BA0E}"/>
              </a:ext>
            </a:extLst>
          </p:cNvPr>
          <p:cNvSpPr txBox="1">
            <a:spLocks/>
          </p:cNvSpPr>
          <p:nvPr/>
        </p:nvSpPr>
        <p:spPr>
          <a:xfrm>
            <a:off x="7213515" y="4482296"/>
            <a:ext cx="4262271" cy="552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819494"/>
                </a:solidFill>
                <a:latin typeface="Gilmer Light" pitchFamily="2" charset="77"/>
              </a:rPr>
              <a:t>CUSTOMIZABLE TOOL</a:t>
            </a:r>
          </a:p>
        </p:txBody>
      </p:sp>
      <p:pic>
        <p:nvPicPr>
          <p:cNvPr id="13" name="Picture Placeholder 20">
            <a:extLst>
              <a:ext uri="{FF2B5EF4-FFF2-40B4-BE49-F238E27FC236}">
                <a16:creationId xmlns:a16="http://schemas.microsoft.com/office/drawing/2014/main" id="{60844580-B4F7-8C43-B34E-C45B3AF0889B}"/>
              </a:ext>
            </a:extLst>
          </p:cNvPr>
          <p:cNvPicPr>
            <a:picLocks noChangeAspect="1"/>
          </p:cNvPicPr>
          <p:nvPr/>
        </p:nvPicPr>
        <p:blipFill>
          <a:blip r:embed="rId3"/>
          <a:srcRect l="8" r="8"/>
          <a:stretch/>
        </p:blipFill>
        <p:spPr>
          <a:xfrm>
            <a:off x="-1" y="0"/>
            <a:ext cx="6907730" cy="6858000"/>
          </a:xfrm>
          <a:prstGeom prst="rect">
            <a:avLst/>
          </a:prstGeom>
        </p:spPr>
      </p:pic>
      <p:pic>
        <p:nvPicPr>
          <p:cNvPr id="15" name="Picture 14">
            <a:extLst>
              <a:ext uri="{FF2B5EF4-FFF2-40B4-BE49-F238E27FC236}">
                <a16:creationId xmlns:a16="http://schemas.microsoft.com/office/drawing/2014/main" id="{39099D7E-7B93-FE44-B3D1-9A0B86B59981}"/>
              </a:ext>
            </a:extLst>
          </p:cNvPr>
          <p:cNvPicPr>
            <a:picLocks noChangeAspect="1"/>
          </p:cNvPicPr>
          <p:nvPr/>
        </p:nvPicPr>
        <p:blipFill>
          <a:blip r:embed="rId4"/>
          <a:stretch>
            <a:fillRect/>
          </a:stretch>
        </p:blipFill>
        <p:spPr>
          <a:xfrm rot="16200000">
            <a:off x="9373730" y="3340418"/>
            <a:ext cx="5226112" cy="410428"/>
          </a:xfrm>
          <a:prstGeom prst="rect">
            <a:avLst/>
          </a:prstGeom>
        </p:spPr>
      </p:pic>
      <p:sp>
        <p:nvSpPr>
          <p:cNvPr id="17" name="Title 1">
            <a:extLst>
              <a:ext uri="{FF2B5EF4-FFF2-40B4-BE49-F238E27FC236}">
                <a16:creationId xmlns:a16="http://schemas.microsoft.com/office/drawing/2014/main" id="{CB644C82-A316-924F-9D59-45124F9DCF01}"/>
              </a:ext>
            </a:extLst>
          </p:cNvPr>
          <p:cNvSpPr txBox="1">
            <a:spLocks/>
          </p:cNvSpPr>
          <p:nvPr/>
        </p:nvSpPr>
        <p:spPr>
          <a:xfrm>
            <a:off x="7213515" y="2200996"/>
            <a:ext cx="4076646" cy="23329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800" kern="1200" cap="all" baseline="0">
                <a:solidFill>
                  <a:srgbClr val="10253F"/>
                </a:solidFill>
                <a:latin typeface="Avenir Book" panose="02000503020000020003" pitchFamily="2" charset="0"/>
                <a:ea typeface="+mj-ea"/>
                <a:cs typeface="+mj-cs"/>
              </a:defRPr>
            </a:lvl1pPr>
          </a:lstStyle>
          <a:p>
            <a:r>
              <a:rPr lang="en-US" sz="6200" i="1" cap="none" dirty="0">
                <a:solidFill>
                  <a:srgbClr val="56ABA8"/>
                </a:solidFill>
                <a:latin typeface="Garamond" panose="02020404030301010803" pitchFamily="18" charset="0"/>
              </a:rPr>
              <a:t>New Employee</a:t>
            </a:r>
          </a:p>
          <a:p>
            <a:r>
              <a:rPr lang="en-US" sz="4500" cap="none" dirty="0">
                <a:latin typeface="Gilmer Light" pitchFamily="2" charset="77"/>
              </a:rPr>
              <a:t>TRAINING </a:t>
            </a:r>
          </a:p>
          <a:p>
            <a:r>
              <a:rPr lang="en-US" sz="4500" cap="none" dirty="0">
                <a:latin typeface="Gilmer Light" pitchFamily="2" charset="77"/>
              </a:rPr>
              <a:t>OVERVIEW</a:t>
            </a:r>
            <a:endParaRPr lang="en-US" sz="4500" dirty="0">
              <a:solidFill>
                <a:srgbClr val="004A4D"/>
              </a:solidFill>
              <a:latin typeface="Gilmer Light" pitchFamily="2" charset="77"/>
            </a:endParaRPr>
          </a:p>
        </p:txBody>
      </p:sp>
    </p:spTree>
    <p:extLst>
      <p:ext uri="{BB962C8B-B14F-4D97-AF65-F5344CB8AC3E}">
        <p14:creationId xmlns:p14="http://schemas.microsoft.com/office/powerpoint/2010/main" val="345405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77F90E8-C1CB-1543-9DE0-45A09A4859E3}"/>
              </a:ext>
            </a:extLst>
          </p:cNvPr>
          <p:cNvSpPr/>
          <p:nvPr/>
        </p:nvSpPr>
        <p:spPr>
          <a:xfrm>
            <a:off x="288199" y="1653272"/>
            <a:ext cx="3329517" cy="4275048"/>
          </a:xfrm>
          <a:prstGeom prst="rect">
            <a:avLst/>
          </a:prstGeom>
          <a:solidFill>
            <a:srgbClr val="EAFCF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0C6529-342D-FF40-A4DF-EFBA6C41D869}"/>
              </a:ext>
            </a:extLst>
          </p:cNvPr>
          <p:cNvSpPr txBox="1">
            <a:spLocks/>
          </p:cNvSpPr>
          <p:nvPr/>
        </p:nvSpPr>
        <p:spPr>
          <a:xfrm>
            <a:off x="555646" y="171213"/>
            <a:ext cx="11080711" cy="1003609"/>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800" kern="1200" cap="all" baseline="0">
                <a:solidFill>
                  <a:srgbClr val="10253F"/>
                </a:solidFill>
                <a:latin typeface="Garamond" panose="02020404030301010803" pitchFamily="18" charset="0"/>
                <a:ea typeface="+mj-ea"/>
                <a:cs typeface="+mj-cs"/>
              </a:defRPr>
            </a:lvl1pPr>
          </a:lstStyle>
          <a:p>
            <a:pPr algn="ctr"/>
            <a:r>
              <a:rPr lang="en-US" sz="5400" dirty="0">
                <a:solidFill>
                  <a:srgbClr val="D17346"/>
                </a:solidFill>
                <a:latin typeface="Gilmer Light" pitchFamily="2" charset="77"/>
              </a:rPr>
              <a:t>Create a </a:t>
            </a:r>
            <a:r>
              <a:rPr lang="en-US" sz="5400" cap="none" dirty="0">
                <a:solidFill>
                  <a:srgbClr val="004A4D"/>
                </a:solidFill>
                <a:latin typeface="Gilmer Light" pitchFamily="2" charset="77"/>
              </a:rPr>
              <a:t>TRAINING OVERVIEW</a:t>
            </a:r>
            <a:endParaRPr lang="en-US" sz="5400" dirty="0">
              <a:solidFill>
                <a:srgbClr val="004A4D"/>
              </a:solidFill>
              <a:latin typeface="Gilmer Light" pitchFamily="2" charset="77"/>
            </a:endParaRPr>
          </a:p>
        </p:txBody>
      </p:sp>
      <p:sp>
        <p:nvSpPr>
          <p:cNvPr id="3" name="TextBox 2">
            <a:extLst>
              <a:ext uri="{FF2B5EF4-FFF2-40B4-BE49-F238E27FC236}">
                <a16:creationId xmlns:a16="http://schemas.microsoft.com/office/drawing/2014/main" id="{76565AFA-46A1-0D44-88CA-04D1141E7E09}"/>
              </a:ext>
            </a:extLst>
          </p:cNvPr>
          <p:cNvSpPr txBox="1"/>
          <p:nvPr/>
        </p:nvSpPr>
        <p:spPr>
          <a:xfrm>
            <a:off x="4864347" y="1177587"/>
            <a:ext cx="7039454" cy="5509200"/>
          </a:xfrm>
          <a:prstGeom prst="rect">
            <a:avLst/>
          </a:prstGeom>
          <a:noFill/>
        </p:spPr>
        <p:txBody>
          <a:bodyPr wrap="square" rtlCol="0">
            <a:spAutoFit/>
          </a:bodyPr>
          <a:lstStyle/>
          <a:p>
            <a:r>
              <a:rPr lang="en-US" sz="1600" cap="all" dirty="0">
                <a:solidFill>
                  <a:srgbClr val="004A4D"/>
                </a:solidFill>
                <a:latin typeface="Gilmer Light" pitchFamily="2" charset="77"/>
              </a:rPr>
              <a:t>BUILD THE TRAINING PLAN 1 WEEK PRIOR </a:t>
            </a:r>
            <a:br>
              <a:rPr lang="en-US" sz="1600" cap="all" dirty="0">
                <a:solidFill>
                  <a:srgbClr val="004A4D"/>
                </a:solidFill>
                <a:latin typeface="Gilmer Light" pitchFamily="2" charset="77"/>
              </a:rPr>
            </a:br>
            <a:r>
              <a:rPr lang="en-US" sz="1600" cap="all" dirty="0">
                <a:solidFill>
                  <a:srgbClr val="004A4D"/>
                </a:solidFill>
                <a:latin typeface="Gilmer Light" pitchFamily="2" charset="77"/>
              </a:rPr>
              <a:t>TO START DATE OR SOONER</a:t>
            </a:r>
          </a:p>
          <a:p>
            <a:pPr algn="just"/>
            <a:r>
              <a:rPr lang="en-US" sz="1600" dirty="0">
                <a:latin typeface="Gilmer Light" pitchFamily="2" charset="77"/>
              </a:rPr>
              <a:t>The following pages include a sample that you can customize to build your new employee training plan. With each new hire, you will need to make edits to each page to reflect their plan. Also, be sure to complete a new employee training plan that outlines all the required training for the position. </a:t>
            </a:r>
          </a:p>
          <a:p>
            <a:pPr algn="just"/>
            <a:r>
              <a:rPr lang="en-US" sz="1600" dirty="0">
                <a:latin typeface="Gilmer Light" pitchFamily="2" charset="77"/>
              </a:rPr>
              <a:t> </a:t>
            </a:r>
          </a:p>
          <a:p>
            <a:pPr algn="just"/>
            <a:r>
              <a:rPr lang="en-US" sz="1600" cap="all" dirty="0">
                <a:solidFill>
                  <a:srgbClr val="417E77"/>
                </a:solidFill>
                <a:latin typeface="Gilmer Light" pitchFamily="2" charset="77"/>
              </a:rPr>
              <a:t>Establish a schedule for the first week in the office</a:t>
            </a:r>
            <a:endParaRPr lang="en-US" sz="1600" dirty="0">
              <a:solidFill>
                <a:srgbClr val="417E77"/>
              </a:solidFill>
              <a:latin typeface="Gilmer Light" pitchFamily="2" charset="77"/>
            </a:endParaRPr>
          </a:p>
          <a:p>
            <a:pPr algn="just"/>
            <a:r>
              <a:rPr lang="en-US" sz="1600" dirty="0">
                <a:latin typeface="Gilmer Light" pitchFamily="2" charset="77"/>
              </a:rPr>
              <a:t>An employee’s first week should include an introduction to the firm vision and goals, meetings with appropriate team members and any training (online or on the job) that will kick-start their success. Be sure to place these items on the calendar for the trainer and new employee to ensure that they take place. Given that the new employee will be starting work during their first week, be sure initial training supports any initial assignments they will complete.</a:t>
            </a:r>
          </a:p>
          <a:p>
            <a:pPr algn="just"/>
            <a:r>
              <a:rPr lang="en-US" sz="1600" dirty="0">
                <a:latin typeface="Gilmer Light" pitchFamily="2" charset="77"/>
              </a:rPr>
              <a:t> </a:t>
            </a:r>
          </a:p>
          <a:p>
            <a:r>
              <a:rPr lang="en-US" sz="1600" cap="all" dirty="0">
                <a:solidFill>
                  <a:srgbClr val="56ABA8"/>
                </a:solidFill>
                <a:latin typeface="Gilmer Light" pitchFamily="2" charset="77"/>
              </a:rPr>
              <a:t>ENSURE Employee SET-UP IS COMPLETE AT LEAST </a:t>
            </a:r>
            <a:br>
              <a:rPr lang="en-US" sz="1600" cap="all" dirty="0">
                <a:solidFill>
                  <a:srgbClr val="56ABA8"/>
                </a:solidFill>
                <a:latin typeface="Gilmer Light" pitchFamily="2" charset="77"/>
              </a:rPr>
            </a:br>
            <a:r>
              <a:rPr lang="en-US" sz="1600" cap="all" dirty="0">
                <a:solidFill>
                  <a:srgbClr val="56ABA8"/>
                </a:solidFill>
                <a:latin typeface="Gilmer Light" pitchFamily="2" charset="77"/>
              </a:rPr>
              <a:t>2 DAYS PRIOR TO START DATE</a:t>
            </a:r>
          </a:p>
          <a:p>
            <a:pPr algn="just"/>
            <a:r>
              <a:rPr lang="en-US" sz="1600" dirty="0">
                <a:latin typeface="Gilmer Light" pitchFamily="2" charset="77"/>
              </a:rPr>
              <a:t>Use the New Employee Onboarding Checklist to ensure that set-up and training for the new team member are complete prior to their start date.</a:t>
            </a:r>
            <a:endParaRPr lang="en-US" sz="1600" cap="all" dirty="0">
              <a:latin typeface="Gilmer Light" pitchFamily="2" charset="77"/>
            </a:endParaRPr>
          </a:p>
        </p:txBody>
      </p:sp>
      <p:sp>
        <p:nvSpPr>
          <p:cNvPr id="4" name="TextBox 3">
            <a:extLst>
              <a:ext uri="{FF2B5EF4-FFF2-40B4-BE49-F238E27FC236}">
                <a16:creationId xmlns:a16="http://schemas.microsoft.com/office/drawing/2014/main" id="{A7434493-D45F-4949-AA97-A5173948D72D}"/>
              </a:ext>
            </a:extLst>
          </p:cNvPr>
          <p:cNvSpPr txBox="1"/>
          <p:nvPr/>
        </p:nvSpPr>
        <p:spPr>
          <a:xfrm>
            <a:off x="497655" y="1805637"/>
            <a:ext cx="2910604" cy="3970318"/>
          </a:xfrm>
          <a:prstGeom prst="rect">
            <a:avLst/>
          </a:prstGeom>
          <a:noFill/>
        </p:spPr>
        <p:txBody>
          <a:bodyPr wrap="square" rtlCol="0">
            <a:spAutoFit/>
          </a:bodyPr>
          <a:lstStyle/>
          <a:p>
            <a:pPr algn="just"/>
            <a:r>
              <a:rPr lang="en-US" dirty="0">
                <a:solidFill>
                  <a:srgbClr val="7F7F7F"/>
                </a:solidFill>
                <a:latin typeface="Gilmer Light" pitchFamily="2" charset="77"/>
              </a:rPr>
              <a:t>Providing New Team Members an orientation to your firm, the industry (if applicable) and formal training plan will help reduce the time it takes for them to reach their full potential as a high performer. The following pages are a sample New Employee Training and Orientation guide that you can customize. </a:t>
            </a:r>
          </a:p>
        </p:txBody>
      </p:sp>
      <p:grpSp>
        <p:nvGrpSpPr>
          <p:cNvPr id="19" name="Group 18">
            <a:extLst>
              <a:ext uri="{FF2B5EF4-FFF2-40B4-BE49-F238E27FC236}">
                <a16:creationId xmlns:a16="http://schemas.microsoft.com/office/drawing/2014/main" id="{8051BAAD-2713-8C48-93AB-F0E5CBE2625B}"/>
              </a:ext>
            </a:extLst>
          </p:cNvPr>
          <p:cNvGrpSpPr/>
          <p:nvPr/>
        </p:nvGrpSpPr>
        <p:grpSpPr>
          <a:xfrm>
            <a:off x="3849236" y="5193667"/>
            <a:ext cx="783590" cy="783590"/>
            <a:chOff x="0" y="0"/>
            <a:chExt cx="784053" cy="784053"/>
          </a:xfrm>
        </p:grpSpPr>
        <p:sp>
          <p:nvSpPr>
            <p:cNvPr id="20" name="Oval 19">
              <a:extLst>
                <a:ext uri="{FF2B5EF4-FFF2-40B4-BE49-F238E27FC236}">
                  <a16:creationId xmlns:a16="http://schemas.microsoft.com/office/drawing/2014/main" id="{2ADE3D2D-837B-BB4F-8DC3-4135AFBD967C}"/>
                </a:ext>
              </a:extLst>
            </p:cNvPr>
            <p:cNvSpPr/>
            <p:nvPr/>
          </p:nvSpPr>
          <p:spPr>
            <a:xfrm>
              <a:off x="0" y="0"/>
              <a:ext cx="784053" cy="784053"/>
            </a:xfrm>
            <a:prstGeom prst="ellipse">
              <a:avLst/>
            </a:prstGeom>
            <a:solidFill>
              <a:srgbClr val="56A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1" name="Picture 20">
              <a:extLst>
                <a:ext uri="{FF2B5EF4-FFF2-40B4-BE49-F238E27FC236}">
                  <a16:creationId xmlns:a16="http://schemas.microsoft.com/office/drawing/2014/main" id="{FB51DE62-3ACC-454E-9094-33531D480AC4}"/>
                </a:ext>
              </a:extLst>
            </p:cNvPr>
            <p:cNvPicPr>
              <a:picLocks noChangeAspect="1"/>
            </p:cNvPicPr>
            <p:nvPr/>
          </p:nvPicPr>
          <p:blipFill>
            <a:blip r:embed="rId3"/>
            <a:stretch>
              <a:fillRect/>
            </a:stretch>
          </p:blipFill>
          <p:spPr>
            <a:xfrm>
              <a:off x="167529" y="159986"/>
              <a:ext cx="444671" cy="444671"/>
            </a:xfrm>
            <a:prstGeom prst="rect">
              <a:avLst/>
            </a:prstGeom>
          </p:spPr>
        </p:pic>
      </p:grpSp>
      <p:grpSp>
        <p:nvGrpSpPr>
          <p:cNvPr id="22" name="Group 21">
            <a:extLst>
              <a:ext uri="{FF2B5EF4-FFF2-40B4-BE49-F238E27FC236}">
                <a16:creationId xmlns:a16="http://schemas.microsoft.com/office/drawing/2014/main" id="{813834F6-A785-3B4B-8297-A97FBDE132D3}"/>
              </a:ext>
            </a:extLst>
          </p:cNvPr>
          <p:cNvGrpSpPr/>
          <p:nvPr/>
        </p:nvGrpSpPr>
        <p:grpSpPr>
          <a:xfrm>
            <a:off x="3881632" y="3037205"/>
            <a:ext cx="783590" cy="783590"/>
            <a:chOff x="0" y="0"/>
            <a:chExt cx="784053" cy="784053"/>
          </a:xfrm>
        </p:grpSpPr>
        <p:sp>
          <p:nvSpPr>
            <p:cNvPr id="23" name="Oval 22">
              <a:extLst>
                <a:ext uri="{FF2B5EF4-FFF2-40B4-BE49-F238E27FC236}">
                  <a16:creationId xmlns:a16="http://schemas.microsoft.com/office/drawing/2014/main" id="{EA553D91-E9AA-1749-B42E-88704086E700}"/>
                </a:ext>
              </a:extLst>
            </p:cNvPr>
            <p:cNvSpPr/>
            <p:nvPr/>
          </p:nvSpPr>
          <p:spPr>
            <a:xfrm>
              <a:off x="0" y="0"/>
              <a:ext cx="784053" cy="784053"/>
            </a:xfrm>
            <a:prstGeom prst="ellipse">
              <a:avLst/>
            </a:prstGeom>
            <a:solidFill>
              <a:srgbClr val="417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4" name="Picture 23">
              <a:extLst>
                <a:ext uri="{FF2B5EF4-FFF2-40B4-BE49-F238E27FC236}">
                  <a16:creationId xmlns:a16="http://schemas.microsoft.com/office/drawing/2014/main" id="{304B020F-EF03-E14A-B9D8-7948B4E9ED96}"/>
                </a:ext>
              </a:extLst>
            </p:cNvPr>
            <p:cNvPicPr>
              <a:picLocks noChangeAspect="1"/>
            </p:cNvPicPr>
            <p:nvPr/>
          </p:nvPicPr>
          <p:blipFill>
            <a:blip r:embed="rId4"/>
            <a:stretch>
              <a:fillRect/>
            </a:stretch>
          </p:blipFill>
          <p:spPr>
            <a:xfrm>
              <a:off x="199243" y="117028"/>
              <a:ext cx="387232" cy="498148"/>
            </a:xfrm>
            <a:prstGeom prst="rect">
              <a:avLst/>
            </a:prstGeom>
          </p:spPr>
        </p:pic>
      </p:grpSp>
      <p:grpSp>
        <p:nvGrpSpPr>
          <p:cNvPr id="25" name="Group 24">
            <a:extLst>
              <a:ext uri="{FF2B5EF4-FFF2-40B4-BE49-F238E27FC236}">
                <a16:creationId xmlns:a16="http://schemas.microsoft.com/office/drawing/2014/main" id="{3F5836DD-C84C-7348-A927-DBC405AE1789}"/>
              </a:ext>
            </a:extLst>
          </p:cNvPr>
          <p:cNvGrpSpPr/>
          <p:nvPr/>
        </p:nvGrpSpPr>
        <p:grpSpPr>
          <a:xfrm>
            <a:off x="3881632" y="1213086"/>
            <a:ext cx="783590" cy="783590"/>
            <a:chOff x="0" y="0"/>
            <a:chExt cx="784053" cy="784053"/>
          </a:xfrm>
        </p:grpSpPr>
        <p:sp>
          <p:nvSpPr>
            <p:cNvPr id="26" name="Oval 25">
              <a:extLst>
                <a:ext uri="{FF2B5EF4-FFF2-40B4-BE49-F238E27FC236}">
                  <a16:creationId xmlns:a16="http://schemas.microsoft.com/office/drawing/2014/main" id="{C618A1B5-470B-E14C-9268-73750C86A445}"/>
                </a:ext>
              </a:extLst>
            </p:cNvPr>
            <p:cNvSpPr/>
            <p:nvPr/>
          </p:nvSpPr>
          <p:spPr>
            <a:xfrm>
              <a:off x="0" y="0"/>
              <a:ext cx="784053" cy="784053"/>
            </a:xfrm>
            <a:prstGeom prst="ellipse">
              <a:avLst/>
            </a:prstGeom>
            <a:solidFill>
              <a:srgbClr val="004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7" name="Picture 26">
              <a:extLst>
                <a:ext uri="{FF2B5EF4-FFF2-40B4-BE49-F238E27FC236}">
                  <a16:creationId xmlns:a16="http://schemas.microsoft.com/office/drawing/2014/main" id="{19CD69F5-190F-3D42-8BB5-1D6CD0E65F40}"/>
                </a:ext>
              </a:extLst>
            </p:cNvPr>
            <p:cNvPicPr>
              <a:picLocks noChangeAspect="1"/>
            </p:cNvPicPr>
            <p:nvPr/>
          </p:nvPicPr>
          <p:blipFill>
            <a:blip r:embed="rId5"/>
            <a:stretch>
              <a:fillRect/>
            </a:stretch>
          </p:blipFill>
          <p:spPr>
            <a:xfrm>
              <a:off x="118862" y="59487"/>
              <a:ext cx="570079" cy="570079"/>
            </a:xfrm>
            <a:prstGeom prst="rect">
              <a:avLst/>
            </a:prstGeom>
          </p:spPr>
        </p:pic>
      </p:grpSp>
    </p:spTree>
    <p:extLst>
      <p:ext uri="{BB962C8B-B14F-4D97-AF65-F5344CB8AC3E}">
        <p14:creationId xmlns:p14="http://schemas.microsoft.com/office/powerpoint/2010/main" val="50565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6561AD-9891-0145-A49F-FBFE583AE8B1}"/>
              </a:ext>
            </a:extLst>
          </p:cNvPr>
          <p:cNvSpPr>
            <a:spLocks noGrp="1"/>
          </p:cNvSpPr>
          <p:nvPr>
            <p:ph type="title" idx="4294967295"/>
          </p:nvPr>
        </p:nvSpPr>
        <p:spPr>
          <a:xfrm>
            <a:off x="1600200" y="2717006"/>
            <a:ext cx="9426575" cy="1423987"/>
          </a:xfrm>
        </p:spPr>
        <p:txBody>
          <a:bodyPr vert="horz" lIns="91440" tIns="45720" rIns="91440" bIns="45720" rtlCol="0" anchor="b">
            <a:normAutofit/>
          </a:bodyPr>
          <a:lstStyle/>
          <a:p>
            <a:pPr algn="ctr"/>
            <a:r>
              <a:rPr lang="en-US" sz="5400" dirty="0">
                <a:solidFill>
                  <a:srgbClr val="004A4D"/>
                </a:solidFill>
                <a:latin typeface="Gilmer Light" pitchFamily="2" charset="77"/>
              </a:rPr>
              <a:t>Welcome to FIRM NAME</a:t>
            </a:r>
          </a:p>
        </p:txBody>
      </p:sp>
      <p:sp>
        <p:nvSpPr>
          <p:cNvPr id="6" name="Vertical Content Placeholder 5">
            <a:extLst>
              <a:ext uri="{FF2B5EF4-FFF2-40B4-BE49-F238E27FC236}">
                <a16:creationId xmlns:a16="http://schemas.microsoft.com/office/drawing/2014/main" id="{C4FB2A60-2FA6-D24F-985A-4CCB8337A54F}"/>
              </a:ext>
            </a:extLst>
          </p:cNvPr>
          <p:cNvSpPr>
            <a:spLocks noGrp="1"/>
          </p:cNvSpPr>
          <p:nvPr>
            <p:ph orient="vert" sz="quarter" idx="4294967295"/>
          </p:nvPr>
        </p:nvSpPr>
        <p:spPr>
          <a:xfrm>
            <a:off x="1600200" y="4321968"/>
            <a:ext cx="9426575" cy="565150"/>
          </a:xfrm>
        </p:spPr>
        <p:txBody>
          <a:bodyPr vert="horz" lIns="91440" tIns="45720" rIns="91440" bIns="45720" rtlCol="0">
            <a:normAutofit/>
          </a:bodyPr>
          <a:lstStyle/>
          <a:p>
            <a:pPr marL="0" indent="0" algn="ctr">
              <a:buNone/>
            </a:pPr>
            <a:r>
              <a:rPr lang="en-US" sz="2200" dirty="0">
                <a:solidFill>
                  <a:srgbClr val="417E77"/>
                </a:solidFill>
                <a:latin typeface="Gilmer Light" pitchFamily="2" charset="77"/>
              </a:rPr>
              <a:t>&lt;&lt;Employee NAME’s&gt;&gt; Orientation &amp; Training Plan Overview</a:t>
            </a:r>
          </a:p>
        </p:txBody>
      </p:sp>
      <p:grpSp>
        <p:nvGrpSpPr>
          <p:cNvPr id="5" name="Group 4">
            <a:extLst>
              <a:ext uri="{FF2B5EF4-FFF2-40B4-BE49-F238E27FC236}">
                <a16:creationId xmlns:a16="http://schemas.microsoft.com/office/drawing/2014/main" id="{8649164B-8B4D-A044-A19C-02FD71351A8E}"/>
              </a:ext>
            </a:extLst>
          </p:cNvPr>
          <p:cNvGrpSpPr/>
          <p:nvPr/>
        </p:nvGrpSpPr>
        <p:grpSpPr>
          <a:xfrm>
            <a:off x="4908550" y="755805"/>
            <a:ext cx="2374900" cy="2228696"/>
            <a:chOff x="0" y="0"/>
            <a:chExt cx="1041400" cy="977289"/>
          </a:xfrm>
        </p:grpSpPr>
        <p:pic>
          <p:nvPicPr>
            <p:cNvPr id="8" name="Picture 7">
              <a:extLst>
                <a:ext uri="{FF2B5EF4-FFF2-40B4-BE49-F238E27FC236}">
                  <a16:creationId xmlns:a16="http://schemas.microsoft.com/office/drawing/2014/main" id="{75C92DE6-5F57-044D-B456-E5D869271B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0" y="0"/>
              <a:ext cx="556260" cy="660400"/>
            </a:xfrm>
            <a:prstGeom prst="rect">
              <a:avLst/>
            </a:prstGeom>
          </p:spPr>
        </p:pic>
        <p:sp>
          <p:nvSpPr>
            <p:cNvPr id="9" name="Text Box 40">
              <a:extLst>
                <a:ext uri="{FF2B5EF4-FFF2-40B4-BE49-F238E27FC236}">
                  <a16:creationId xmlns:a16="http://schemas.microsoft.com/office/drawing/2014/main" id="{8EF3519F-1639-3749-BE1A-A78B88EE768E}"/>
                </a:ext>
              </a:extLst>
            </p:cNvPr>
            <p:cNvSpPr txBox="1"/>
            <p:nvPr/>
          </p:nvSpPr>
          <p:spPr>
            <a:xfrm>
              <a:off x="0" y="660400"/>
              <a:ext cx="1041400" cy="3168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dirty="0">
                  <a:solidFill>
                    <a:srgbClr val="417E77"/>
                  </a:solidFill>
                  <a:effectLst/>
                  <a:latin typeface="Gilmer Light" pitchFamily="2" charset="77"/>
                  <a:ea typeface="Calibri-Light"/>
                  <a:cs typeface="Calibri-Light"/>
                </a:rPr>
                <a:t>YOUR LOGO HERE</a:t>
              </a:r>
              <a:endParaRPr lang="en-US" sz="2000" dirty="0">
                <a:effectLst/>
                <a:latin typeface="Gilmer Light" pitchFamily="2" charset="77"/>
                <a:ea typeface="Calibri-Light"/>
                <a:cs typeface="Calibri-Light"/>
              </a:endParaRPr>
            </a:p>
          </p:txBody>
        </p:sp>
      </p:grpSp>
    </p:spTree>
    <p:extLst>
      <p:ext uri="{BB962C8B-B14F-4D97-AF65-F5344CB8AC3E}">
        <p14:creationId xmlns:p14="http://schemas.microsoft.com/office/powerpoint/2010/main" val="175559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F29ACF2-8709-0947-8A37-A73E4C3B1800}"/>
              </a:ext>
            </a:extLst>
          </p:cNvPr>
          <p:cNvSpPr txBox="1"/>
          <p:nvPr/>
        </p:nvSpPr>
        <p:spPr>
          <a:xfrm>
            <a:off x="-1" y="5920334"/>
            <a:ext cx="12192001" cy="646331"/>
          </a:xfrm>
          <a:prstGeom prst="rect">
            <a:avLst/>
          </a:prstGeom>
          <a:noFill/>
        </p:spPr>
        <p:txBody>
          <a:bodyPr wrap="square" rtlCol="0">
            <a:spAutoFit/>
          </a:bodyPr>
          <a:lstStyle/>
          <a:p>
            <a:pPr algn="ctr"/>
            <a:r>
              <a:rPr lang="en-US" dirty="0">
                <a:solidFill>
                  <a:srgbClr val="004A4D"/>
                </a:solidFill>
                <a:latin typeface="Gilmer Light" pitchFamily="2" charset="77"/>
              </a:rPr>
              <a:t>OUR GOAL IS TO SUPPORT YOU BY PROVIDING AN ENGAGEMENT MODEL THAT CREATES</a:t>
            </a:r>
            <a:br>
              <a:rPr lang="en-US" dirty="0">
                <a:solidFill>
                  <a:srgbClr val="56ABA8"/>
                </a:solidFill>
                <a:latin typeface="Gilmer Light" pitchFamily="2" charset="77"/>
              </a:rPr>
            </a:br>
            <a:r>
              <a:rPr lang="en-US" b="1" dirty="0">
                <a:solidFill>
                  <a:srgbClr val="D17346"/>
                </a:solidFill>
                <a:latin typeface="Gilmer Light" pitchFamily="2" charset="77"/>
              </a:rPr>
              <a:t>COMMON LANGUAGE                CONTINUOUS CONNECTION               CLEAR COMMUNICATION</a:t>
            </a:r>
          </a:p>
        </p:txBody>
      </p:sp>
      <p:sp>
        <p:nvSpPr>
          <p:cNvPr id="2" name="Title 1">
            <a:extLst>
              <a:ext uri="{FF2B5EF4-FFF2-40B4-BE49-F238E27FC236}">
                <a16:creationId xmlns:a16="http://schemas.microsoft.com/office/drawing/2014/main" id="{5DE809FB-9C9A-3047-A584-4804E7EB95BF}"/>
              </a:ext>
            </a:extLst>
          </p:cNvPr>
          <p:cNvSpPr>
            <a:spLocks noGrp="1"/>
          </p:cNvSpPr>
          <p:nvPr>
            <p:ph type="title" idx="4294967295"/>
          </p:nvPr>
        </p:nvSpPr>
        <p:spPr>
          <a:xfrm>
            <a:off x="1325024" y="168275"/>
            <a:ext cx="10784426" cy="1325563"/>
          </a:xfrm>
        </p:spPr>
        <p:txBody>
          <a:bodyPr>
            <a:normAutofit/>
          </a:bodyPr>
          <a:lstStyle/>
          <a:p>
            <a:r>
              <a:rPr lang="en-US" sz="4400" dirty="0">
                <a:latin typeface="Gilmer Light" pitchFamily="2" charset="77"/>
              </a:rPr>
              <a:t>  </a:t>
            </a:r>
            <a:r>
              <a:rPr lang="en-US" sz="4400" dirty="0">
                <a:solidFill>
                  <a:srgbClr val="004A4D"/>
                </a:solidFill>
                <a:latin typeface="Gilmer Light" pitchFamily="2" charset="77"/>
              </a:rPr>
              <a:t>ONBOARDING &amp; TRAINING Overview</a:t>
            </a:r>
          </a:p>
        </p:txBody>
      </p:sp>
      <p:grpSp>
        <p:nvGrpSpPr>
          <p:cNvPr id="24" name="Group 23">
            <a:extLst>
              <a:ext uri="{FF2B5EF4-FFF2-40B4-BE49-F238E27FC236}">
                <a16:creationId xmlns:a16="http://schemas.microsoft.com/office/drawing/2014/main" id="{D8E08D5E-48C4-4E8B-9E32-46B0DBC77DEE}"/>
              </a:ext>
            </a:extLst>
          </p:cNvPr>
          <p:cNvGrpSpPr/>
          <p:nvPr/>
        </p:nvGrpSpPr>
        <p:grpSpPr>
          <a:xfrm>
            <a:off x="3338201" y="1952027"/>
            <a:ext cx="7026197" cy="2953946"/>
            <a:chOff x="1695629" y="3112777"/>
            <a:chExt cx="7026197" cy="2953946"/>
          </a:xfrm>
        </p:grpSpPr>
        <p:grpSp>
          <p:nvGrpSpPr>
            <p:cNvPr id="25" name="Group 24">
              <a:extLst>
                <a:ext uri="{FF2B5EF4-FFF2-40B4-BE49-F238E27FC236}">
                  <a16:creationId xmlns:a16="http://schemas.microsoft.com/office/drawing/2014/main" id="{1FE4568B-BA66-4651-BA77-FEB2E26262F6}"/>
                </a:ext>
              </a:extLst>
            </p:cNvPr>
            <p:cNvGrpSpPr/>
            <p:nvPr/>
          </p:nvGrpSpPr>
          <p:grpSpPr>
            <a:xfrm>
              <a:off x="1700883" y="3112777"/>
              <a:ext cx="5914876" cy="520260"/>
              <a:chOff x="303237" y="2359031"/>
              <a:chExt cx="5914876" cy="520260"/>
            </a:xfrm>
          </p:grpSpPr>
          <p:sp>
            <p:nvSpPr>
              <p:cNvPr id="38" name="Content Placeholder 2">
                <a:extLst>
                  <a:ext uri="{FF2B5EF4-FFF2-40B4-BE49-F238E27FC236}">
                    <a16:creationId xmlns:a16="http://schemas.microsoft.com/office/drawing/2014/main" id="{53FFA451-1C3F-4B5B-876F-774125A7A2F8}"/>
                  </a:ext>
                </a:extLst>
              </p:cNvPr>
              <p:cNvSpPr txBox="1">
                <a:spLocks/>
              </p:cNvSpPr>
              <p:nvPr/>
            </p:nvSpPr>
            <p:spPr>
              <a:xfrm>
                <a:off x="789965" y="2415225"/>
                <a:ext cx="5428148" cy="464066"/>
              </a:xfrm>
              <a:prstGeom prst="rect">
                <a:avLst/>
              </a:prstGeom>
            </p:spPr>
            <p:txBody>
              <a:bodyPr vert="horz" lIns="91440" tIns="0" rIns="9144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200" dirty="0">
                    <a:solidFill>
                      <a:srgbClr val="FFC0A2"/>
                    </a:solidFill>
                    <a:latin typeface="Gilmer Light" pitchFamily="2" charset="77"/>
                    <a:cs typeface="Segoe UI" panose="020B0502040204020203" pitchFamily="34" charset="0"/>
                  </a:rPr>
                  <a:t>FIRST WEEK: INTRODUCTION</a:t>
                </a:r>
              </a:p>
            </p:txBody>
          </p:sp>
          <p:sp>
            <p:nvSpPr>
              <p:cNvPr id="39" name="Oval 38">
                <a:extLst>
                  <a:ext uri="{FF2B5EF4-FFF2-40B4-BE49-F238E27FC236}">
                    <a16:creationId xmlns:a16="http://schemas.microsoft.com/office/drawing/2014/main" id="{0E9BFF49-D1B7-47B5-81FC-95BB0F1703B0}"/>
                  </a:ext>
                </a:extLst>
              </p:cNvPr>
              <p:cNvSpPr>
                <a:spLocks/>
              </p:cNvSpPr>
              <p:nvPr/>
            </p:nvSpPr>
            <p:spPr>
              <a:xfrm>
                <a:off x="303237" y="2359031"/>
                <a:ext cx="456035" cy="456035"/>
              </a:xfrm>
              <a:prstGeom prst="ellipse">
                <a:avLst/>
              </a:prstGeom>
              <a:solidFill>
                <a:srgbClr val="FFC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mer Light" pitchFamily="2" charset="77"/>
                  </a:rPr>
                  <a:t>1</a:t>
                </a:r>
              </a:p>
            </p:txBody>
          </p:sp>
        </p:grpSp>
        <p:grpSp>
          <p:nvGrpSpPr>
            <p:cNvPr id="26" name="Group 25">
              <a:extLst>
                <a:ext uri="{FF2B5EF4-FFF2-40B4-BE49-F238E27FC236}">
                  <a16:creationId xmlns:a16="http://schemas.microsoft.com/office/drawing/2014/main" id="{01313C44-DF2D-4110-AA9A-BAB8DC69A1CF}"/>
                </a:ext>
              </a:extLst>
            </p:cNvPr>
            <p:cNvGrpSpPr/>
            <p:nvPr/>
          </p:nvGrpSpPr>
          <p:grpSpPr>
            <a:xfrm>
              <a:off x="1700883" y="4347336"/>
              <a:ext cx="6920284" cy="494547"/>
              <a:chOff x="303237" y="2972965"/>
              <a:chExt cx="6920284" cy="494547"/>
            </a:xfrm>
          </p:grpSpPr>
          <p:sp>
            <p:nvSpPr>
              <p:cNvPr id="36" name="Content Placeholder 2">
                <a:extLst>
                  <a:ext uri="{FF2B5EF4-FFF2-40B4-BE49-F238E27FC236}">
                    <a16:creationId xmlns:a16="http://schemas.microsoft.com/office/drawing/2014/main" id="{939808D4-195D-4222-98DD-EA4CB2427A8A}"/>
                  </a:ext>
                </a:extLst>
              </p:cNvPr>
              <p:cNvSpPr txBox="1">
                <a:spLocks/>
              </p:cNvSpPr>
              <p:nvPr/>
            </p:nvSpPr>
            <p:spPr>
              <a:xfrm>
                <a:off x="789965" y="3047210"/>
                <a:ext cx="6433556" cy="420302"/>
              </a:xfrm>
              <a:prstGeom prst="rect">
                <a:avLst/>
              </a:prstGeom>
            </p:spPr>
            <p:txBody>
              <a:bodyPr vert="horz" lIns="91440" tIns="0" rIns="9144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200" dirty="0">
                    <a:solidFill>
                      <a:srgbClr val="004A4D"/>
                    </a:solidFill>
                    <a:latin typeface="Gilmer Light" pitchFamily="2" charset="77"/>
                    <a:sym typeface="Lato Regular" charset="0"/>
                  </a:rPr>
                  <a:t>FIRST 90 DAYS: MONTHLY CHECK-INS </a:t>
                </a:r>
              </a:p>
            </p:txBody>
          </p:sp>
          <p:sp>
            <p:nvSpPr>
              <p:cNvPr id="37" name="Oval 36">
                <a:extLst>
                  <a:ext uri="{FF2B5EF4-FFF2-40B4-BE49-F238E27FC236}">
                    <a16:creationId xmlns:a16="http://schemas.microsoft.com/office/drawing/2014/main" id="{F096796C-0985-45E3-B7F8-79C8C44F121B}"/>
                  </a:ext>
                </a:extLst>
              </p:cNvPr>
              <p:cNvSpPr>
                <a:spLocks/>
              </p:cNvSpPr>
              <p:nvPr/>
            </p:nvSpPr>
            <p:spPr>
              <a:xfrm>
                <a:off x="303237" y="2972965"/>
                <a:ext cx="456035" cy="456035"/>
              </a:xfrm>
              <a:prstGeom prst="ellipse">
                <a:avLst/>
              </a:prstGeom>
              <a:solidFill>
                <a:srgbClr val="004A4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mer Light" pitchFamily="2" charset="77"/>
                  </a:rPr>
                  <a:t>3</a:t>
                </a:r>
              </a:p>
            </p:txBody>
          </p:sp>
        </p:grpSp>
        <p:grpSp>
          <p:nvGrpSpPr>
            <p:cNvPr id="27" name="Group 26">
              <a:extLst>
                <a:ext uri="{FF2B5EF4-FFF2-40B4-BE49-F238E27FC236}">
                  <a16:creationId xmlns:a16="http://schemas.microsoft.com/office/drawing/2014/main" id="{F7F8354C-7B9B-41D6-A2BA-FC9434687A49}"/>
                </a:ext>
              </a:extLst>
            </p:cNvPr>
            <p:cNvGrpSpPr/>
            <p:nvPr/>
          </p:nvGrpSpPr>
          <p:grpSpPr>
            <a:xfrm>
              <a:off x="1700883" y="4979012"/>
              <a:ext cx="7020943" cy="474165"/>
              <a:chOff x="303237" y="3604641"/>
              <a:chExt cx="7020943" cy="474165"/>
            </a:xfrm>
          </p:grpSpPr>
          <p:sp>
            <p:nvSpPr>
              <p:cNvPr id="34" name="Content Placeholder 2">
                <a:extLst>
                  <a:ext uri="{FF2B5EF4-FFF2-40B4-BE49-F238E27FC236}">
                    <a16:creationId xmlns:a16="http://schemas.microsoft.com/office/drawing/2014/main" id="{D1DFCEFA-2A70-4388-9D7B-66C30B26D26E}"/>
                  </a:ext>
                </a:extLst>
              </p:cNvPr>
              <p:cNvSpPr txBox="1">
                <a:spLocks/>
              </p:cNvSpPr>
              <p:nvPr/>
            </p:nvSpPr>
            <p:spPr>
              <a:xfrm>
                <a:off x="789965" y="3668266"/>
                <a:ext cx="6534215" cy="410540"/>
              </a:xfrm>
              <a:prstGeom prst="rect">
                <a:avLst/>
              </a:prstGeom>
            </p:spPr>
            <p:txBody>
              <a:bodyPr vert="horz" lIns="91440" tIns="0" rIns="9144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583396">
                  <a:lnSpc>
                    <a:spcPct val="100000"/>
                  </a:lnSpc>
                  <a:spcBef>
                    <a:spcPts val="0"/>
                  </a:spcBef>
                  <a:buNone/>
                </a:pPr>
                <a:r>
                  <a:rPr lang="en-US" sz="2200" cap="all" dirty="0">
                    <a:solidFill>
                      <a:srgbClr val="417E77"/>
                    </a:solidFill>
                    <a:latin typeface="Gilmer Light" pitchFamily="2" charset="77"/>
                    <a:sym typeface="Lato Regular" charset="0"/>
                  </a:rPr>
                  <a:t>Next: QUARTERLY CHECK-INS</a:t>
                </a:r>
              </a:p>
            </p:txBody>
          </p:sp>
          <p:sp>
            <p:nvSpPr>
              <p:cNvPr id="35" name="Oval 34">
                <a:extLst>
                  <a:ext uri="{FF2B5EF4-FFF2-40B4-BE49-F238E27FC236}">
                    <a16:creationId xmlns:a16="http://schemas.microsoft.com/office/drawing/2014/main" id="{E1D45E4C-ABB9-4D51-86EB-03C2B23BE47C}"/>
                  </a:ext>
                </a:extLst>
              </p:cNvPr>
              <p:cNvSpPr>
                <a:spLocks/>
              </p:cNvSpPr>
              <p:nvPr/>
            </p:nvSpPr>
            <p:spPr>
              <a:xfrm>
                <a:off x="303237" y="3604641"/>
                <a:ext cx="456035" cy="456035"/>
              </a:xfrm>
              <a:prstGeom prst="ellipse">
                <a:avLst/>
              </a:prstGeom>
              <a:solidFill>
                <a:srgbClr val="417E7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mer Light" pitchFamily="2" charset="77"/>
                  </a:rPr>
                  <a:t>4</a:t>
                </a:r>
              </a:p>
            </p:txBody>
          </p:sp>
        </p:grpSp>
        <p:grpSp>
          <p:nvGrpSpPr>
            <p:cNvPr id="28" name="Group 27">
              <a:extLst>
                <a:ext uri="{FF2B5EF4-FFF2-40B4-BE49-F238E27FC236}">
                  <a16:creationId xmlns:a16="http://schemas.microsoft.com/office/drawing/2014/main" id="{4D312928-F734-4A23-9A62-5FE5F63E7CC0}"/>
                </a:ext>
              </a:extLst>
            </p:cNvPr>
            <p:cNvGrpSpPr/>
            <p:nvPr/>
          </p:nvGrpSpPr>
          <p:grpSpPr>
            <a:xfrm>
              <a:off x="1700883" y="5610688"/>
              <a:ext cx="6798867" cy="456035"/>
              <a:chOff x="303237" y="4236317"/>
              <a:chExt cx="6798867" cy="456035"/>
            </a:xfrm>
          </p:grpSpPr>
          <p:sp>
            <p:nvSpPr>
              <p:cNvPr id="32" name="Content Placeholder 2">
                <a:extLst>
                  <a:ext uri="{FF2B5EF4-FFF2-40B4-BE49-F238E27FC236}">
                    <a16:creationId xmlns:a16="http://schemas.microsoft.com/office/drawing/2014/main" id="{69E05E55-9F7E-4EAA-A839-D661666B06F1}"/>
                  </a:ext>
                </a:extLst>
              </p:cNvPr>
              <p:cNvSpPr txBox="1">
                <a:spLocks/>
              </p:cNvSpPr>
              <p:nvPr/>
            </p:nvSpPr>
            <p:spPr>
              <a:xfrm>
                <a:off x="789965" y="4301424"/>
                <a:ext cx="6312139" cy="390928"/>
              </a:xfrm>
              <a:prstGeom prst="rect">
                <a:avLst/>
              </a:prstGeom>
            </p:spPr>
            <p:txBody>
              <a:bodyPr vert="horz" lIns="91440" tIns="0" rIns="9144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200" dirty="0">
                    <a:solidFill>
                      <a:srgbClr val="56ABA8"/>
                    </a:solidFill>
                    <a:latin typeface="Gilmer Light" pitchFamily="2" charset="77"/>
                    <a:cs typeface="Segoe UI" panose="020B0502040204020203" pitchFamily="34" charset="0"/>
                  </a:rPr>
                  <a:t>THEN: 1-YEAR ANNIVERSARY &amp; REVIEW</a:t>
                </a:r>
              </a:p>
            </p:txBody>
          </p:sp>
          <p:sp>
            <p:nvSpPr>
              <p:cNvPr id="33" name="Oval 32">
                <a:extLst>
                  <a:ext uri="{FF2B5EF4-FFF2-40B4-BE49-F238E27FC236}">
                    <a16:creationId xmlns:a16="http://schemas.microsoft.com/office/drawing/2014/main" id="{87800F4C-9E58-4621-92B6-667A0866032A}"/>
                  </a:ext>
                </a:extLst>
              </p:cNvPr>
              <p:cNvSpPr>
                <a:spLocks/>
              </p:cNvSpPr>
              <p:nvPr/>
            </p:nvSpPr>
            <p:spPr>
              <a:xfrm>
                <a:off x="303237" y="4236317"/>
                <a:ext cx="456035" cy="456035"/>
              </a:xfrm>
              <a:prstGeom prst="ellipse">
                <a:avLst/>
              </a:prstGeom>
              <a:solidFill>
                <a:srgbClr val="56ABA8"/>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mer Light" pitchFamily="2" charset="77"/>
                  </a:rPr>
                  <a:t>5</a:t>
                </a:r>
              </a:p>
            </p:txBody>
          </p:sp>
        </p:grpSp>
        <p:grpSp>
          <p:nvGrpSpPr>
            <p:cNvPr id="29" name="Group 28">
              <a:extLst>
                <a:ext uri="{FF2B5EF4-FFF2-40B4-BE49-F238E27FC236}">
                  <a16:creationId xmlns:a16="http://schemas.microsoft.com/office/drawing/2014/main" id="{B9815545-ECC7-4057-A02A-72790AF39659}"/>
                </a:ext>
              </a:extLst>
            </p:cNvPr>
            <p:cNvGrpSpPr/>
            <p:nvPr/>
          </p:nvGrpSpPr>
          <p:grpSpPr>
            <a:xfrm>
              <a:off x="1695629" y="3706616"/>
              <a:ext cx="5914876" cy="520260"/>
              <a:chOff x="303237" y="2359031"/>
              <a:chExt cx="5914876" cy="520260"/>
            </a:xfrm>
          </p:grpSpPr>
          <p:sp>
            <p:nvSpPr>
              <p:cNvPr id="30" name="Content Placeholder 2">
                <a:extLst>
                  <a:ext uri="{FF2B5EF4-FFF2-40B4-BE49-F238E27FC236}">
                    <a16:creationId xmlns:a16="http://schemas.microsoft.com/office/drawing/2014/main" id="{8A04093B-941A-494D-8D18-006129729F1F}"/>
                  </a:ext>
                </a:extLst>
              </p:cNvPr>
              <p:cNvSpPr txBox="1">
                <a:spLocks/>
              </p:cNvSpPr>
              <p:nvPr/>
            </p:nvSpPr>
            <p:spPr>
              <a:xfrm>
                <a:off x="789965" y="2415225"/>
                <a:ext cx="5428148" cy="464066"/>
              </a:xfrm>
              <a:prstGeom prst="rect">
                <a:avLst/>
              </a:prstGeom>
            </p:spPr>
            <p:txBody>
              <a:bodyPr vert="horz" lIns="91440" tIns="0" rIns="9144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200" dirty="0">
                    <a:solidFill>
                      <a:srgbClr val="D17346"/>
                    </a:solidFill>
                    <a:latin typeface="Gilmer Light" pitchFamily="2" charset="77"/>
                    <a:cs typeface="Segoe UI" panose="020B0502040204020203" pitchFamily="34" charset="0"/>
                  </a:rPr>
                  <a:t>FIRST MONTH: WEEKLY CHECK-INS </a:t>
                </a:r>
              </a:p>
            </p:txBody>
          </p:sp>
          <p:sp>
            <p:nvSpPr>
              <p:cNvPr id="31" name="Oval 30">
                <a:extLst>
                  <a:ext uri="{FF2B5EF4-FFF2-40B4-BE49-F238E27FC236}">
                    <a16:creationId xmlns:a16="http://schemas.microsoft.com/office/drawing/2014/main" id="{F7DF7A1C-D9EA-4A2E-94B5-1CF7A973A5D5}"/>
                  </a:ext>
                </a:extLst>
              </p:cNvPr>
              <p:cNvSpPr>
                <a:spLocks/>
              </p:cNvSpPr>
              <p:nvPr/>
            </p:nvSpPr>
            <p:spPr>
              <a:xfrm>
                <a:off x="303237" y="2359031"/>
                <a:ext cx="456035" cy="456035"/>
              </a:xfrm>
              <a:prstGeom prst="ellipse">
                <a:avLst/>
              </a:prstGeom>
              <a:solidFill>
                <a:srgbClr val="D173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mer Light" pitchFamily="2" charset="77"/>
                  </a:rPr>
                  <a:t>2</a:t>
                </a:r>
              </a:p>
            </p:txBody>
          </p:sp>
        </p:grpSp>
      </p:grpSp>
      <p:grpSp>
        <p:nvGrpSpPr>
          <p:cNvPr id="47" name="Group 46">
            <a:extLst>
              <a:ext uri="{FF2B5EF4-FFF2-40B4-BE49-F238E27FC236}">
                <a16:creationId xmlns:a16="http://schemas.microsoft.com/office/drawing/2014/main" id="{512055AE-E9C1-3446-B6E8-9872E2B2FD0B}"/>
              </a:ext>
            </a:extLst>
          </p:cNvPr>
          <p:cNvGrpSpPr/>
          <p:nvPr/>
        </p:nvGrpSpPr>
        <p:grpSpPr>
          <a:xfrm>
            <a:off x="-44444" y="257175"/>
            <a:ext cx="1885950" cy="1510208"/>
            <a:chOff x="-82817" y="0"/>
            <a:chExt cx="1229893" cy="984858"/>
          </a:xfrm>
        </p:grpSpPr>
        <p:pic>
          <p:nvPicPr>
            <p:cNvPr id="48" name="Picture 47">
              <a:extLst>
                <a:ext uri="{FF2B5EF4-FFF2-40B4-BE49-F238E27FC236}">
                  <a16:creationId xmlns:a16="http://schemas.microsoft.com/office/drawing/2014/main" id="{4A722FF0-AFD4-8649-850E-6EF5876FE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0" y="0"/>
              <a:ext cx="556260" cy="660400"/>
            </a:xfrm>
            <a:prstGeom prst="rect">
              <a:avLst/>
            </a:prstGeom>
          </p:spPr>
        </p:pic>
        <p:sp>
          <p:nvSpPr>
            <p:cNvPr id="49" name="Text Box 40">
              <a:extLst>
                <a:ext uri="{FF2B5EF4-FFF2-40B4-BE49-F238E27FC236}">
                  <a16:creationId xmlns:a16="http://schemas.microsoft.com/office/drawing/2014/main" id="{93FE837A-F15D-CC42-B3A6-0F7997EE919C}"/>
                </a:ext>
              </a:extLst>
            </p:cNvPr>
            <p:cNvSpPr txBox="1"/>
            <p:nvPr/>
          </p:nvSpPr>
          <p:spPr>
            <a:xfrm>
              <a:off x="-82817" y="667969"/>
              <a:ext cx="1229893" cy="3168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500" dirty="0">
                  <a:solidFill>
                    <a:srgbClr val="417E77"/>
                  </a:solidFill>
                  <a:effectLst/>
                  <a:latin typeface="Gilmer Light" pitchFamily="2" charset="77"/>
                  <a:ea typeface="Calibri-Light"/>
                  <a:cs typeface="Calibri-Light"/>
                </a:rPr>
                <a:t>YOUR </a:t>
              </a:r>
            </a:p>
            <a:p>
              <a:pPr marL="0" marR="0" algn="ctr">
                <a:spcBef>
                  <a:spcPts val="0"/>
                </a:spcBef>
                <a:spcAft>
                  <a:spcPts val="0"/>
                </a:spcAft>
              </a:pPr>
              <a:r>
                <a:rPr lang="en-US" sz="1500" dirty="0">
                  <a:solidFill>
                    <a:srgbClr val="417E77"/>
                  </a:solidFill>
                  <a:effectLst/>
                  <a:latin typeface="Gilmer Light" pitchFamily="2" charset="77"/>
                  <a:ea typeface="Calibri-Light"/>
                  <a:cs typeface="Calibri-Light"/>
                </a:rPr>
                <a:t>LOGO HERE</a:t>
              </a:r>
              <a:endParaRPr lang="en-US" sz="1500" dirty="0">
                <a:effectLst/>
                <a:latin typeface="Gilmer Light" pitchFamily="2" charset="77"/>
                <a:ea typeface="Calibri-Light"/>
                <a:cs typeface="Calibri-Light"/>
              </a:endParaRPr>
            </a:p>
          </p:txBody>
        </p:sp>
      </p:grpSp>
    </p:spTree>
    <p:extLst>
      <p:ext uri="{BB962C8B-B14F-4D97-AF65-F5344CB8AC3E}">
        <p14:creationId xmlns:p14="http://schemas.microsoft.com/office/powerpoint/2010/main" val="313238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E35B828-B8FE-F046-B7F0-377BC98CDAB7}"/>
              </a:ext>
            </a:extLst>
          </p:cNvPr>
          <p:cNvGraphicFramePr>
            <a:graphicFrameLocks noGrp="1"/>
          </p:cNvGraphicFramePr>
          <p:nvPr>
            <p:extLst>
              <p:ext uri="{D42A27DB-BD31-4B8C-83A1-F6EECF244321}">
                <p14:modId xmlns:p14="http://schemas.microsoft.com/office/powerpoint/2010/main" val="1719553952"/>
              </p:ext>
            </p:extLst>
          </p:nvPr>
        </p:nvGraphicFramePr>
        <p:xfrm>
          <a:off x="470592" y="1621387"/>
          <a:ext cx="11250815" cy="5062964"/>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val="3489692480"/>
                    </a:ext>
                  </a:extLst>
                </a:gridCol>
                <a:gridCol w="2051111">
                  <a:extLst>
                    <a:ext uri="{9D8B030D-6E8A-4147-A177-3AD203B41FA5}">
                      <a16:colId xmlns:a16="http://schemas.microsoft.com/office/drawing/2014/main" val="1058189907"/>
                    </a:ext>
                  </a:extLst>
                </a:gridCol>
                <a:gridCol w="2094186">
                  <a:extLst>
                    <a:ext uri="{9D8B030D-6E8A-4147-A177-3AD203B41FA5}">
                      <a16:colId xmlns:a16="http://schemas.microsoft.com/office/drawing/2014/main" val="3803210680"/>
                    </a:ext>
                  </a:extLst>
                </a:gridCol>
                <a:gridCol w="2094186">
                  <a:extLst>
                    <a:ext uri="{9D8B030D-6E8A-4147-A177-3AD203B41FA5}">
                      <a16:colId xmlns:a16="http://schemas.microsoft.com/office/drawing/2014/main" val="3325981667"/>
                    </a:ext>
                  </a:extLst>
                </a:gridCol>
                <a:gridCol w="2094186">
                  <a:extLst>
                    <a:ext uri="{9D8B030D-6E8A-4147-A177-3AD203B41FA5}">
                      <a16:colId xmlns:a16="http://schemas.microsoft.com/office/drawing/2014/main" val="2509255533"/>
                    </a:ext>
                  </a:extLst>
                </a:gridCol>
                <a:gridCol w="2094186">
                  <a:extLst>
                    <a:ext uri="{9D8B030D-6E8A-4147-A177-3AD203B41FA5}">
                      <a16:colId xmlns:a16="http://schemas.microsoft.com/office/drawing/2014/main" val="494180339"/>
                    </a:ext>
                  </a:extLst>
                </a:gridCol>
              </a:tblGrid>
              <a:tr h="264770">
                <a:tc>
                  <a:txBody>
                    <a:bodyPr/>
                    <a:lstStyle/>
                    <a:p>
                      <a:endParaRPr lang="en-US" sz="1200" dirty="0">
                        <a:latin typeface="Gilmer Light"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bg1"/>
                          </a:solidFill>
                          <a:latin typeface="Gilmer Light" pitchFamily="2" charset="77"/>
                        </a:rPr>
                        <a:t>Day 1</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4A4D"/>
                    </a:solidFill>
                  </a:tcPr>
                </a:tc>
                <a:tc>
                  <a:txBody>
                    <a:bodyPr/>
                    <a:lstStyle/>
                    <a:p>
                      <a:pPr algn="ctr"/>
                      <a:r>
                        <a:rPr lang="en-US" sz="1400" dirty="0">
                          <a:solidFill>
                            <a:schemeClr val="bg1"/>
                          </a:solidFill>
                          <a:latin typeface="Gilmer Light" pitchFamily="2" charset="77"/>
                        </a:rPr>
                        <a:t>Day 2</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4A4D"/>
                    </a:solidFill>
                  </a:tcPr>
                </a:tc>
                <a:tc>
                  <a:txBody>
                    <a:bodyPr/>
                    <a:lstStyle/>
                    <a:p>
                      <a:pPr algn="ctr"/>
                      <a:r>
                        <a:rPr lang="en-US" sz="1400" dirty="0">
                          <a:solidFill>
                            <a:schemeClr val="bg1"/>
                          </a:solidFill>
                          <a:latin typeface="Gilmer Light" pitchFamily="2" charset="77"/>
                        </a:rPr>
                        <a:t>Day 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4A4D"/>
                    </a:solidFill>
                  </a:tcPr>
                </a:tc>
                <a:tc>
                  <a:txBody>
                    <a:bodyPr/>
                    <a:lstStyle/>
                    <a:p>
                      <a:pPr algn="ctr"/>
                      <a:r>
                        <a:rPr lang="en-US" sz="1400" dirty="0">
                          <a:solidFill>
                            <a:schemeClr val="bg1"/>
                          </a:solidFill>
                          <a:latin typeface="Gilmer Light" pitchFamily="2" charset="77"/>
                        </a:rPr>
                        <a:t>Day 4</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4A4D"/>
                    </a:solidFill>
                  </a:tcPr>
                </a:tc>
                <a:tc>
                  <a:txBody>
                    <a:bodyPr/>
                    <a:lstStyle/>
                    <a:p>
                      <a:pPr algn="ctr"/>
                      <a:r>
                        <a:rPr lang="en-US" sz="1400" dirty="0">
                          <a:solidFill>
                            <a:schemeClr val="bg1"/>
                          </a:solidFill>
                          <a:latin typeface="Gilmer Light" pitchFamily="2" charset="77"/>
                        </a:rPr>
                        <a:t>Day 5+</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4A4D"/>
                    </a:solidFill>
                  </a:tcPr>
                </a:tc>
                <a:extLst>
                  <a:ext uri="{0D108BD9-81ED-4DB2-BD59-A6C34878D82A}">
                    <a16:rowId xmlns:a16="http://schemas.microsoft.com/office/drawing/2014/main" val="302550763"/>
                  </a:ext>
                </a:extLst>
              </a:tr>
              <a:tr h="0">
                <a:tc>
                  <a:txBody>
                    <a:bodyPr/>
                    <a:lstStyle/>
                    <a:p>
                      <a:endParaRPr lang="en-US" sz="1200" dirty="0">
                        <a:latin typeface="Gilmer Light"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400" dirty="0">
                          <a:solidFill>
                            <a:schemeClr val="bg1"/>
                          </a:solidFill>
                          <a:latin typeface="Gilmer Light" pitchFamily="2" charset="77"/>
                        </a:rPr>
                        <a:t>Orientation</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4A4D"/>
                    </a:solidFill>
                  </a:tcPr>
                </a:tc>
                <a:tc hMerge="1">
                  <a:txBody>
                    <a:bodyPr/>
                    <a:lstStyle/>
                    <a:p>
                      <a:pPr algn="ctr"/>
                      <a:endParaRPr lang="en-US" sz="1400" dirty="0">
                        <a:solidFill>
                          <a:schemeClr val="bg1"/>
                        </a:solidFill>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75000"/>
                      </a:schemeClr>
                    </a:solidFill>
                  </a:tcPr>
                </a:tc>
                <a:tc gridSpan="2">
                  <a:txBody>
                    <a:bodyPr/>
                    <a:lstStyle/>
                    <a:p>
                      <a:pPr algn="ctr"/>
                      <a:r>
                        <a:rPr lang="en-US" sz="1400" dirty="0">
                          <a:solidFill>
                            <a:schemeClr val="bg1"/>
                          </a:solidFill>
                          <a:latin typeface="Gilmer Light" pitchFamily="2" charset="77"/>
                        </a:rPr>
                        <a:t>Office &amp; Position Training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4A4D"/>
                    </a:solidFill>
                  </a:tcPr>
                </a:tc>
                <a:tc hMerge="1">
                  <a:txBody>
                    <a:bodyPr/>
                    <a:lstStyle/>
                    <a:p>
                      <a:endParaRPr lang="en-US" dirty="0">
                        <a:solidFill>
                          <a:schemeClr val="bg1"/>
                        </a:solidFill>
                      </a:endParaRPr>
                    </a:p>
                  </a:txBody>
                  <a:tcP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Gilmer Light" pitchFamily="2" charset="77"/>
                        </a:rPr>
                        <a:t>On Job / Hands 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4A4D"/>
                    </a:solidFill>
                  </a:tcPr>
                </a:tc>
                <a:extLst>
                  <a:ext uri="{0D108BD9-81ED-4DB2-BD59-A6C34878D82A}">
                    <a16:rowId xmlns:a16="http://schemas.microsoft.com/office/drawing/2014/main" val="3169703093"/>
                  </a:ext>
                </a:extLst>
              </a:tr>
              <a:tr h="412301">
                <a:tc>
                  <a:txBody>
                    <a:bodyPr/>
                    <a:lstStyle/>
                    <a:p>
                      <a:r>
                        <a:rPr lang="en-US" sz="1200" dirty="0">
                          <a:latin typeface="Gilmer Light" pitchFamily="2" charset="77"/>
                        </a:rPr>
                        <a:t>8 a.m.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400" dirty="0">
                          <a:latin typeface="Gilmer Light" pitchFamily="2" charset="77"/>
                        </a:rPr>
                        <a:t>Intro &amp; Set-Up with NAME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6C6C5"/>
                    </a:solidFill>
                  </a:tcPr>
                </a:tc>
                <a:tc>
                  <a:txBody>
                    <a:bodyPr/>
                    <a:lstStyle/>
                    <a:p>
                      <a:pPr algn="ctr"/>
                      <a:r>
                        <a:rPr lang="en-US" sz="1400" dirty="0">
                          <a:latin typeface="Gilmer Light" pitchFamily="2" charset="77"/>
                        </a:rPr>
                        <a:t>Daily Check-In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6C6C5"/>
                    </a:solidFill>
                  </a:tcPr>
                </a:tc>
                <a:tc>
                  <a:txBody>
                    <a:bodyPr/>
                    <a:lstStyle/>
                    <a:p>
                      <a:pPr algn="ctr"/>
                      <a:r>
                        <a:rPr lang="en-US" sz="1400" dirty="0">
                          <a:latin typeface="Gilmer Light" pitchFamily="2" charset="77"/>
                        </a:rPr>
                        <a:t>Daily Check-In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6C6C5"/>
                    </a:solidFill>
                  </a:tcPr>
                </a:tc>
                <a:tc>
                  <a:txBody>
                    <a:bodyPr/>
                    <a:lstStyle/>
                    <a:p>
                      <a:pPr algn="ctr"/>
                      <a:r>
                        <a:rPr lang="en-US" sz="1400" dirty="0">
                          <a:latin typeface="Gilmer Light" pitchFamily="2" charset="77"/>
                        </a:rPr>
                        <a:t>Daily Check-In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6C6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Gilmer Light" pitchFamily="2" charset="77"/>
                        </a:rPr>
                        <a:t>Weekly Check-In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6C6C5"/>
                    </a:solidFill>
                  </a:tcPr>
                </a:tc>
                <a:extLst>
                  <a:ext uri="{0D108BD9-81ED-4DB2-BD59-A6C34878D82A}">
                    <a16:rowId xmlns:a16="http://schemas.microsoft.com/office/drawing/2014/main" val="2817859315"/>
                  </a:ext>
                </a:extLst>
              </a:tr>
              <a:tr h="412301">
                <a:tc>
                  <a:txBody>
                    <a:bodyPr/>
                    <a:lstStyle/>
                    <a:p>
                      <a:r>
                        <a:rPr lang="en-US" sz="1200" dirty="0">
                          <a:latin typeface="Gilmer Light" pitchFamily="2" charset="77"/>
                        </a:rPr>
                        <a:t>9 a.m.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400" dirty="0">
                          <a:latin typeface="Gilmer Light" pitchFamily="2" charset="77"/>
                        </a:rPr>
                        <a:t>Vision &amp; Goals with CEO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A2"/>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Gilmer Light" pitchFamily="2" charset="77"/>
                        </a:rPr>
                        <a:t>Position Review with Team Members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A2"/>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Gilmer Light" pitchFamily="2" charset="77"/>
                        </a:rPr>
                        <a:t>Position Duties Training</a:t>
                      </a:r>
                    </a:p>
                    <a:p>
                      <a:pPr algn="ctr"/>
                      <a:endParaRPr lang="en-US" sz="1400" dirty="0">
                        <a:latin typeface="Gilmer Light" pitchFamily="2" charset="77"/>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AFCFB"/>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Gilmer Light" pitchFamily="2" charset="77"/>
                        </a:rPr>
                        <a:t>Technology Training</a:t>
                      </a:r>
                    </a:p>
                    <a:p>
                      <a:pPr algn="ctr"/>
                      <a:endParaRPr lang="en-US" sz="1400" dirty="0">
                        <a:latin typeface="Gilmer Light" pitchFamily="2" charset="77"/>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AFCFB"/>
                    </a:solidFill>
                  </a:tcPr>
                </a:tc>
                <a:tc row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Gilmer Light" pitchFamily="2" charset="77"/>
                        </a:rPr>
                        <a:t>Individual training set up per the training plan, regular completion of duties and check-in to support learning your new role</a:t>
                      </a:r>
                    </a:p>
                    <a:p>
                      <a:pPr algn="ctr"/>
                      <a:endParaRPr lang="en-US" sz="1400" dirty="0">
                        <a:latin typeface="Gilmer Light" pitchFamily="2" charset="77"/>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6ABA8"/>
                    </a:solidFill>
                  </a:tcPr>
                </a:tc>
                <a:extLst>
                  <a:ext uri="{0D108BD9-81ED-4DB2-BD59-A6C34878D82A}">
                    <a16:rowId xmlns:a16="http://schemas.microsoft.com/office/drawing/2014/main" val="3468293183"/>
                  </a:ext>
                </a:extLst>
              </a:tr>
              <a:tr h="412301">
                <a:tc>
                  <a:txBody>
                    <a:bodyPr/>
                    <a:lstStyle/>
                    <a:p>
                      <a:r>
                        <a:rPr lang="en-US" sz="1200" dirty="0">
                          <a:latin typeface="Gilmer Light" pitchFamily="2" charset="77"/>
                        </a:rPr>
                        <a:t>10 a.m.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rowSpan="2">
                  <a:txBody>
                    <a:bodyPr/>
                    <a:lstStyle/>
                    <a:p>
                      <a:pPr algn="ctr"/>
                      <a:r>
                        <a:rPr lang="en-US" sz="1400" dirty="0">
                          <a:latin typeface="Gilmer Light" pitchFamily="2" charset="77"/>
                        </a:rPr>
                        <a:t>Training Plan Review, Position Review &amp; Form Completion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AFCFB"/>
                    </a:solidFill>
                  </a:tcPr>
                </a:tc>
                <a:tc vMerge="1">
                  <a:txBody>
                    <a:bodyPr/>
                    <a:lstStyle/>
                    <a:p>
                      <a:pPr algn="ctr"/>
                      <a:endParaRPr lang="en-US" sz="1400"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758235723"/>
                  </a:ext>
                </a:extLst>
              </a:tr>
              <a:tr h="412301">
                <a:tc>
                  <a:txBody>
                    <a:bodyPr/>
                    <a:lstStyle/>
                    <a:p>
                      <a:r>
                        <a:rPr lang="en-US" sz="1200" dirty="0">
                          <a:latin typeface="Gilmer Light" pitchFamily="2" charset="77"/>
                        </a:rPr>
                        <a:t>11 a.m.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2485764609"/>
                  </a:ext>
                </a:extLst>
              </a:tr>
              <a:tr h="412301">
                <a:tc>
                  <a:txBody>
                    <a:bodyPr/>
                    <a:lstStyle/>
                    <a:p>
                      <a:r>
                        <a:rPr lang="en-US" sz="1200" dirty="0">
                          <a:latin typeface="Gilmer Light" pitchFamily="2" charset="77"/>
                        </a:rPr>
                        <a:t>12 p.m.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rowSpan="2">
                  <a:txBody>
                    <a:bodyPr/>
                    <a:lstStyle/>
                    <a:p>
                      <a:pPr algn="ctr"/>
                      <a:r>
                        <a:rPr lang="en-US" sz="1400" dirty="0">
                          <a:latin typeface="Gilmer Light" pitchFamily="2" charset="77"/>
                        </a:rPr>
                        <a:t>Team Lunch</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6C6C5"/>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Gilmer Light" pitchFamily="2" charset="77"/>
                        </a:rPr>
                        <a:t>Lunch with CEO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6C6C5"/>
                    </a:solidFill>
                  </a:tcPr>
                </a:tc>
                <a:tc>
                  <a:txBody>
                    <a:bodyPr/>
                    <a:lstStyle/>
                    <a:p>
                      <a:pPr algn="ctr"/>
                      <a:r>
                        <a:rPr lang="en-US" sz="1400" dirty="0">
                          <a:latin typeface="Gilmer Light" pitchFamily="2" charset="77"/>
                        </a:rPr>
                        <a:t>Lunch on Your Own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6C6C5"/>
                    </a:solidFill>
                  </a:tcPr>
                </a:tc>
                <a:tc>
                  <a:txBody>
                    <a:bodyPr/>
                    <a:lstStyle/>
                    <a:p>
                      <a:pPr algn="ctr"/>
                      <a:r>
                        <a:rPr lang="en-US" sz="1400" dirty="0">
                          <a:latin typeface="Gilmer Light" pitchFamily="2" charset="77"/>
                        </a:rPr>
                        <a:t>Lunch on Your Own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ECAC9"/>
                    </a:solidFill>
                  </a:tcPr>
                </a:tc>
                <a:tc vMerge="1">
                  <a:txBody>
                    <a:bodyPr/>
                    <a:lstStyle/>
                    <a:p>
                      <a:endParaRPr lang="en-US" dirty="0"/>
                    </a:p>
                  </a:txBody>
                  <a:tcPr/>
                </a:tc>
                <a:extLst>
                  <a:ext uri="{0D108BD9-81ED-4DB2-BD59-A6C34878D82A}">
                    <a16:rowId xmlns:a16="http://schemas.microsoft.com/office/drawing/2014/main" val="3818987276"/>
                  </a:ext>
                </a:extLst>
              </a:tr>
              <a:tr h="412301">
                <a:tc>
                  <a:txBody>
                    <a:bodyPr/>
                    <a:lstStyle/>
                    <a:p>
                      <a:r>
                        <a:rPr lang="en-US" sz="1200" dirty="0">
                          <a:latin typeface="Gilmer Light" pitchFamily="2" charset="77"/>
                        </a:rPr>
                        <a:t>1 p.m.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a:p>
                  </a:txBody>
                  <a:tcPr/>
                </a:tc>
                <a:tc rowSpan="2">
                  <a:txBody>
                    <a:bodyPr/>
                    <a:lstStyle/>
                    <a:p>
                      <a:pPr algn="ctr"/>
                      <a:r>
                        <a:rPr lang="en-US" sz="1400" dirty="0">
                          <a:latin typeface="Gilmer Light" pitchFamily="2" charset="77"/>
                        </a:rPr>
                        <a:t>Position Duties Training</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6C6C5"/>
                    </a:solidFill>
                  </a:tcPr>
                </a:tc>
                <a:tc rowSpan="4">
                  <a:txBody>
                    <a:bodyPr/>
                    <a:lstStyle/>
                    <a:p>
                      <a:pPr algn="ctr"/>
                      <a:r>
                        <a:rPr lang="en-US" sz="1400" dirty="0">
                          <a:latin typeface="Gilmer Light" pitchFamily="2" charset="77"/>
                        </a:rPr>
                        <a:t>Work Time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ECAC9"/>
                    </a:solidFill>
                  </a:tcPr>
                </a:tc>
                <a:tc vMerge="1">
                  <a:txBody>
                    <a:bodyPr/>
                    <a:lstStyle/>
                    <a:p>
                      <a:endParaRPr lang="en-US"/>
                    </a:p>
                  </a:txBody>
                  <a:tcPr/>
                </a:tc>
                <a:extLst>
                  <a:ext uri="{0D108BD9-81ED-4DB2-BD59-A6C34878D82A}">
                    <a16:rowId xmlns:a16="http://schemas.microsoft.com/office/drawing/2014/main" val="3049616381"/>
                  </a:ext>
                </a:extLst>
              </a:tr>
              <a:tr h="404818">
                <a:tc rowSpan="2">
                  <a:txBody>
                    <a:bodyPr/>
                    <a:lstStyle/>
                    <a:p>
                      <a:r>
                        <a:rPr lang="en-US" sz="1200" dirty="0">
                          <a:latin typeface="Gilmer Light" pitchFamily="2" charset="77"/>
                        </a:rPr>
                        <a:t>2 p.m.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rowSpan="3">
                  <a:txBody>
                    <a:bodyPr/>
                    <a:lstStyle/>
                    <a:p>
                      <a:pPr algn="ctr"/>
                      <a:r>
                        <a:rPr lang="en-US" sz="1400" dirty="0">
                          <a:latin typeface="Gilmer Light" pitchFamily="2" charset="77"/>
                        </a:rPr>
                        <a:t>Business Overview:</a:t>
                      </a:r>
                    </a:p>
                    <a:p>
                      <a:pPr algn="ctr"/>
                      <a:r>
                        <a:rPr lang="en-US" sz="1400" dirty="0">
                          <a:latin typeface="Gilmer Light" pitchFamily="2" charset="77"/>
                        </a:rPr>
                        <a:t>Services, Clients, Fees, Team </a:t>
                      </a:r>
                    </a:p>
                    <a:p>
                      <a:pPr algn="ctr"/>
                      <a:endParaRPr lang="en-US" sz="1400" dirty="0">
                        <a:latin typeface="Gilmer Light" pitchFamily="2" charset="77"/>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A2"/>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Gilmer Light" pitchFamily="2" charset="77"/>
                        </a:rPr>
                        <a:t>General Office Training</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A2"/>
                    </a:solidFill>
                  </a:tcPr>
                </a:tc>
                <a:tc vMerge="1">
                  <a:txBody>
                    <a:bodyPr/>
                    <a:lstStyle/>
                    <a:p>
                      <a:pPr algn="ctr"/>
                      <a:endParaRPr lang="en-US" sz="1200"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3477739486"/>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a:r>
                        <a:rPr lang="en-US" sz="1400" dirty="0">
                          <a:latin typeface="Gilmer Light" pitchFamily="2" charset="77"/>
                        </a:rPr>
                        <a:t>Work Time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ECAC9"/>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66055503"/>
                  </a:ext>
                </a:extLst>
              </a:tr>
              <a:tr h="397335">
                <a:tc>
                  <a:txBody>
                    <a:bodyPr/>
                    <a:lstStyle/>
                    <a:p>
                      <a:r>
                        <a:rPr lang="en-US" sz="1200" dirty="0">
                          <a:latin typeface="Gilmer Light" pitchFamily="2" charset="77"/>
                        </a:rPr>
                        <a:t>3 p.m.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2289623375"/>
                  </a:ext>
                </a:extLst>
              </a:tr>
              <a:tr h="498387">
                <a:tc>
                  <a:txBody>
                    <a:bodyPr/>
                    <a:lstStyle/>
                    <a:p>
                      <a:r>
                        <a:rPr lang="en-US" sz="1200" dirty="0">
                          <a:latin typeface="Gilmer Light" pitchFamily="2" charset="77"/>
                        </a:rPr>
                        <a:t>4 p.m.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400" dirty="0">
                          <a:latin typeface="Gilmer Light" pitchFamily="2" charset="77"/>
                        </a:rPr>
                        <a:t>Finalize Office Set-Up &amp; Wrap Up</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ECAC9"/>
                    </a:solidFill>
                  </a:tcPr>
                </a:tc>
                <a:tc>
                  <a:txBody>
                    <a:bodyPr/>
                    <a:lstStyle/>
                    <a:p>
                      <a:pPr algn="ctr"/>
                      <a:r>
                        <a:rPr lang="en-US" sz="1400" dirty="0">
                          <a:latin typeface="Gilmer Light" pitchFamily="2" charset="77"/>
                        </a:rPr>
                        <a:t>Work Time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ECAC9"/>
                    </a:solidFill>
                  </a:tcPr>
                </a:tc>
                <a:tc vMerge="1">
                  <a:txBody>
                    <a:bodyPr/>
                    <a:lstStyle/>
                    <a:p>
                      <a:pPr algn="ctr"/>
                      <a:endParaRPr lang="en-US" sz="1400" dirty="0"/>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400" dirty="0">
                          <a:latin typeface="Gilmer Light" pitchFamily="2" charset="77"/>
                        </a:rPr>
                        <a:t>Technology Training</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AFCFB"/>
                    </a:solidFill>
                  </a:tcPr>
                </a:tc>
                <a:tc vMerge="1">
                  <a:txBody>
                    <a:bodyPr/>
                    <a:lstStyle/>
                    <a:p>
                      <a:endParaRPr lang="en-US"/>
                    </a:p>
                  </a:txBody>
                  <a:tcPr/>
                </a:tc>
                <a:extLst>
                  <a:ext uri="{0D108BD9-81ED-4DB2-BD59-A6C34878D82A}">
                    <a16:rowId xmlns:a16="http://schemas.microsoft.com/office/drawing/2014/main" val="1013717489"/>
                  </a:ext>
                </a:extLst>
              </a:tr>
              <a:tr h="139318">
                <a:tc>
                  <a:txBody>
                    <a:bodyPr/>
                    <a:lstStyle/>
                    <a:p>
                      <a:r>
                        <a:rPr lang="en-US" sz="1200" dirty="0">
                          <a:latin typeface="Gilmer Light" pitchFamily="2" charset="77"/>
                        </a:rPr>
                        <a:t>5 p.m.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200" dirty="0">
                        <a:latin typeface="Gilmer Light" pitchFamily="2" charset="77"/>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200" dirty="0">
                        <a:latin typeface="Gilmer Light" pitchFamily="2" charset="77"/>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200" dirty="0">
                        <a:latin typeface="Gilmer Light" pitchFamily="2" charset="77"/>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200" dirty="0">
                        <a:latin typeface="Gilmer Light" pitchFamily="2" charset="77"/>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400" dirty="0">
                        <a:latin typeface="Gilmer Light" pitchFamily="2" charset="77"/>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11497226"/>
                  </a:ext>
                </a:extLst>
              </a:tr>
            </a:tbl>
          </a:graphicData>
        </a:graphic>
      </p:graphicFrame>
      <p:sp>
        <p:nvSpPr>
          <p:cNvPr id="5" name="TextBox 4">
            <a:extLst>
              <a:ext uri="{FF2B5EF4-FFF2-40B4-BE49-F238E27FC236}">
                <a16:creationId xmlns:a16="http://schemas.microsoft.com/office/drawing/2014/main" id="{7C018DEC-9EDB-D24F-BEC1-8A7C44B6E134}"/>
              </a:ext>
            </a:extLst>
          </p:cNvPr>
          <p:cNvSpPr txBox="1"/>
          <p:nvPr/>
        </p:nvSpPr>
        <p:spPr>
          <a:xfrm>
            <a:off x="1285505" y="897605"/>
            <a:ext cx="10906495" cy="584775"/>
          </a:xfrm>
          <a:prstGeom prst="rect">
            <a:avLst/>
          </a:prstGeom>
          <a:noFill/>
        </p:spPr>
        <p:txBody>
          <a:bodyPr wrap="square" rtlCol="0">
            <a:spAutoFit/>
          </a:bodyPr>
          <a:lstStyle/>
          <a:p>
            <a:r>
              <a:rPr lang="en-US" sz="1600" dirty="0">
                <a:solidFill>
                  <a:srgbClr val="7F7F7F"/>
                </a:solidFill>
                <a:latin typeface="Gilmer Light" pitchFamily="2" charset="77"/>
              </a:rPr>
              <a:t>The below is an overview of your first week at FIRM NAME. Individual meetings are on </a:t>
            </a:r>
            <a:br>
              <a:rPr lang="en-US" sz="1600" dirty="0">
                <a:solidFill>
                  <a:srgbClr val="7F7F7F"/>
                </a:solidFill>
                <a:latin typeface="Gilmer Light" pitchFamily="2" charset="77"/>
              </a:rPr>
            </a:br>
            <a:r>
              <a:rPr lang="en-US" sz="1600" dirty="0">
                <a:solidFill>
                  <a:srgbClr val="7F7F7F"/>
                </a:solidFill>
                <a:latin typeface="Gilmer Light" pitchFamily="2" charset="77"/>
              </a:rPr>
              <a:t>your Outlook on your calendar and your training plan will show items covered each day.</a:t>
            </a:r>
          </a:p>
        </p:txBody>
      </p:sp>
      <p:sp>
        <p:nvSpPr>
          <p:cNvPr id="7" name="Title 1">
            <a:extLst>
              <a:ext uri="{FF2B5EF4-FFF2-40B4-BE49-F238E27FC236}">
                <a16:creationId xmlns:a16="http://schemas.microsoft.com/office/drawing/2014/main" id="{A8F9064A-AA2E-8344-89CA-3BA4AE6F9164}"/>
              </a:ext>
            </a:extLst>
          </p:cNvPr>
          <p:cNvSpPr txBox="1">
            <a:spLocks/>
          </p:cNvSpPr>
          <p:nvPr/>
        </p:nvSpPr>
        <p:spPr>
          <a:xfrm>
            <a:off x="999186" y="-43753"/>
            <a:ext cx="107844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cap="all" baseline="0">
                <a:solidFill>
                  <a:srgbClr val="10253F"/>
                </a:solidFill>
                <a:latin typeface="Avenir Book" panose="02000503020000020003" pitchFamily="2" charset="0"/>
                <a:ea typeface="+mj-ea"/>
                <a:cs typeface="+mj-cs"/>
              </a:defRPr>
            </a:lvl1pPr>
          </a:lstStyle>
          <a:p>
            <a:r>
              <a:rPr lang="en-US" sz="4400" dirty="0">
                <a:latin typeface="Gilmer Light" pitchFamily="2" charset="77"/>
              </a:rPr>
              <a:t>  </a:t>
            </a:r>
            <a:r>
              <a:rPr lang="en-US" sz="4400" dirty="0">
                <a:solidFill>
                  <a:srgbClr val="004A4D"/>
                </a:solidFill>
                <a:latin typeface="Gilmer Light" pitchFamily="2" charset="77"/>
              </a:rPr>
              <a:t>YOUR FIRST WEEK</a:t>
            </a:r>
          </a:p>
        </p:txBody>
      </p:sp>
      <p:grpSp>
        <p:nvGrpSpPr>
          <p:cNvPr id="8" name="Group 7">
            <a:extLst>
              <a:ext uri="{FF2B5EF4-FFF2-40B4-BE49-F238E27FC236}">
                <a16:creationId xmlns:a16="http://schemas.microsoft.com/office/drawing/2014/main" id="{9B50987B-0AFD-2A4C-B8BE-06B9ADDFF53E}"/>
              </a:ext>
            </a:extLst>
          </p:cNvPr>
          <p:cNvGrpSpPr/>
          <p:nvPr/>
        </p:nvGrpSpPr>
        <p:grpSpPr>
          <a:xfrm>
            <a:off x="10276288" y="133531"/>
            <a:ext cx="1507324" cy="1207016"/>
            <a:chOff x="-82817" y="0"/>
            <a:chExt cx="1229893" cy="984858"/>
          </a:xfrm>
        </p:grpSpPr>
        <p:pic>
          <p:nvPicPr>
            <p:cNvPr id="9" name="Picture 8">
              <a:extLst>
                <a:ext uri="{FF2B5EF4-FFF2-40B4-BE49-F238E27FC236}">
                  <a16:creationId xmlns:a16="http://schemas.microsoft.com/office/drawing/2014/main" id="{D75C9DB4-2C0C-904F-BD80-7C76BD09E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0" y="0"/>
              <a:ext cx="556260" cy="660400"/>
            </a:xfrm>
            <a:prstGeom prst="rect">
              <a:avLst/>
            </a:prstGeom>
          </p:spPr>
        </p:pic>
        <p:sp>
          <p:nvSpPr>
            <p:cNvPr id="10" name="Text Box 40">
              <a:extLst>
                <a:ext uri="{FF2B5EF4-FFF2-40B4-BE49-F238E27FC236}">
                  <a16:creationId xmlns:a16="http://schemas.microsoft.com/office/drawing/2014/main" id="{886BE402-F418-C547-AF66-3838B8C7B749}"/>
                </a:ext>
              </a:extLst>
            </p:cNvPr>
            <p:cNvSpPr txBox="1"/>
            <p:nvPr/>
          </p:nvSpPr>
          <p:spPr>
            <a:xfrm>
              <a:off x="-82817" y="667969"/>
              <a:ext cx="1229893" cy="3168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500" dirty="0">
                  <a:solidFill>
                    <a:srgbClr val="417E77"/>
                  </a:solidFill>
                  <a:effectLst/>
                  <a:latin typeface="Gilmer Light" pitchFamily="2" charset="77"/>
                  <a:ea typeface="Calibri-Light"/>
                  <a:cs typeface="Calibri-Light"/>
                </a:rPr>
                <a:t>YOUR </a:t>
              </a:r>
            </a:p>
            <a:p>
              <a:pPr marL="0" marR="0" algn="ctr">
                <a:spcBef>
                  <a:spcPts val="0"/>
                </a:spcBef>
                <a:spcAft>
                  <a:spcPts val="0"/>
                </a:spcAft>
              </a:pPr>
              <a:r>
                <a:rPr lang="en-US" sz="1500" dirty="0">
                  <a:solidFill>
                    <a:srgbClr val="417E77"/>
                  </a:solidFill>
                  <a:effectLst/>
                  <a:latin typeface="Gilmer Light" pitchFamily="2" charset="77"/>
                  <a:ea typeface="Calibri-Light"/>
                  <a:cs typeface="Calibri-Light"/>
                </a:rPr>
                <a:t>LOGO HERE</a:t>
              </a:r>
              <a:endParaRPr lang="en-US" sz="1500" dirty="0">
                <a:effectLst/>
                <a:latin typeface="Gilmer Light" pitchFamily="2" charset="77"/>
                <a:ea typeface="Calibri-Light"/>
                <a:cs typeface="Calibri-Light"/>
              </a:endParaRPr>
            </a:p>
          </p:txBody>
        </p:sp>
      </p:grpSp>
    </p:spTree>
    <p:extLst>
      <p:ext uri="{BB962C8B-B14F-4D97-AF65-F5344CB8AC3E}">
        <p14:creationId xmlns:p14="http://schemas.microsoft.com/office/powerpoint/2010/main" val="4092928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7071FE-A97E-E04A-AA07-9536F330000E}"/>
              </a:ext>
            </a:extLst>
          </p:cNvPr>
          <p:cNvSpPr txBox="1">
            <a:spLocks/>
          </p:cNvSpPr>
          <p:nvPr/>
        </p:nvSpPr>
        <p:spPr>
          <a:xfrm>
            <a:off x="2414862" y="313955"/>
            <a:ext cx="8996671" cy="8093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rgbClr val="10253F"/>
                </a:solidFill>
                <a:latin typeface="Avenir Book" panose="02000503020000020003" pitchFamily="2" charset="0"/>
                <a:ea typeface="+mj-ea"/>
                <a:cs typeface="+mj-cs"/>
              </a:defRPr>
            </a:lvl1pPr>
          </a:lstStyle>
          <a:p>
            <a:r>
              <a:rPr lang="en-US" sz="4400" dirty="0">
                <a:solidFill>
                  <a:srgbClr val="004A4D"/>
                </a:solidFill>
                <a:latin typeface="Gilmer Light" pitchFamily="2" charset="77"/>
              </a:rPr>
              <a:t>YOUR training plan</a:t>
            </a:r>
          </a:p>
        </p:txBody>
      </p:sp>
      <p:grpSp>
        <p:nvGrpSpPr>
          <p:cNvPr id="10" name="Group 9">
            <a:extLst>
              <a:ext uri="{FF2B5EF4-FFF2-40B4-BE49-F238E27FC236}">
                <a16:creationId xmlns:a16="http://schemas.microsoft.com/office/drawing/2014/main" id="{A34ED36A-5430-2E4B-B22D-EEBF4ED5BC18}"/>
              </a:ext>
            </a:extLst>
          </p:cNvPr>
          <p:cNvGrpSpPr/>
          <p:nvPr/>
        </p:nvGrpSpPr>
        <p:grpSpPr>
          <a:xfrm>
            <a:off x="120950" y="2424753"/>
            <a:ext cx="1507324" cy="1628014"/>
            <a:chOff x="-82817" y="0"/>
            <a:chExt cx="1229893" cy="1328369"/>
          </a:xfrm>
        </p:grpSpPr>
        <p:pic>
          <p:nvPicPr>
            <p:cNvPr id="11" name="Picture 10">
              <a:extLst>
                <a:ext uri="{FF2B5EF4-FFF2-40B4-BE49-F238E27FC236}">
                  <a16:creationId xmlns:a16="http://schemas.microsoft.com/office/drawing/2014/main" id="{5511D43A-3F41-D748-B0A5-012757DC0B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0" y="0"/>
              <a:ext cx="556260" cy="660400"/>
            </a:xfrm>
            <a:prstGeom prst="rect">
              <a:avLst/>
            </a:prstGeom>
          </p:spPr>
        </p:pic>
        <p:sp>
          <p:nvSpPr>
            <p:cNvPr id="12" name="Text Box 40">
              <a:extLst>
                <a:ext uri="{FF2B5EF4-FFF2-40B4-BE49-F238E27FC236}">
                  <a16:creationId xmlns:a16="http://schemas.microsoft.com/office/drawing/2014/main" id="{C169DB68-BF53-FB4F-B38E-FEFA2085871F}"/>
                </a:ext>
              </a:extLst>
            </p:cNvPr>
            <p:cNvSpPr txBox="1"/>
            <p:nvPr/>
          </p:nvSpPr>
          <p:spPr>
            <a:xfrm>
              <a:off x="-82817" y="667969"/>
              <a:ext cx="1229893" cy="660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500" dirty="0">
                  <a:solidFill>
                    <a:srgbClr val="417E77"/>
                  </a:solidFill>
                  <a:effectLst/>
                  <a:latin typeface="Gilmer Light" pitchFamily="2" charset="77"/>
                  <a:ea typeface="Calibri-Light"/>
                  <a:cs typeface="Calibri-Light"/>
                </a:rPr>
                <a:t>YOUR </a:t>
              </a:r>
            </a:p>
            <a:p>
              <a:pPr marL="0" marR="0" algn="ctr">
                <a:spcBef>
                  <a:spcPts val="0"/>
                </a:spcBef>
                <a:spcAft>
                  <a:spcPts val="0"/>
                </a:spcAft>
              </a:pPr>
              <a:r>
                <a:rPr lang="en-US" sz="1500" dirty="0">
                  <a:solidFill>
                    <a:srgbClr val="417E77"/>
                  </a:solidFill>
                  <a:effectLst/>
                  <a:latin typeface="Gilmer Light" pitchFamily="2" charset="77"/>
                  <a:ea typeface="Calibri-Light"/>
                  <a:cs typeface="Calibri-Light"/>
                </a:rPr>
                <a:t>LOGO </a:t>
              </a:r>
            </a:p>
            <a:p>
              <a:pPr marL="0" marR="0" algn="ctr">
                <a:spcBef>
                  <a:spcPts val="0"/>
                </a:spcBef>
                <a:spcAft>
                  <a:spcPts val="0"/>
                </a:spcAft>
              </a:pPr>
              <a:r>
                <a:rPr lang="en-US" sz="1500" dirty="0">
                  <a:solidFill>
                    <a:srgbClr val="417E77"/>
                  </a:solidFill>
                  <a:effectLst/>
                  <a:latin typeface="Gilmer Light" pitchFamily="2" charset="77"/>
                  <a:ea typeface="Calibri-Light"/>
                  <a:cs typeface="Calibri-Light"/>
                </a:rPr>
                <a:t>HERE</a:t>
              </a:r>
              <a:endParaRPr lang="en-US" sz="1500" dirty="0">
                <a:effectLst/>
                <a:latin typeface="Gilmer Light" pitchFamily="2" charset="77"/>
                <a:ea typeface="Calibri-Light"/>
                <a:cs typeface="Calibri-Light"/>
              </a:endParaRPr>
            </a:p>
          </p:txBody>
        </p:sp>
      </p:grpSp>
      <p:pic>
        <p:nvPicPr>
          <p:cNvPr id="3" name="Picture 2" descr="Text, table&#10;&#10;Description automatically generated">
            <a:extLst>
              <a:ext uri="{FF2B5EF4-FFF2-40B4-BE49-F238E27FC236}">
                <a16:creationId xmlns:a16="http://schemas.microsoft.com/office/drawing/2014/main" id="{CB7DC7E5-BCAE-2D48-9AAA-3C946BA83B95}"/>
              </a:ext>
            </a:extLst>
          </p:cNvPr>
          <p:cNvPicPr>
            <a:picLocks noChangeAspect="1"/>
          </p:cNvPicPr>
          <p:nvPr/>
        </p:nvPicPr>
        <p:blipFill>
          <a:blip r:embed="rId4"/>
          <a:stretch>
            <a:fillRect/>
          </a:stretch>
        </p:blipFill>
        <p:spPr>
          <a:xfrm>
            <a:off x="2414862" y="1123325"/>
            <a:ext cx="8060106" cy="5165542"/>
          </a:xfrm>
          <a:prstGeom prst="rect">
            <a:avLst/>
          </a:prstGeom>
        </p:spPr>
      </p:pic>
    </p:spTree>
    <p:extLst>
      <p:ext uri="{BB962C8B-B14F-4D97-AF65-F5344CB8AC3E}">
        <p14:creationId xmlns:p14="http://schemas.microsoft.com/office/powerpoint/2010/main" val="142762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079BA3-E104-FF45-BDA2-982E51927A60}"/>
              </a:ext>
            </a:extLst>
          </p:cNvPr>
          <p:cNvSpPr/>
          <p:nvPr/>
        </p:nvSpPr>
        <p:spPr>
          <a:xfrm>
            <a:off x="5283200" y="1037796"/>
            <a:ext cx="5905500" cy="5170646"/>
          </a:xfrm>
          <a:prstGeom prst="rect">
            <a:avLst/>
          </a:prstGeom>
        </p:spPr>
        <p:txBody>
          <a:bodyPr wrap="square">
            <a:spAutoFit/>
          </a:bodyPr>
          <a:lstStyle/>
          <a:p>
            <a:r>
              <a:rPr lang="en-US" sz="2200" dirty="0">
                <a:solidFill>
                  <a:srgbClr val="86C6C5"/>
                </a:solidFill>
                <a:latin typeface="Gilmer Light" pitchFamily="2" charset="77"/>
                <a:ea typeface="Times New Roman" panose="02020603050405020304" pitchFamily="18" charset="0"/>
              </a:rPr>
              <a:t>COMPLETE EMPLOYMENT FORMS</a:t>
            </a:r>
          </a:p>
          <a:p>
            <a:pPr marL="742950" lvl="1" indent="-285750">
              <a:buFont typeface="Wingdings" pitchFamily="2" charset="2"/>
              <a:buChar char="q"/>
            </a:pPr>
            <a:r>
              <a:rPr lang="en-US" sz="2200" dirty="0">
                <a:solidFill>
                  <a:srgbClr val="7F7F7F"/>
                </a:solidFill>
                <a:latin typeface="Gilmer Light" pitchFamily="2" charset="77"/>
                <a:ea typeface="Times New Roman" panose="02020603050405020304" pitchFamily="18" charset="0"/>
              </a:rPr>
              <a:t>&lt;List relevant forms here.  </a:t>
            </a:r>
            <a:br>
              <a:rPr lang="en-US" sz="2200" dirty="0">
                <a:solidFill>
                  <a:srgbClr val="7F7F7F"/>
                </a:solidFill>
                <a:latin typeface="Gilmer Light" pitchFamily="2" charset="77"/>
                <a:ea typeface="Times New Roman" panose="02020603050405020304" pitchFamily="18" charset="0"/>
              </a:rPr>
            </a:br>
            <a:r>
              <a:rPr lang="en-US" sz="2200" dirty="0">
                <a:solidFill>
                  <a:srgbClr val="7F7F7F"/>
                </a:solidFill>
                <a:latin typeface="Gilmer Light" pitchFamily="2" charset="77"/>
                <a:ea typeface="Times New Roman" panose="02020603050405020304" pitchFamily="18" charset="0"/>
              </a:rPr>
              <a:t>Examples include W-4, I-9, </a:t>
            </a:r>
            <a:br>
              <a:rPr lang="en-US" sz="2200" dirty="0">
                <a:solidFill>
                  <a:srgbClr val="7F7F7F"/>
                </a:solidFill>
                <a:latin typeface="Gilmer Light" pitchFamily="2" charset="77"/>
                <a:ea typeface="Times New Roman" panose="02020603050405020304" pitchFamily="18" charset="0"/>
              </a:rPr>
            </a:br>
            <a:r>
              <a:rPr lang="en-US" sz="2200" dirty="0">
                <a:solidFill>
                  <a:srgbClr val="7F7F7F"/>
                </a:solidFill>
                <a:latin typeface="Gilmer Light" pitchFamily="2" charset="77"/>
                <a:ea typeface="Times New Roman" panose="02020603050405020304" pitchFamily="18" charset="0"/>
              </a:rPr>
              <a:t>NDA, Non-complete, etc. &gt;</a:t>
            </a:r>
          </a:p>
          <a:p>
            <a:endParaRPr lang="en-US" sz="2200" dirty="0">
              <a:latin typeface="Gilmer Light" pitchFamily="2" charset="77"/>
              <a:ea typeface="Times New Roman" panose="02020603050405020304" pitchFamily="18" charset="0"/>
            </a:endParaRPr>
          </a:p>
          <a:p>
            <a:r>
              <a:rPr lang="en-US" sz="2200" dirty="0">
                <a:solidFill>
                  <a:srgbClr val="86C6C5"/>
                </a:solidFill>
                <a:latin typeface="Gilmer Light" pitchFamily="2" charset="77"/>
                <a:ea typeface="Times New Roman" panose="02020603050405020304" pitchFamily="18" charset="0"/>
              </a:rPr>
              <a:t>COMPLETE COMPLIANCE FORMS</a:t>
            </a:r>
          </a:p>
          <a:p>
            <a:pPr marL="742950" lvl="1" indent="-285750">
              <a:buFont typeface="Wingdings" pitchFamily="2" charset="2"/>
              <a:buChar char="q"/>
            </a:pPr>
            <a:r>
              <a:rPr lang="en-US" sz="2200" dirty="0">
                <a:solidFill>
                  <a:srgbClr val="7F7F7F"/>
                </a:solidFill>
                <a:latin typeface="Gilmer Light" pitchFamily="2" charset="77"/>
                <a:ea typeface="Times New Roman" panose="02020603050405020304" pitchFamily="18" charset="0"/>
              </a:rPr>
              <a:t>&lt;Insert relevant forms here or delete this section&gt;</a:t>
            </a:r>
          </a:p>
          <a:p>
            <a:endParaRPr lang="en-US" sz="2200" dirty="0">
              <a:latin typeface="Gilmer Light" pitchFamily="2" charset="77"/>
              <a:ea typeface="Times New Roman" panose="02020603050405020304" pitchFamily="18" charset="0"/>
            </a:endParaRPr>
          </a:p>
          <a:p>
            <a:r>
              <a:rPr lang="en-US" sz="2200" dirty="0">
                <a:solidFill>
                  <a:srgbClr val="86C6C5"/>
                </a:solidFill>
                <a:latin typeface="Gilmer Light" pitchFamily="2" charset="77"/>
                <a:ea typeface="Times New Roman" panose="02020603050405020304" pitchFamily="18" charset="0"/>
              </a:rPr>
              <a:t>REVIEW FIRM AND POSITION MATERIALS</a:t>
            </a:r>
          </a:p>
          <a:p>
            <a:pPr marL="742950" lvl="1" indent="-285750">
              <a:buFont typeface="Wingdings" pitchFamily="2" charset="2"/>
              <a:buChar char="q"/>
            </a:pPr>
            <a:r>
              <a:rPr lang="en-US" sz="2200" dirty="0">
                <a:solidFill>
                  <a:srgbClr val="7F7F7F"/>
                </a:solidFill>
                <a:latin typeface="Gilmer Light" pitchFamily="2" charset="77"/>
                <a:ea typeface="Times New Roman" panose="02020603050405020304" pitchFamily="18" charset="0"/>
              </a:rPr>
              <a:t>Employee Manual</a:t>
            </a:r>
          </a:p>
          <a:p>
            <a:pPr marL="742950" lvl="1" indent="-285750">
              <a:buFont typeface="Wingdings" pitchFamily="2" charset="2"/>
              <a:buChar char="q"/>
            </a:pPr>
            <a:r>
              <a:rPr lang="en-US" sz="2200" dirty="0">
                <a:solidFill>
                  <a:srgbClr val="7F7F7F"/>
                </a:solidFill>
                <a:latin typeface="Gilmer Light" pitchFamily="2" charset="77"/>
                <a:ea typeface="Times New Roman" panose="02020603050405020304" pitchFamily="18" charset="0"/>
              </a:rPr>
              <a:t>Job Description</a:t>
            </a:r>
          </a:p>
          <a:p>
            <a:pPr marL="742950" lvl="1" indent="-285750">
              <a:buFont typeface="Wingdings" pitchFamily="2" charset="2"/>
              <a:buChar char="q"/>
            </a:pPr>
            <a:r>
              <a:rPr lang="en-US" sz="2200" dirty="0">
                <a:solidFill>
                  <a:srgbClr val="7F7F7F"/>
                </a:solidFill>
                <a:latin typeface="Gilmer Light" pitchFamily="2" charset="77"/>
                <a:ea typeface="Times New Roman" panose="02020603050405020304" pitchFamily="18" charset="0"/>
              </a:rPr>
              <a:t>Training plan</a:t>
            </a:r>
          </a:p>
          <a:p>
            <a:pPr marL="742950" lvl="1" indent="-285750">
              <a:buFont typeface="Wingdings" pitchFamily="2" charset="2"/>
              <a:buChar char="q"/>
            </a:pPr>
            <a:r>
              <a:rPr lang="en-US" sz="2200" dirty="0">
                <a:solidFill>
                  <a:srgbClr val="7F7F7F"/>
                </a:solidFill>
                <a:latin typeface="Gilmer Light" pitchFamily="2" charset="77"/>
                <a:ea typeface="Times New Roman" panose="02020603050405020304" pitchFamily="18" charset="0"/>
              </a:rPr>
              <a:t>Firm website</a:t>
            </a:r>
          </a:p>
          <a:p>
            <a:pPr marL="742950" lvl="1" indent="-285750">
              <a:buFont typeface="Wingdings" pitchFamily="2" charset="2"/>
              <a:buChar char="q"/>
            </a:pPr>
            <a:r>
              <a:rPr lang="en-US" sz="2200" dirty="0">
                <a:solidFill>
                  <a:srgbClr val="7F7F7F"/>
                </a:solidFill>
                <a:latin typeface="Gilmer Light" pitchFamily="2" charset="77"/>
                <a:ea typeface="Times New Roman" panose="02020603050405020304" pitchFamily="18" charset="0"/>
              </a:rPr>
              <a:t>Firm vision &amp; goals</a:t>
            </a:r>
          </a:p>
        </p:txBody>
      </p:sp>
      <p:sp>
        <p:nvSpPr>
          <p:cNvPr id="2" name="Title 1">
            <a:extLst>
              <a:ext uri="{FF2B5EF4-FFF2-40B4-BE49-F238E27FC236}">
                <a16:creationId xmlns:a16="http://schemas.microsoft.com/office/drawing/2014/main" id="{7E91635A-E8BD-2341-8BA4-B2979B50B0A6}"/>
              </a:ext>
            </a:extLst>
          </p:cNvPr>
          <p:cNvSpPr>
            <a:spLocks noGrp="1"/>
          </p:cNvSpPr>
          <p:nvPr>
            <p:ph type="title" idx="4294967295"/>
          </p:nvPr>
        </p:nvSpPr>
        <p:spPr>
          <a:xfrm>
            <a:off x="524457" y="2636837"/>
            <a:ext cx="3916362" cy="2574925"/>
          </a:xfrm>
        </p:spPr>
        <p:txBody>
          <a:bodyPr>
            <a:normAutofit/>
          </a:bodyPr>
          <a:lstStyle/>
          <a:p>
            <a:pPr algn="ctr"/>
            <a:r>
              <a:rPr lang="en-US" sz="4000" dirty="0">
                <a:solidFill>
                  <a:srgbClr val="004A4D"/>
                </a:solidFill>
                <a:latin typeface="Gilmer Light" pitchFamily="2" charset="77"/>
              </a:rPr>
              <a:t>Employee Forms checklist</a:t>
            </a:r>
          </a:p>
        </p:txBody>
      </p:sp>
      <p:pic>
        <p:nvPicPr>
          <p:cNvPr id="4" name="Picture 3">
            <a:extLst>
              <a:ext uri="{FF2B5EF4-FFF2-40B4-BE49-F238E27FC236}">
                <a16:creationId xmlns:a16="http://schemas.microsoft.com/office/drawing/2014/main" id="{B63C999C-5DFA-B947-BDB4-6E1B8BF76B5E}"/>
              </a:ext>
            </a:extLst>
          </p:cNvPr>
          <p:cNvPicPr>
            <a:picLocks noChangeAspect="1"/>
          </p:cNvPicPr>
          <p:nvPr/>
        </p:nvPicPr>
        <p:blipFill>
          <a:blip r:embed="rId3"/>
          <a:stretch>
            <a:fillRect/>
          </a:stretch>
        </p:blipFill>
        <p:spPr>
          <a:xfrm>
            <a:off x="1845932" y="1361657"/>
            <a:ext cx="1273411" cy="1468438"/>
          </a:xfrm>
          <a:prstGeom prst="rect">
            <a:avLst/>
          </a:prstGeom>
        </p:spPr>
      </p:pic>
    </p:spTree>
    <p:extLst>
      <p:ext uri="{BB962C8B-B14F-4D97-AF65-F5344CB8AC3E}">
        <p14:creationId xmlns:p14="http://schemas.microsoft.com/office/powerpoint/2010/main" val="302695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A662-3326-AF45-8AA9-BC5F269899EF}"/>
              </a:ext>
            </a:extLst>
          </p:cNvPr>
          <p:cNvSpPr>
            <a:spLocks noGrp="1"/>
          </p:cNvSpPr>
          <p:nvPr>
            <p:ph type="title" idx="4294967295"/>
          </p:nvPr>
        </p:nvSpPr>
        <p:spPr>
          <a:xfrm>
            <a:off x="875881" y="454945"/>
            <a:ext cx="10515600" cy="922337"/>
          </a:xfrm>
        </p:spPr>
        <p:txBody>
          <a:bodyPr/>
          <a:lstStyle/>
          <a:p>
            <a:pPr algn="ctr"/>
            <a:r>
              <a:rPr lang="en-US" dirty="0">
                <a:solidFill>
                  <a:srgbClr val="004A4D"/>
                </a:solidFill>
                <a:latin typeface="Gilmer Light" pitchFamily="2" charset="77"/>
              </a:rPr>
              <a:t>Additional Materials</a:t>
            </a:r>
          </a:p>
        </p:txBody>
      </p:sp>
      <p:grpSp>
        <p:nvGrpSpPr>
          <p:cNvPr id="4" name="Group 3">
            <a:extLst>
              <a:ext uri="{FF2B5EF4-FFF2-40B4-BE49-F238E27FC236}">
                <a16:creationId xmlns:a16="http://schemas.microsoft.com/office/drawing/2014/main" id="{807C9FFB-A6D0-6E4C-873B-5688193FCA90}"/>
              </a:ext>
            </a:extLst>
          </p:cNvPr>
          <p:cNvGrpSpPr/>
          <p:nvPr/>
        </p:nvGrpSpPr>
        <p:grpSpPr>
          <a:xfrm>
            <a:off x="542479" y="5196039"/>
            <a:ext cx="1507324" cy="1207016"/>
            <a:chOff x="-82817" y="0"/>
            <a:chExt cx="1229893" cy="984858"/>
          </a:xfrm>
        </p:grpSpPr>
        <p:pic>
          <p:nvPicPr>
            <p:cNvPr id="6" name="Picture 5">
              <a:extLst>
                <a:ext uri="{FF2B5EF4-FFF2-40B4-BE49-F238E27FC236}">
                  <a16:creationId xmlns:a16="http://schemas.microsoft.com/office/drawing/2014/main" id="{C38D0677-7CC9-1743-8A04-01652CD01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0" y="0"/>
              <a:ext cx="556260" cy="660400"/>
            </a:xfrm>
            <a:prstGeom prst="rect">
              <a:avLst/>
            </a:prstGeom>
          </p:spPr>
        </p:pic>
        <p:sp>
          <p:nvSpPr>
            <p:cNvPr id="7" name="Text Box 40">
              <a:extLst>
                <a:ext uri="{FF2B5EF4-FFF2-40B4-BE49-F238E27FC236}">
                  <a16:creationId xmlns:a16="http://schemas.microsoft.com/office/drawing/2014/main" id="{3E41EE13-31B3-3842-BB5E-02F48280A5E5}"/>
                </a:ext>
              </a:extLst>
            </p:cNvPr>
            <p:cNvSpPr txBox="1"/>
            <p:nvPr/>
          </p:nvSpPr>
          <p:spPr>
            <a:xfrm>
              <a:off x="-82817" y="667969"/>
              <a:ext cx="1229893" cy="3168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500" dirty="0">
                  <a:solidFill>
                    <a:srgbClr val="417E77"/>
                  </a:solidFill>
                  <a:effectLst/>
                  <a:latin typeface="Gilmer Light" pitchFamily="2" charset="77"/>
                  <a:ea typeface="Calibri-Light"/>
                  <a:cs typeface="Calibri-Light"/>
                </a:rPr>
                <a:t>YOUR </a:t>
              </a:r>
            </a:p>
            <a:p>
              <a:pPr marL="0" marR="0" algn="ctr">
                <a:spcBef>
                  <a:spcPts val="0"/>
                </a:spcBef>
                <a:spcAft>
                  <a:spcPts val="0"/>
                </a:spcAft>
              </a:pPr>
              <a:r>
                <a:rPr lang="en-US" sz="1500" dirty="0">
                  <a:solidFill>
                    <a:srgbClr val="417E77"/>
                  </a:solidFill>
                  <a:effectLst/>
                  <a:latin typeface="Gilmer Light" pitchFamily="2" charset="77"/>
                  <a:ea typeface="Calibri-Light"/>
                  <a:cs typeface="Calibri-Light"/>
                </a:rPr>
                <a:t>LOGO HERE</a:t>
              </a:r>
              <a:endParaRPr lang="en-US" sz="1500" dirty="0">
                <a:effectLst/>
                <a:latin typeface="Gilmer Light" pitchFamily="2" charset="77"/>
                <a:ea typeface="Calibri-Light"/>
                <a:cs typeface="Calibri-Light"/>
              </a:endParaRPr>
            </a:p>
          </p:txBody>
        </p:sp>
      </p:grpSp>
      <p:sp>
        <p:nvSpPr>
          <p:cNvPr id="3" name="TextBox 2">
            <a:extLst>
              <a:ext uri="{FF2B5EF4-FFF2-40B4-BE49-F238E27FC236}">
                <a16:creationId xmlns:a16="http://schemas.microsoft.com/office/drawing/2014/main" id="{FFD0C86E-6109-41D8-824F-37DA75B068B7}"/>
              </a:ext>
            </a:extLst>
          </p:cNvPr>
          <p:cNvSpPr txBox="1"/>
          <p:nvPr/>
        </p:nvSpPr>
        <p:spPr>
          <a:xfrm>
            <a:off x="3091071" y="1480401"/>
            <a:ext cx="4383156"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D17346"/>
                </a:solidFill>
                <a:latin typeface="Gilmer Light" panose="00000400000000000000" pitchFamily="50" charset="0"/>
              </a:rPr>
              <a:t>Firm Vision</a:t>
            </a:r>
          </a:p>
          <a:p>
            <a:pPr marL="285750" indent="-285750">
              <a:buFont typeface="Arial" panose="020B0604020202020204" pitchFamily="34" charset="0"/>
              <a:buChar char="•"/>
            </a:pPr>
            <a:r>
              <a:rPr lang="en-US" dirty="0">
                <a:solidFill>
                  <a:srgbClr val="D17346"/>
                </a:solidFill>
                <a:latin typeface="Gilmer Light" panose="00000400000000000000" pitchFamily="50" charset="0"/>
              </a:rPr>
              <a:t>Service Model</a:t>
            </a:r>
          </a:p>
          <a:p>
            <a:pPr marL="285750" indent="-285750">
              <a:buFont typeface="Arial" panose="020B0604020202020204" pitchFamily="34" charset="0"/>
              <a:buChar char="•"/>
            </a:pPr>
            <a:r>
              <a:rPr lang="en-US" dirty="0">
                <a:solidFill>
                  <a:srgbClr val="D17346"/>
                </a:solidFill>
                <a:latin typeface="Gilmer Light" panose="00000400000000000000" pitchFamily="50" charset="0"/>
              </a:rPr>
              <a:t>Redtail Workflow list </a:t>
            </a:r>
          </a:p>
          <a:p>
            <a:pPr marL="285750" indent="-285750">
              <a:buFont typeface="Arial" panose="020B0604020202020204" pitchFamily="34" charset="0"/>
              <a:buChar char="•"/>
            </a:pPr>
            <a:r>
              <a:rPr lang="en-US" dirty="0">
                <a:solidFill>
                  <a:srgbClr val="D17346"/>
                </a:solidFill>
                <a:latin typeface="Gilmer Light" panose="00000400000000000000" pitchFamily="50" charset="0"/>
              </a:rPr>
              <a:t>20XX Annual Launch Plan</a:t>
            </a:r>
          </a:p>
          <a:p>
            <a:pPr marL="285750" indent="-285750">
              <a:buFont typeface="Arial" panose="020B0604020202020204" pitchFamily="34" charset="0"/>
              <a:buChar char="•"/>
            </a:pPr>
            <a:r>
              <a:rPr lang="en-US" dirty="0">
                <a:solidFill>
                  <a:srgbClr val="D17346"/>
                </a:solidFill>
                <a:latin typeface="Gilmer Light" panose="00000400000000000000" pitchFamily="50" charset="0"/>
              </a:rPr>
              <a:t>Etc.</a:t>
            </a:r>
          </a:p>
        </p:txBody>
      </p:sp>
    </p:spTree>
    <p:extLst>
      <p:ext uri="{BB962C8B-B14F-4D97-AF65-F5344CB8AC3E}">
        <p14:creationId xmlns:p14="http://schemas.microsoft.com/office/powerpoint/2010/main" val="1078534352"/>
      </p:ext>
    </p:extLst>
  </p:cSld>
  <p:clrMapOvr>
    <a:masterClrMapping/>
  </p:clrMapOvr>
</p:sld>
</file>

<file path=ppt/theme/theme1.xml><?xml version="1.0" encoding="utf-8"?>
<a:theme xmlns:a="http://schemas.openxmlformats.org/drawingml/2006/main" name="BrandGuidelines_PPT_2020-v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2468A50-857E-3D4A-9E80-2957D6885D28}" vid="{615D1484-E069-5F47-A5A5-29B21A973B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BrandGuidelines_PPT_2020-v2</Template>
  <TotalTime>16366</TotalTime>
  <Words>751</Words>
  <Application>Microsoft Office PowerPoint</Application>
  <PresentationFormat>Widescreen</PresentationFormat>
  <Paragraphs>115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Book</vt:lpstr>
      <vt:lpstr>Calibri</vt:lpstr>
      <vt:lpstr>Garamond</vt:lpstr>
      <vt:lpstr>Gilmer Light</vt:lpstr>
      <vt:lpstr>Wingdings</vt:lpstr>
      <vt:lpstr>BrandGuidelines_PPT_2020-v2</vt:lpstr>
      <vt:lpstr>PowerPoint Presentation</vt:lpstr>
      <vt:lpstr>PowerPoint Presentation</vt:lpstr>
      <vt:lpstr>Welcome to FIRM NAME</vt:lpstr>
      <vt:lpstr>  ONBOARDING &amp; TRAINING Overview</vt:lpstr>
      <vt:lpstr>PowerPoint Presentation</vt:lpstr>
      <vt:lpstr>PowerPoint Presentation</vt:lpstr>
      <vt:lpstr>Employee Forms checklist</vt:lpstr>
      <vt:lpstr>Additional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Jarvis</dc:creator>
  <cp:lastModifiedBy>Allison</cp:lastModifiedBy>
  <cp:revision>739</cp:revision>
  <dcterms:created xsi:type="dcterms:W3CDTF">2019-01-24T01:07:24Z</dcterms:created>
  <dcterms:modified xsi:type="dcterms:W3CDTF">2021-06-08T18:50:18Z</dcterms:modified>
</cp:coreProperties>
</file>