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notesMasterIdLst>
    <p:notesMasterId r:id="rId10"/>
  </p:notesMasterIdLst>
  <p:handoutMasterIdLst>
    <p:handoutMasterId r:id="rId11"/>
  </p:handoutMasterIdLst>
  <p:sldIdLst>
    <p:sldId id="679" r:id="rId2"/>
    <p:sldId id="677" r:id="rId3"/>
    <p:sldId id="685" r:id="rId4"/>
    <p:sldId id="690" r:id="rId5"/>
    <p:sldId id="689" r:id="rId6"/>
    <p:sldId id="682" r:id="rId7"/>
    <p:sldId id="688" r:id="rId8"/>
    <p:sldId id="6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lison Foulk" initials="AF" lastIdx="2" clrIdx="6">
    <p:extLst>
      <p:ext uri="{19B8F6BF-5375-455C-9EA6-DF929625EA0E}">
        <p15:presenceInfo xmlns:p15="http://schemas.microsoft.com/office/powerpoint/2012/main" userId="6b8a15f27e661448" providerId="Windows Live"/>
      </p:ext>
    </p:extLst>
  </p:cmAuthor>
  <p:cmAuthor id="1" name="Rae Chicas" initials="RC" lastIdx="55" clrIdx="0"/>
  <p:cmAuthor id="2" name="Stephanie Bogan" initials="SB" lastIdx="83" clrIdx="1"/>
  <p:cmAuthor id="3" name="Natalie Bergsma" initials="NB" lastIdx="190" clrIdx="2"/>
  <p:cmAuthor id="4" name="Matthew Jarvis" initials="MJ" lastIdx="1" clrIdx="3"/>
  <p:cmAuthor id="5" name="Team JFS" initials="" lastIdx="16" clrIdx="4"/>
  <p:cmAuthor id="6" name="Matthew Jarvis" initials="MJ [2]" lastIdx="4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4D"/>
    <a:srgbClr val="56ABA8"/>
    <a:srgbClr val="819494"/>
    <a:srgbClr val="BECAC9"/>
    <a:srgbClr val="A7D8D5"/>
    <a:srgbClr val="D17346"/>
    <a:srgbClr val="EAFCFB"/>
    <a:srgbClr val="417E77"/>
    <a:srgbClr val="FFC0A2"/>
    <a:srgbClr val="8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1"/>
    <p:restoredTop sz="95646" autoAdjust="0"/>
  </p:normalViewPr>
  <p:slideViewPr>
    <p:cSldViewPr snapToGrid="0" snapToObjects="1">
      <p:cViewPr varScale="1">
        <p:scale>
          <a:sx n="109" d="100"/>
          <a:sy n="109" d="100"/>
        </p:scale>
        <p:origin x="702" y="150"/>
      </p:cViewPr>
      <p:guideLst/>
    </p:cSldViewPr>
  </p:slideViewPr>
  <p:notesTextViewPr>
    <p:cViewPr>
      <p:scale>
        <a:sx n="90" d="100"/>
        <a:sy n="90" d="100"/>
      </p:scale>
      <p:origin x="0" y="0"/>
    </p:cViewPr>
  </p:notesTextViewPr>
  <p:notesViewPr>
    <p:cSldViewPr snapToGrid="0" snapToObjects="1">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092A31-BB4A-4DE4-998F-CA77B474DC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1B8F77-2C33-4158-BF9B-19B565CB13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AB7553-A1EA-4AFF-8B68-98E0E89AB14A}" type="datetimeFigureOut">
              <a:rPr lang="en-US" smtClean="0"/>
              <a:t>6/3/2022</a:t>
            </a:fld>
            <a:endParaRPr lang="en-US"/>
          </a:p>
        </p:txBody>
      </p:sp>
      <p:sp>
        <p:nvSpPr>
          <p:cNvPr id="4" name="Footer Placeholder 3">
            <a:extLst>
              <a:ext uri="{FF2B5EF4-FFF2-40B4-BE49-F238E27FC236}">
                <a16:creationId xmlns:a16="http://schemas.microsoft.com/office/drawing/2014/main" id="{478FCC37-6090-47AC-B91B-17903980B8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F4B5CB-E927-4C11-BA6E-CCB4710B5A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A5D95F-4759-4D0F-8BD0-6FB6C79661BD}" type="slidenum">
              <a:rPr lang="en-US" smtClean="0"/>
              <a:t>‹#›</a:t>
            </a:fld>
            <a:endParaRPr lang="en-US"/>
          </a:p>
        </p:txBody>
      </p:sp>
    </p:spTree>
    <p:extLst>
      <p:ext uri="{BB962C8B-B14F-4D97-AF65-F5344CB8AC3E}">
        <p14:creationId xmlns:p14="http://schemas.microsoft.com/office/powerpoint/2010/main" val="4048890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CC71C-C981-894C-B836-7A5B44B74E11}" type="datetimeFigureOut">
              <a:rPr lang="en-US" smtClean="0"/>
              <a:t>6/3/2022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E9A3E-83A6-CE49-913E-F894E46D65A2}" type="slidenum">
              <a:rPr lang="en-US" smtClean="0"/>
              <a:t>‹#›</a:t>
            </a:fld>
            <a:endParaRPr lang="en-US" dirty="0"/>
          </a:p>
        </p:txBody>
      </p:sp>
    </p:spTree>
    <p:extLst>
      <p:ext uri="{BB962C8B-B14F-4D97-AF65-F5344CB8AC3E}">
        <p14:creationId xmlns:p14="http://schemas.microsoft.com/office/powerpoint/2010/main" val="380097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E9A3E-83A6-CE49-913E-F894E46D65A2}" type="slidenum">
              <a:rPr lang="en-US" smtClean="0"/>
              <a:t>1</a:t>
            </a:fld>
            <a:endParaRPr lang="en-US" dirty="0"/>
          </a:p>
        </p:txBody>
      </p:sp>
    </p:spTree>
    <p:extLst>
      <p:ext uri="{BB962C8B-B14F-4D97-AF65-F5344CB8AC3E}">
        <p14:creationId xmlns:p14="http://schemas.microsoft.com/office/powerpoint/2010/main" val="124144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E9A3E-83A6-CE49-913E-F894E46D65A2}" type="slidenum">
              <a:rPr lang="en-US" smtClean="0"/>
              <a:t>2</a:t>
            </a:fld>
            <a:endParaRPr lang="en-US" dirty="0"/>
          </a:p>
        </p:txBody>
      </p:sp>
    </p:spTree>
    <p:extLst>
      <p:ext uri="{BB962C8B-B14F-4D97-AF65-F5344CB8AC3E}">
        <p14:creationId xmlns:p14="http://schemas.microsoft.com/office/powerpoint/2010/main" val="140430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E46B7-8E92-DB47-8136-409537FE7128}" type="slidenum">
              <a:rPr lang="en-US" smtClean="0"/>
              <a:t>6</a:t>
            </a:fld>
            <a:endParaRPr lang="en-US" dirty="0"/>
          </a:p>
        </p:txBody>
      </p:sp>
    </p:spTree>
    <p:extLst>
      <p:ext uri="{BB962C8B-B14F-4D97-AF65-F5344CB8AC3E}">
        <p14:creationId xmlns:p14="http://schemas.microsoft.com/office/powerpoint/2010/main" val="341736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E46B7-8E92-DB47-8136-409537FE7128}" type="slidenum">
              <a:rPr lang="en-US" smtClean="0"/>
              <a:t>7</a:t>
            </a:fld>
            <a:endParaRPr lang="en-US" dirty="0"/>
          </a:p>
        </p:txBody>
      </p:sp>
    </p:spTree>
    <p:extLst>
      <p:ext uri="{BB962C8B-B14F-4D97-AF65-F5344CB8AC3E}">
        <p14:creationId xmlns:p14="http://schemas.microsoft.com/office/powerpoint/2010/main" val="246636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E46B7-8E92-DB47-8136-409537FE7128}" type="slidenum">
              <a:rPr lang="en-US" smtClean="0"/>
              <a:t>8</a:t>
            </a:fld>
            <a:endParaRPr lang="en-US" dirty="0"/>
          </a:p>
        </p:txBody>
      </p:sp>
    </p:spTree>
    <p:extLst>
      <p:ext uri="{BB962C8B-B14F-4D97-AF65-F5344CB8AC3E}">
        <p14:creationId xmlns:p14="http://schemas.microsoft.com/office/powerpoint/2010/main" val="1464905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05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0D190C-3169-ED43-A2C2-F017D589D387}"/>
              </a:ext>
            </a:extLst>
          </p:cNvPr>
          <p:cNvPicPr>
            <a:picLocks noChangeAspect="1"/>
          </p:cNvPicPr>
          <p:nvPr userDrawn="1"/>
        </p:nvPicPr>
        <p:blipFill rotWithShape="1">
          <a:blip r:embed="rId2">
            <a:alphaModFix amt="37000"/>
          </a:blip>
          <a:srcRect l="3686" t="13372" r="16667" b="20735"/>
          <a:stretch/>
        </p:blipFill>
        <p:spPr>
          <a:xfrm>
            <a:off x="9331" y="0"/>
            <a:ext cx="12192000" cy="6858001"/>
          </a:xfrm>
          <a:prstGeom prst="rect">
            <a:avLst/>
          </a:prstGeom>
        </p:spPr>
      </p:pic>
      <p:pic>
        <p:nvPicPr>
          <p:cNvPr id="10" name="Picture 9">
            <a:extLst>
              <a:ext uri="{FF2B5EF4-FFF2-40B4-BE49-F238E27FC236}">
                <a16:creationId xmlns:a16="http://schemas.microsoft.com/office/drawing/2014/main" id="{E4668065-BEC9-734C-AA62-F1A1B9033AAB}"/>
              </a:ext>
            </a:extLst>
          </p:cNvPr>
          <p:cNvPicPr>
            <a:picLocks noChangeAspect="1"/>
          </p:cNvPicPr>
          <p:nvPr userDrawn="1"/>
        </p:nvPicPr>
        <p:blipFill>
          <a:blip r:embed="rId3"/>
          <a:stretch>
            <a:fillRect/>
          </a:stretch>
        </p:blipFill>
        <p:spPr>
          <a:xfrm>
            <a:off x="5102386" y="6440780"/>
            <a:ext cx="1987228" cy="156065"/>
          </a:xfrm>
          <a:prstGeom prst="rect">
            <a:avLst/>
          </a:prstGeom>
        </p:spPr>
      </p:pic>
    </p:spTree>
    <p:extLst>
      <p:ext uri="{BB962C8B-B14F-4D97-AF65-F5344CB8AC3E}">
        <p14:creationId xmlns:p14="http://schemas.microsoft.com/office/powerpoint/2010/main" val="368174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0D190C-3169-ED43-A2C2-F017D589D387}"/>
              </a:ext>
            </a:extLst>
          </p:cNvPr>
          <p:cNvPicPr>
            <a:picLocks noChangeAspect="1"/>
          </p:cNvPicPr>
          <p:nvPr userDrawn="1"/>
        </p:nvPicPr>
        <p:blipFill rotWithShape="1">
          <a:blip r:embed="rId2">
            <a:alphaModFix amt="37000"/>
          </a:blip>
          <a:srcRect l="3686" t="13372" r="16667" b="20735"/>
          <a:stretch/>
        </p:blipFill>
        <p:spPr>
          <a:xfrm>
            <a:off x="9331" y="0"/>
            <a:ext cx="12192000" cy="6858001"/>
          </a:xfrm>
          <a:prstGeom prst="rect">
            <a:avLst/>
          </a:prstGeom>
        </p:spPr>
      </p:pic>
    </p:spTree>
    <p:extLst>
      <p:ext uri="{BB962C8B-B14F-4D97-AF65-F5344CB8AC3E}">
        <p14:creationId xmlns:p14="http://schemas.microsoft.com/office/powerpoint/2010/main" val="154473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00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F73B39-BB5E-5D46-AF39-C75CB9A6F465}"/>
              </a:ext>
            </a:extLst>
          </p:cNvPr>
          <p:cNvPicPr>
            <a:picLocks noChangeAspect="1"/>
          </p:cNvPicPr>
          <p:nvPr userDrawn="1"/>
        </p:nvPicPr>
        <p:blipFill rotWithShape="1">
          <a:blip r:embed="rId2">
            <a:alphaModFix amt="70000"/>
          </a:blip>
          <a:srcRect l="39426" b="20841"/>
          <a:stretch/>
        </p:blipFill>
        <p:spPr>
          <a:xfrm>
            <a:off x="-1" y="233265"/>
            <a:ext cx="4274708" cy="6624735"/>
          </a:xfrm>
          <a:prstGeom prst="rect">
            <a:avLst/>
          </a:prstGeom>
        </p:spPr>
      </p:pic>
      <p:pic>
        <p:nvPicPr>
          <p:cNvPr id="9" name="Picture 8">
            <a:extLst>
              <a:ext uri="{FF2B5EF4-FFF2-40B4-BE49-F238E27FC236}">
                <a16:creationId xmlns:a16="http://schemas.microsoft.com/office/drawing/2014/main" id="{7279044D-2F64-C141-B40A-4AFCABB1A59E}"/>
              </a:ext>
            </a:extLst>
          </p:cNvPr>
          <p:cNvPicPr>
            <a:picLocks noChangeAspect="1"/>
          </p:cNvPicPr>
          <p:nvPr userDrawn="1"/>
        </p:nvPicPr>
        <p:blipFill>
          <a:blip r:embed="rId3"/>
          <a:stretch>
            <a:fillRect/>
          </a:stretch>
        </p:blipFill>
        <p:spPr>
          <a:xfrm rot="16200000">
            <a:off x="9373730" y="3340418"/>
            <a:ext cx="5226112" cy="410428"/>
          </a:xfrm>
          <a:prstGeom prst="rect">
            <a:avLst/>
          </a:prstGeom>
        </p:spPr>
      </p:pic>
    </p:spTree>
    <p:extLst>
      <p:ext uri="{BB962C8B-B14F-4D97-AF65-F5344CB8AC3E}">
        <p14:creationId xmlns:p14="http://schemas.microsoft.com/office/powerpoint/2010/main" val="4175047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2C36C-3711-7841-9BEE-7A2C933EE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68B895D-9B92-5043-B140-EB902AFBF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80622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34" r:id="rId3"/>
    <p:sldLayoutId id="2147483732" r:id="rId4"/>
    <p:sldLayoutId id="2147483733" r:id="rId5"/>
  </p:sldLayoutIdLst>
  <p:txStyles>
    <p:titleStyle>
      <a:lvl1pPr algn="l" defTabSz="914400" rtl="0" eaLnBrk="1" latinLnBrk="0" hangingPunct="1">
        <a:lnSpc>
          <a:spcPct val="90000"/>
        </a:lnSpc>
        <a:spcBef>
          <a:spcPct val="0"/>
        </a:spcBef>
        <a:buNone/>
        <a:defRPr sz="4800" kern="1200" cap="all" baseline="0">
          <a:solidFill>
            <a:srgbClr val="10253F"/>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20">
            <a:extLst>
              <a:ext uri="{FF2B5EF4-FFF2-40B4-BE49-F238E27FC236}">
                <a16:creationId xmlns:a16="http://schemas.microsoft.com/office/drawing/2014/main" id="{1AF0DA2A-6B4D-B24E-8388-4248C79AB8F0}"/>
              </a:ext>
            </a:extLst>
          </p:cNvPr>
          <p:cNvPicPr>
            <a:picLocks noChangeAspect="1"/>
          </p:cNvPicPr>
          <p:nvPr/>
        </p:nvPicPr>
        <p:blipFill>
          <a:blip r:embed="rId3"/>
          <a:srcRect l="8" r="8"/>
          <a:stretch/>
        </p:blipFill>
        <p:spPr>
          <a:xfrm>
            <a:off x="-1" y="0"/>
            <a:ext cx="6907730" cy="6858000"/>
          </a:xfrm>
          <a:prstGeom prst="rect">
            <a:avLst/>
          </a:prstGeom>
        </p:spPr>
      </p:pic>
      <p:pic>
        <p:nvPicPr>
          <p:cNvPr id="8" name="Picture 7">
            <a:extLst>
              <a:ext uri="{FF2B5EF4-FFF2-40B4-BE49-F238E27FC236}">
                <a16:creationId xmlns:a16="http://schemas.microsoft.com/office/drawing/2014/main" id="{B41E7DB2-6A51-3D47-A0EC-679DDAA23ED4}"/>
              </a:ext>
            </a:extLst>
          </p:cNvPr>
          <p:cNvPicPr>
            <a:picLocks noChangeAspect="1"/>
          </p:cNvPicPr>
          <p:nvPr/>
        </p:nvPicPr>
        <p:blipFill>
          <a:blip r:embed="rId4"/>
          <a:stretch>
            <a:fillRect/>
          </a:stretch>
        </p:blipFill>
        <p:spPr>
          <a:xfrm rot="16200000">
            <a:off x="9373730" y="3340418"/>
            <a:ext cx="5226112" cy="410428"/>
          </a:xfrm>
          <a:prstGeom prst="rect">
            <a:avLst/>
          </a:prstGeom>
        </p:spPr>
      </p:pic>
      <p:sp>
        <p:nvSpPr>
          <p:cNvPr id="11" name="Title 1">
            <a:extLst>
              <a:ext uri="{FF2B5EF4-FFF2-40B4-BE49-F238E27FC236}">
                <a16:creationId xmlns:a16="http://schemas.microsoft.com/office/drawing/2014/main" id="{388620CA-90BB-0D4F-BEE3-1D11CB31FAE6}"/>
              </a:ext>
            </a:extLst>
          </p:cNvPr>
          <p:cNvSpPr txBox="1">
            <a:spLocks/>
          </p:cNvSpPr>
          <p:nvPr/>
        </p:nvSpPr>
        <p:spPr>
          <a:xfrm>
            <a:off x="7120054" y="2262509"/>
            <a:ext cx="4056991" cy="23329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kern="1200" cap="all" baseline="0">
                <a:solidFill>
                  <a:srgbClr val="10253F"/>
                </a:solidFill>
                <a:latin typeface="Avenir Book" panose="02000503020000020003" pitchFamily="2" charset="0"/>
                <a:ea typeface="+mj-ea"/>
                <a:cs typeface="+mj-cs"/>
              </a:defRPr>
            </a:lvl1pPr>
          </a:lstStyle>
          <a:p>
            <a:r>
              <a:rPr lang="en-US" sz="8000" i="1" cap="none" dirty="0">
                <a:solidFill>
                  <a:srgbClr val="56ABA8"/>
                </a:solidFill>
                <a:latin typeface="Garamond" panose="02020404030301010803" pitchFamily="18" charset="0"/>
              </a:rPr>
              <a:t>Building a</a:t>
            </a:r>
          </a:p>
          <a:p>
            <a:r>
              <a:rPr lang="en-US" cap="none" dirty="0">
                <a:latin typeface="Gilmer Light" pitchFamily="2" charset="77"/>
              </a:rPr>
              <a:t>TECH STACK</a:t>
            </a:r>
            <a:endParaRPr lang="en-US" dirty="0">
              <a:solidFill>
                <a:srgbClr val="004A4D"/>
              </a:solidFill>
              <a:latin typeface="Gilmer Light" pitchFamily="2" charset="77"/>
            </a:endParaRPr>
          </a:p>
        </p:txBody>
      </p:sp>
      <p:sp>
        <p:nvSpPr>
          <p:cNvPr id="5" name="TextBox 4">
            <a:extLst>
              <a:ext uri="{FF2B5EF4-FFF2-40B4-BE49-F238E27FC236}">
                <a16:creationId xmlns:a16="http://schemas.microsoft.com/office/drawing/2014/main" id="{7DF873CF-1D0B-4A0B-B3EA-E5CBD7988F15}"/>
              </a:ext>
            </a:extLst>
          </p:cNvPr>
          <p:cNvSpPr txBox="1"/>
          <p:nvPr/>
        </p:nvSpPr>
        <p:spPr>
          <a:xfrm>
            <a:off x="6952947" y="6247510"/>
            <a:ext cx="4873843" cy="553998"/>
          </a:xfrm>
          <a:prstGeom prst="rect">
            <a:avLst/>
          </a:prstGeom>
          <a:noFill/>
        </p:spPr>
        <p:txBody>
          <a:bodyPr wrap="square" rtlCol="0">
            <a:spAutoFit/>
          </a:bodyPr>
          <a:lstStyle/>
          <a:p>
            <a:r>
              <a:rPr lang="en-US" sz="1000" dirty="0">
                <a:solidFill>
                  <a:srgbClr val="004A4D"/>
                </a:solidFill>
                <a:latin typeface="Gilmer Light" pitchFamily="2" charset="77"/>
              </a:rPr>
              <a:t>© Educe Inc. | Limitless Advisor</a:t>
            </a:r>
          </a:p>
          <a:p>
            <a:r>
              <a:rPr lang="en-US" sz="1000" dirty="0">
                <a:solidFill>
                  <a:srgbClr val="004A4D"/>
                </a:solidFill>
                <a:latin typeface="Gilmer Light" pitchFamily="2" charset="77"/>
              </a:rPr>
              <a:t>Limitless materials may not be reproduced, used, or sold in whole or in part, in any manner, without written consent or license for use by Educe, Inc.</a:t>
            </a:r>
          </a:p>
        </p:txBody>
      </p:sp>
    </p:spTree>
    <p:extLst>
      <p:ext uri="{BB962C8B-B14F-4D97-AF65-F5344CB8AC3E}">
        <p14:creationId xmlns:p14="http://schemas.microsoft.com/office/powerpoint/2010/main" val="177226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3FCF2D1-C519-4FC7-ADF8-55F5AD2AA4CD}"/>
              </a:ext>
            </a:extLst>
          </p:cNvPr>
          <p:cNvSpPr/>
          <p:nvPr/>
        </p:nvSpPr>
        <p:spPr>
          <a:xfrm>
            <a:off x="442383" y="1515664"/>
            <a:ext cx="4220307" cy="4231684"/>
          </a:xfrm>
          <a:prstGeom prst="rect">
            <a:avLst/>
          </a:prstGeom>
          <a:solidFill>
            <a:srgbClr val="EAFCF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0C6529-342D-FF40-A4DF-EFBA6C41D869}"/>
              </a:ext>
            </a:extLst>
          </p:cNvPr>
          <p:cNvSpPr txBox="1">
            <a:spLocks/>
          </p:cNvSpPr>
          <p:nvPr/>
        </p:nvSpPr>
        <p:spPr>
          <a:xfrm>
            <a:off x="555646" y="171213"/>
            <a:ext cx="11080711" cy="1003609"/>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sz="4800" kern="1200" cap="all" baseline="0">
                <a:solidFill>
                  <a:srgbClr val="10253F"/>
                </a:solidFill>
                <a:latin typeface="Garamond" panose="02020404030301010803" pitchFamily="18" charset="0"/>
                <a:ea typeface="+mj-ea"/>
                <a:cs typeface="+mj-cs"/>
              </a:defRPr>
            </a:lvl1pPr>
          </a:lstStyle>
          <a:p>
            <a:pPr algn="ctr"/>
            <a:r>
              <a:rPr lang="en-US" sz="4400" cap="none" dirty="0">
                <a:solidFill>
                  <a:srgbClr val="004A4D"/>
                </a:solidFill>
                <a:latin typeface="Gilmer Light" pitchFamily="2" charset="77"/>
              </a:rPr>
              <a:t>BUILDING YOUR </a:t>
            </a:r>
            <a:r>
              <a:rPr lang="en-US" sz="5400" cap="none" dirty="0">
                <a:solidFill>
                  <a:srgbClr val="D17346"/>
                </a:solidFill>
                <a:latin typeface="Gilmer Light" pitchFamily="2" charset="77"/>
              </a:rPr>
              <a:t>TECH STACK</a:t>
            </a:r>
            <a:endParaRPr lang="en-US" sz="3600" cap="none" dirty="0">
              <a:solidFill>
                <a:srgbClr val="D17346"/>
              </a:solidFill>
              <a:latin typeface="Gilmer Light" pitchFamily="2" charset="77"/>
            </a:endParaRPr>
          </a:p>
        </p:txBody>
      </p:sp>
      <p:sp>
        <p:nvSpPr>
          <p:cNvPr id="3" name="TextBox 2">
            <a:extLst>
              <a:ext uri="{FF2B5EF4-FFF2-40B4-BE49-F238E27FC236}">
                <a16:creationId xmlns:a16="http://schemas.microsoft.com/office/drawing/2014/main" id="{76565AFA-46A1-0D44-88CA-04D1141E7E09}"/>
              </a:ext>
            </a:extLst>
          </p:cNvPr>
          <p:cNvSpPr txBox="1"/>
          <p:nvPr/>
        </p:nvSpPr>
        <p:spPr>
          <a:xfrm>
            <a:off x="5987736" y="1174822"/>
            <a:ext cx="5814646" cy="5262979"/>
          </a:xfrm>
          <a:prstGeom prst="rect">
            <a:avLst/>
          </a:prstGeom>
          <a:noFill/>
        </p:spPr>
        <p:txBody>
          <a:bodyPr wrap="square" rtlCol="0">
            <a:spAutoFit/>
          </a:bodyPr>
          <a:lstStyle/>
          <a:p>
            <a:pPr algn="just"/>
            <a:r>
              <a:rPr lang="en-US" sz="1600" dirty="0">
                <a:solidFill>
                  <a:srgbClr val="004A4D"/>
                </a:solidFill>
                <a:latin typeface="Gilmer Light" pitchFamily="2" charset="77"/>
              </a:rPr>
              <a:t>WHERE ARE YOUR SYSTEMS &amp; TECH TODAY?</a:t>
            </a:r>
          </a:p>
          <a:p>
            <a:pPr algn="just"/>
            <a:r>
              <a:rPr lang="en-US" sz="1600" dirty="0">
                <a:latin typeface="Gilmer Light" pitchFamily="2" charset="77"/>
              </a:rPr>
              <a:t>On the following pages are samples that will help you assess your existing systems and tech. List your current tech on the Tech Stack Template (pg. 3 &amp; 4) and map out how your core systems interact on the Tech Stack Integration Template (pg. 5 &amp; 6). Or simply sketch out your Tech Stack on the final page (pg. 7). </a:t>
            </a:r>
          </a:p>
          <a:p>
            <a:pPr algn="just"/>
            <a:r>
              <a:rPr lang="en-US" sz="1600" dirty="0">
                <a:latin typeface="Gilmer Light" pitchFamily="2" charset="77"/>
              </a:rPr>
              <a:t> </a:t>
            </a:r>
          </a:p>
          <a:p>
            <a:pPr algn="just"/>
            <a:r>
              <a:rPr lang="en-US" sz="1600" dirty="0">
                <a:solidFill>
                  <a:srgbClr val="417E77"/>
                </a:solidFill>
                <a:latin typeface="Gilmer Light" pitchFamily="2" charset="77"/>
              </a:rPr>
              <a:t>EVALUATE &amp; PRIORITIZE IMPROVEMENTS &amp; CHANGES</a:t>
            </a:r>
          </a:p>
          <a:p>
            <a:pPr algn="just"/>
            <a:r>
              <a:rPr lang="en-US" sz="1600" dirty="0">
                <a:latin typeface="Gilmer Light" pitchFamily="2" charset="77"/>
              </a:rPr>
              <a:t>Now that you have drafted your Tech Stack, you are ready to  identify any gaps or holes in your process and systems. Identify any core tech that may be missing or new systems that will improve your business and integrate well into your current system. </a:t>
            </a:r>
          </a:p>
          <a:p>
            <a:pPr algn="just"/>
            <a:r>
              <a:rPr lang="en-US" sz="1600" dirty="0">
                <a:latin typeface="Gilmer Light" pitchFamily="2" charset="77"/>
              </a:rPr>
              <a:t> </a:t>
            </a:r>
          </a:p>
          <a:p>
            <a:pPr algn="just"/>
            <a:r>
              <a:rPr lang="en-US" sz="1600" dirty="0">
                <a:solidFill>
                  <a:srgbClr val="56ABA8"/>
                </a:solidFill>
                <a:latin typeface="Gilmer Light" pitchFamily="2" charset="77"/>
              </a:rPr>
              <a:t>BUILD INTO YOUR ANNUAL LAUNCH PLAN</a:t>
            </a:r>
          </a:p>
          <a:p>
            <a:pPr algn="just"/>
            <a:r>
              <a:rPr lang="en-US" sz="1600" dirty="0">
                <a:latin typeface="Gilmer Light" pitchFamily="2" charset="77"/>
              </a:rPr>
              <a:t>Once you’ve identified areas for improvement, take the time to build out any technology changes as a project. This means setting a process for evaluating options, setting your timeline and creating clear ownership for who is responsible.</a:t>
            </a:r>
          </a:p>
        </p:txBody>
      </p:sp>
      <p:sp>
        <p:nvSpPr>
          <p:cNvPr id="4" name="TextBox 3">
            <a:extLst>
              <a:ext uri="{FF2B5EF4-FFF2-40B4-BE49-F238E27FC236}">
                <a16:creationId xmlns:a16="http://schemas.microsoft.com/office/drawing/2014/main" id="{A7434493-D45F-4949-AA97-A5173948D72D}"/>
              </a:ext>
            </a:extLst>
          </p:cNvPr>
          <p:cNvSpPr txBox="1"/>
          <p:nvPr/>
        </p:nvSpPr>
        <p:spPr>
          <a:xfrm>
            <a:off x="589264" y="1578432"/>
            <a:ext cx="3863953" cy="4249112"/>
          </a:xfrm>
          <a:prstGeom prst="rect">
            <a:avLst/>
          </a:prstGeom>
          <a:noFill/>
        </p:spPr>
        <p:txBody>
          <a:bodyPr wrap="square" rtlCol="0">
            <a:spAutoFit/>
          </a:bodyPr>
          <a:lstStyle/>
          <a:p>
            <a:pPr algn="just"/>
            <a:r>
              <a:rPr lang="en-US" sz="1801" dirty="0">
                <a:solidFill>
                  <a:schemeClr val="tx1">
                    <a:lumMod val="50000"/>
                    <a:lumOff val="50000"/>
                  </a:schemeClr>
                </a:solidFill>
                <a:latin typeface="Gilmer Light" pitchFamily="2" charset="77"/>
              </a:rPr>
              <a:t>Leveraging your time and resources is incredibly powerful. The right technologies working together will exponentially leverage your time, streamline your operations and skyrocket your productivity, while the “wrong” technology becomes one more thing for you to manage. To focus on building the right technology stack for your business, take the time to build your tech stack thoughtfully by moving through this process:</a:t>
            </a:r>
          </a:p>
          <a:p>
            <a:endParaRPr lang="en-US" dirty="0">
              <a:latin typeface="Gilmer Light" pitchFamily="2" charset="77"/>
            </a:endParaRPr>
          </a:p>
        </p:txBody>
      </p:sp>
      <p:grpSp>
        <p:nvGrpSpPr>
          <p:cNvPr id="5" name="Group 4">
            <a:extLst>
              <a:ext uri="{FF2B5EF4-FFF2-40B4-BE49-F238E27FC236}">
                <a16:creationId xmlns:a16="http://schemas.microsoft.com/office/drawing/2014/main" id="{D9ADDD40-186A-4B33-8AD6-5BC23DDE678B}"/>
              </a:ext>
            </a:extLst>
          </p:cNvPr>
          <p:cNvGrpSpPr/>
          <p:nvPr/>
        </p:nvGrpSpPr>
        <p:grpSpPr>
          <a:xfrm>
            <a:off x="5183991" y="4890031"/>
            <a:ext cx="783590" cy="783590"/>
            <a:chOff x="0" y="0"/>
            <a:chExt cx="784053" cy="784053"/>
          </a:xfrm>
        </p:grpSpPr>
        <p:sp>
          <p:nvSpPr>
            <p:cNvPr id="6" name="Oval 5">
              <a:extLst>
                <a:ext uri="{FF2B5EF4-FFF2-40B4-BE49-F238E27FC236}">
                  <a16:creationId xmlns:a16="http://schemas.microsoft.com/office/drawing/2014/main" id="{DC003160-647A-4167-B664-D93696EBDDB2}"/>
                </a:ext>
              </a:extLst>
            </p:cNvPr>
            <p:cNvSpPr/>
            <p:nvPr/>
          </p:nvSpPr>
          <p:spPr>
            <a:xfrm>
              <a:off x="0" y="0"/>
              <a:ext cx="784053" cy="784053"/>
            </a:xfrm>
            <a:prstGeom prst="ellipse">
              <a:avLst/>
            </a:prstGeom>
            <a:solidFill>
              <a:srgbClr val="56A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262C90C-7036-401A-8272-400A1332EE6A}"/>
                </a:ext>
              </a:extLst>
            </p:cNvPr>
            <p:cNvPicPr>
              <a:picLocks noChangeAspect="1"/>
            </p:cNvPicPr>
            <p:nvPr/>
          </p:nvPicPr>
          <p:blipFill>
            <a:blip r:embed="rId3"/>
            <a:stretch>
              <a:fillRect/>
            </a:stretch>
          </p:blipFill>
          <p:spPr>
            <a:xfrm>
              <a:off x="167529" y="159986"/>
              <a:ext cx="444671" cy="444671"/>
            </a:xfrm>
            <a:prstGeom prst="rect">
              <a:avLst/>
            </a:prstGeom>
          </p:spPr>
        </p:pic>
      </p:grpSp>
      <p:grpSp>
        <p:nvGrpSpPr>
          <p:cNvPr id="8" name="Group 7">
            <a:extLst>
              <a:ext uri="{FF2B5EF4-FFF2-40B4-BE49-F238E27FC236}">
                <a16:creationId xmlns:a16="http://schemas.microsoft.com/office/drawing/2014/main" id="{D3A58EC7-45EE-4754-8991-55F255244AB9}"/>
              </a:ext>
            </a:extLst>
          </p:cNvPr>
          <p:cNvGrpSpPr/>
          <p:nvPr/>
        </p:nvGrpSpPr>
        <p:grpSpPr>
          <a:xfrm>
            <a:off x="5167959" y="3175983"/>
            <a:ext cx="783590" cy="783590"/>
            <a:chOff x="0" y="0"/>
            <a:chExt cx="784053" cy="784053"/>
          </a:xfrm>
        </p:grpSpPr>
        <p:sp>
          <p:nvSpPr>
            <p:cNvPr id="9" name="Oval 8">
              <a:extLst>
                <a:ext uri="{FF2B5EF4-FFF2-40B4-BE49-F238E27FC236}">
                  <a16:creationId xmlns:a16="http://schemas.microsoft.com/office/drawing/2014/main" id="{00AA6DED-FBDB-4A58-AD66-E5868C44329F}"/>
                </a:ext>
              </a:extLst>
            </p:cNvPr>
            <p:cNvSpPr/>
            <p:nvPr/>
          </p:nvSpPr>
          <p:spPr>
            <a:xfrm>
              <a:off x="0" y="0"/>
              <a:ext cx="784053" cy="784053"/>
            </a:xfrm>
            <a:prstGeom prst="ellipse">
              <a:avLst/>
            </a:prstGeom>
            <a:solidFill>
              <a:srgbClr val="417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0" name="Picture 9">
              <a:extLst>
                <a:ext uri="{FF2B5EF4-FFF2-40B4-BE49-F238E27FC236}">
                  <a16:creationId xmlns:a16="http://schemas.microsoft.com/office/drawing/2014/main" id="{03CD98F6-A4E9-4D30-8345-FA66397232C7}"/>
                </a:ext>
              </a:extLst>
            </p:cNvPr>
            <p:cNvPicPr>
              <a:picLocks noChangeAspect="1"/>
            </p:cNvPicPr>
            <p:nvPr/>
          </p:nvPicPr>
          <p:blipFill>
            <a:blip r:embed="rId4"/>
            <a:stretch>
              <a:fillRect/>
            </a:stretch>
          </p:blipFill>
          <p:spPr>
            <a:xfrm>
              <a:off x="199243" y="117028"/>
              <a:ext cx="387232" cy="498148"/>
            </a:xfrm>
            <a:prstGeom prst="rect">
              <a:avLst/>
            </a:prstGeom>
          </p:spPr>
        </p:pic>
      </p:grpSp>
      <p:grpSp>
        <p:nvGrpSpPr>
          <p:cNvPr id="11" name="Group 10">
            <a:extLst>
              <a:ext uri="{FF2B5EF4-FFF2-40B4-BE49-F238E27FC236}">
                <a16:creationId xmlns:a16="http://schemas.microsoft.com/office/drawing/2014/main" id="{C459EF04-96D1-4F26-81C7-EB6E2E467204}"/>
              </a:ext>
            </a:extLst>
          </p:cNvPr>
          <p:cNvGrpSpPr/>
          <p:nvPr/>
        </p:nvGrpSpPr>
        <p:grpSpPr>
          <a:xfrm>
            <a:off x="5131772" y="1265963"/>
            <a:ext cx="783590" cy="783590"/>
            <a:chOff x="0" y="0"/>
            <a:chExt cx="784053" cy="784053"/>
          </a:xfrm>
        </p:grpSpPr>
        <p:sp>
          <p:nvSpPr>
            <p:cNvPr id="12" name="Oval 11">
              <a:extLst>
                <a:ext uri="{FF2B5EF4-FFF2-40B4-BE49-F238E27FC236}">
                  <a16:creationId xmlns:a16="http://schemas.microsoft.com/office/drawing/2014/main" id="{E54F1614-D98C-4B5C-B598-896D08A1FDD5}"/>
                </a:ext>
              </a:extLst>
            </p:cNvPr>
            <p:cNvSpPr/>
            <p:nvPr/>
          </p:nvSpPr>
          <p:spPr>
            <a:xfrm>
              <a:off x="0" y="0"/>
              <a:ext cx="784053" cy="784053"/>
            </a:xfrm>
            <a:prstGeom prst="ellipse">
              <a:avLst/>
            </a:prstGeom>
            <a:solidFill>
              <a:srgbClr val="00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3" name="Picture 12">
              <a:extLst>
                <a:ext uri="{FF2B5EF4-FFF2-40B4-BE49-F238E27FC236}">
                  <a16:creationId xmlns:a16="http://schemas.microsoft.com/office/drawing/2014/main" id="{DA79B8ED-C41C-415D-B0D3-238E1DEA9EC8}"/>
                </a:ext>
              </a:extLst>
            </p:cNvPr>
            <p:cNvPicPr>
              <a:picLocks noChangeAspect="1"/>
            </p:cNvPicPr>
            <p:nvPr/>
          </p:nvPicPr>
          <p:blipFill>
            <a:blip r:embed="rId5"/>
            <a:stretch>
              <a:fillRect/>
            </a:stretch>
          </p:blipFill>
          <p:spPr>
            <a:xfrm>
              <a:off x="118862" y="59487"/>
              <a:ext cx="570079" cy="570079"/>
            </a:xfrm>
            <a:prstGeom prst="rect">
              <a:avLst/>
            </a:prstGeom>
          </p:spPr>
        </p:pic>
      </p:grpSp>
    </p:spTree>
    <p:extLst>
      <p:ext uri="{BB962C8B-B14F-4D97-AF65-F5344CB8AC3E}">
        <p14:creationId xmlns:p14="http://schemas.microsoft.com/office/powerpoint/2010/main" val="50565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C3C4BAC-A48A-43C1-B1D6-FDF795DB9B12}"/>
              </a:ext>
            </a:extLst>
          </p:cNvPr>
          <p:cNvGraphicFramePr>
            <a:graphicFrameLocks noGrp="1"/>
          </p:cNvGraphicFramePr>
          <p:nvPr>
            <p:extLst>
              <p:ext uri="{D42A27DB-BD31-4B8C-83A1-F6EECF244321}">
                <p14:modId xmlns:p14="http://schemas.microsoft.com/office/powerpoint/2010/main" val="748304195"/>
              </p:ext>
            </p:extLst>
          </p:nvPr>
        </p:nvGraphicFramePr>
        <p:xfrm>
          <a:off x="856694" y="1397196"/>
          <a:ext cx="5390796" cy="5260371"/>
        </p:xfrm>
        <a:graphic>
          <a:graphicData uri="http://schemas.openxmlformats.org/drawingml/2006/table">
            <a:tbl>
              <a:tblPr firstRow="1" bandRow="1">
                <a:tableStyleId>{C083E6E3-FA7D-4D7B-A595-EF9225AFEA82}</a:tableStyleId>
              </a:tblPr>
              <a:tblGrid>
                <a:gridCol w="2723424">
                  <a:extLst>
                    <a:ext uri="{9D8B030D-6E8A-4147-A177-3AD203B41FA5}">
                      <a16:colId xmlns:a16="http://schemas.microsoft.com/office/drawing/2014/main" val="3223377081"/>
                    </a:ext>
                  </a:extLst>
                </a:gridCol>
                <a:gridCol w="2667372">
                  <a:extLst>
                    <a:ext uri="{9D8B030D-6E8A-4147-A177-3AD203B41FA5}">
                      <a16:colId xmlns:a16="http://schemas.microsoft.com/office/drawing/2014/main" val="62321776"/>
                    </a:ext>
                  </a:extLst>
                </a:gridCol>
              </a:tblGrid>
              <a:tr h="258656">
                <a:tc gridSpan="2">
                  <a:txBody>
                    <a:bodyPr/>
                    <a:lstStyle/>
                    <a:p>
                      <a:r>
                        <a:rPr lang="en-US" sz="1100" b="1" dirty="0">
                          <a:solidFill>
                            <a:srgbClr val="56ABA8"/>
                          </a:solidFill>
                          <a:latin typeface="Gilmer Light" pitchFamily="2" charset="77"/>
                        </a:rPr>
                        <a:t>CORE TECHNOLOGY</a:t>
                      </a:r>
                    </a:p>
                  </a:txBody>
                  <a:tcPr marT="45721" marB="45721"/>
                </a:tc>
                <a:tc hMerge="1">
                  <a:txBody>
                    <a:bodyPr/>
                    <a:lstStyle/>
                    <a:p>
                      <a:endParaRPr lang="en-US" sz="1100" dirty="0"/>
                    </a:p>
                  </a:txBody>
                  <a:tcPr marT="45721" marB="45721"/>
                </a:tc>
                <a:extLst>
                  <a:ext uri="{0D108BD9-81ED-4DB2-BD59-A6C34878D82A}">
                    <a16:rowId xmlns:a16="http://schemas.microsoft.com/office/drawing/2014/main" val="3599466749"/>
                  </a:ext>
                </a:extLst>
              </a:tr>
              <a:tr h="253969">
                <a:tc>
                  <a:txBody>
                    <a:bodyPr/>
                    <a:lstStyle/>
                    <a:p>
                      <a:r>
                        <a:rPr lang="en-US" sz="1100" b="0" dirty="0">
                          <a:latin typeface="Gilmer Light" pitchFamily="2" charset="77"/>
                        </a:rPr>
                        <a:t>CATEGORY</a:t>
                      </a:r>
                    </a:p>
                  </a:txBody>
                  <a:tcPr marT="45721" marB="45721"/>
                </a:tc>
                <a:tc>
                  <a:txBody>
                    <a:bodyPr/>
                    <a:lstStyle/>
                    <a:p>
                      <a:r>
                        <a:rPr lang="en-US" sz="1100" b="0" dirty="0">
                          <a:latin typeface="Gilmer Light" pitchFamily="2" charset="77"/>
                        </a:rPr>
                        <a:t>TECH</a:t>
                      </a:r>
                    </a:p>
                  </a:txBody>
                  <a:tcPr marT="45721" marB="45721"/>
                </a:tc>
                <a:extLst>
                  <a:ext uri="{0D108BD9-81ED-4DB2-BD59-A6C34878D82A}">
                    <a16:rowId xmlns:a16="http://schemas.microsoft.com/office/drawing/2014/main" val="2358964478"/>
                  </a:ext>
                </a:extLst>
              </a:tr>
              <a:tr h="298787">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rPr>
                        <a:t>CLIENT FILE SHARING &amp; HOSTING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Citrix Sharefile</a:t>
                      </a:r>
                    </a:p>
                  </a:txBody>
                  <a:tcPr marT="45721" marB="45721"/>
                </a:tc>
                <a:extLst>
                  <a:ext uri="{0D108BD9-81ED-4DB2-BD59-A6C34878D82A}">
                    <a16:rowId xmlns:a16="http://schemas.microsoft.com/office/drawing/2014/main" val="1435230681"/>
                  </a:ext>
                </a:extLst>
              </a:tr>
              <a:tr h="298787">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rPr>
                        <a:t>CRM</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Redtail CRM</a:t>
                      </a:r>
                    </a:p>
                  </a:txBody>
                  <a:tcPr marT="45721" marB="45721"/>
                </a:tc>
                <a:extLst>
                  <a:ext uri="{0D108BD9-81ED-4DB2-BD59-A6C34878D82A}">
                    <a16:rowId xmlns:a16="http://schemas.microsoft.com/office/drawing/2014/main" val="1258329210"/>
                  </a:ext>
                </a:extLst>
              </a:tr>
              <a:tr h="298787">
                <a:tc>
                  <a:txBody>
                    <a:bodyPr/>
                    <a:lstStyle/>
                    <a:p>
                      <a:pPr marL="0" marR="0">
                        <a:lnSpc>
                          <a:spcPct val="107000"/>
                        </a:lnSpc>
                        <a:spcBef>
                          <a:spcPts val="0"/>
                        </a:spcBef>
                        <a:spcAft>
                          <a:spcPts val="800"/>
                        </a:spcAft>
                      </a:pPr>
                      <a:r>
                        <a:rPr lang="en-US" sz="1100" b="0" dirty="0">
                          <a:effectLst/>
                          <a:latin typeface="Gilmer Light" pitchFamily="2" charset="77"/>
                          <a:ea typeface="Calibri" panose="020F0502020204030204" pitchFamily="34" charset="0"/>
                          <a:cs typeface="Times New Roman" panose="02020603050405020304" pitchFamily="18" charset="0"/>
                        </a:rPr>
                        <a:t>COMPLIANCE EMAIL &amp; SOCIAL MEDIA ARCHIVING</a:t>
                      </a:r>
                    </a:p>
                  </a:txBody>
                  <a:tcPr marT="45721" marB="45721"/>
                </a:tc>
                <a:tc>
                  <a:txBody>
                    <a:bodyPr/>
                    <a:lstStyle/>
                    <a:p>
                      <a:r>
                        <a:rPr lang="en-US" sz="1200" b="0" dirty="0" err="1">
                          <a:latin typeface="Gilmer Light" pitchFamily="2" charset="77"/>
                        </a:rPr>
                        <a:t>MessageWatcher</a:t>
                      </a:r>
                      <a:endParaRPr lang="en-US" sz="1200" b="0" dirty="0">
                        <a:latin typeface="Gilmer Light" pitchFamily="2" charset="77"/>
                      </a:endParaRPr>
                    </a:p>
                  </a:txBody>
                  <a:tcPr marT="45721" marB="45721"/>
                </a:tc>
                <a:extLst>
                  <a:ext uri="{0D108BD9-81ED-4DB2-BD59-A6C34878D82A}">
                    <a16:rowId xmlns:a16="http://schemas.microsoft.com/office/drawing/2014/main" val="626117616"/>
                  </a:ext>
                </a:extLst>
              </a:tr>
              <a:tr h="298787">
                <a:tc>
                  <a:txBody>
                    <a:bodyPr/>
                    <a:lstStyle/>
                    <a:p>
                      <a:pPr marL="0" marR="0">
                        <a:lnSpc>
                          <a:spcPct val="107000"/>
                        </a:lnSpc>
                        <a:spcBef>
                          <a:spcPts val="0"/>
                        </a:spcBef>
                        <a:spcAft>
                          <a:spcPts val="800"/>
                        </a:spcAft>
                      </a:pPr>
                      <a:r>
                        <a:rPr lang="en-US" sz="1100" dirty="0">
                          <a:effectLst/>
                          <a:latin typeface="Gilmer Light" pitchFamily="2" charset="77"/>
                        </a:rPr>
                        <a:t>CUSTODIAN</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Fidelity</a:t>
                      </a:r>
                    </a:p>
                  </a:txBody>
                  <a:tcPr marT="45721" marB="45721"/>
                </a:tc>
                <a:extLst>
                  <a:ext uri="{0D108BD9-81ED-4DB2-BD59-A6C34878D82A}">
                    <a16:rowId xmlns:a16="http://schemas.microsoft.com/office/drawing/2014/main" val="3305314746"/>
                  </a:ext>
                </a:extLst>
              </a:tr>
              <a:tr h="214993">
                <a:tc>
                  <a:txBody>
                    <a:bodyPr/>
                    <a:lstStyle/>
                    <a:p>
                      <a:pPr marL="0" marR="0">
                        <a:lnSpc>
                          <a:spcPct val="107000"/>
                        </a:lnSpc>
                        <a:spcBef>
                          <a:spcPts val="0"/>
                        </a:spcBef>
                        <a:spcAft>
                          <a:spcPts val="800"/>
                        </a:spcAft>
                      </a:pPr>
                      <a:r>
                        <a:rPr lang="en-US" sz="1100" dirty="0">
                          <a:effectLst/>
                          <a:latin typeface="Gilmer Light" pitchFamily="2" charset="77"/>
                        </a:rPr>
                        <a:t>DOCUMENT CREATION &amp; MGMT</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Microsoft Office 365</a:t>
                      </a:r>
                    </a:p>
                  </a:txBody>
                  <a:tcPr marT="45721" marB="45721"/>
                </a:tc>
                <a:extLst>
                  <a:ext uri="{0D108BD9-81ED-4DB2-BD59-A6C34878D82A}">
                    <a16:rowId xmlns:a16="http://schemas.microsoft.com/office/drawing/2014/main" val="1286740006"/>
                  </a:ext>
                </a:extLst>
              </a:tr>
              <a:tr h="292517">
                <a:tc>
                  <a:txBody>
                    <a:bodyPr/>
                    <a:lstStyle/>
                    <a:p>
                      <a:pPr marL="0" marR="0">
                        <a:lnSpc>
                          <a:spcPct val="107000"/>
                        </a:lnSpc>
                        <a:spcBef>
                          <a:spcPts val="0"/>
                        </a:spcBef>
                        <a:spcAft>
                          <a:spcPts val="800"/>
                        </a:spcAft>
                      </a:pPr>
                      <a:r>
                        <a:rPr lang="en-US" sz="1100" dirty="0">
                          <a:effectLst/>
                          <a:latin typeface="Gilmer Light" pitchFamily="2" charset="77"/>
                        </a:rPr>
                        <a:t>FINANCIAL PLANNING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eMoney</a:t>
                      </a:r>
                    </a:p>
                  </a:txBody>
                  <a:tcPr marT="45721" marB="45721"/>
                </a:tc>
                <a:extLst>
                  <a:ext uri="{0D108BD9-81ED-4DB2-BD59-A6C34878D82A}">
                    <a16:rowId xmlns:a16="http://schemas.microsoft.com/office/drawing/2014/main" val="1105685161"/>
                  </a:ext>
                </a:extLst>
              </a:tr>
              <a:tr h="272562">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rPr>
                        <a:t>EMAIL PLATFORM</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Microsoft Outlook 365</a:t>
                      </a:r>
                    </a:p>
                  </a:txBody>
                  <a:tcPr marT="45721" marB="45721"/>
                </a:tc>
                <a:extLst>
                  <a:ext uri="{0D108BD9-81ED-4DB2-BD59-A6C34878D82A}">
                    <a16:rowId xmlns:a16="http://schemas.microsoft.com/office/drawing/2014/main" val="1034704548"/>
                  </a:ext>
                </a:extLst>
              </a:tr>
              <a:tr h="280743">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rPr>
                        <a:t>EMAIL MARKETING PLATFORM</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ConvertKit, Snappy Kraken, AHREFs, Sumo</a:t>
                      </a:r>
                    </a:p>
                  </a:txBody>
                  <a:tcPr marT="45721" marB="45721"/>
                </a:tc>
                <a:extLst>
                  <a:ext uri="{0D108BD9-81ED-4DB2-BD59-A6C34878D82A}">
                    <a16:rowId xmlns:a16="http://schemas.microsoft.com/office/drawing/2014/main" val="1338153525"/>
                  </a:ext>
                </a:extLst>
              </a:tr>
              <a:tr h="280743">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EMAIL HOSTING </a:t>
                      </a:r>
                    </a:p>
                  </a:txBody>
                  <a:tcPr marT="45721" marB="45721"/>
                </a:tc>
                <a:tc>
                  <a:txBody>
                    <a:bodyPr/>
                    <a:lstStyle/>
                    <a:p>
                      <a:r>
                        <a:rPr lang="en-US" sz="1200" dirty="0">
                          <a:latin typeface="Gilmer Light" pitchFamily="2" charset="77"/>
                        </a:rPr>
                        <a:t>AppRiver</a:t>
                      </a:r>
                    </a:p>
                  </a:txBody>
                  <a:tcPr marT="45721" marB="45721"/>
                </a:tc>
                <a:extLst>
                  <a:ext uri="{0D108BD9-81ED-4DB2-BD59-A6C34878D82A}">
                    <a16:rowId xmlns:a16="http://schemas.microsoft.com/office/drawing/2014/main" val="3784456952"/>
                  </a:ext>
                </a:extLst>
              </a:tr>
              <a:tr h="280743">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eSIGNATURE</a:t>
                      </a:r>
                    </a:p>
                  </a:txBody>
                  <a:tcPr marT="45721" marB="45721"/>
                </a:tc>
                <a:tc>
                  <a:txBody>
                    <a:bodyPr/>
                    <a:lstStyle/>
                    <a:p>
                      <a:r>
                        <a:rPr lang="en-US" sz="1200" dirty="0">
                          <a:latin typeface="Gilmer Light" pitchFamily="2" charset="77"/>
                        </a:rPr>
                        <a:t>PandaDoc</a:t>
                      </a:r>
                    </a:p>
                  </a:txBody>
                  <a:tcPr marT="45721" marB="45721"/>
                </a:tc>
                <a:extLst>
                  <a:ext uri="{0D108BD9-81ED-4DB2-BD59-A6C34878D82A}">
                    <a16:rowId xmlns:a16="http://schemas.microsoft.com/office/drawing/2014/main" val="630111083"/>
                  </a:ext>
                </a:extLst>
              </a:tr>
              <a:tr h="280743">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ONLINE SCHEDULER</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Acuity</a:t>
                      </a:r>
                    </a:p>
                  </a:txBody>
                  <a:tcPr marT="45721" marB="45721"/>
                </a:tc>
                <a:extLst>
                  <a:ext uri="{0D108BD9-81ED-4DB2-BD59-A6C34878D82A}">
                    <a16:rowId xmlns:a16="http://schemas.microsoft.com/office/drawing/2014/main" val="2826053492"/>
                  </a:ext>
                </a:extLst>
              </a:tr>
              <a:tr h="280743">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PORTFOLIO MANAGEMENT (BILLING &amp; PERFORMANCE REPORTING </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Orion</a:t>
                      </a:r>
                    </a:p>
                  </a:txBody>
                  <a:tcPr marT="45721" marB="45721"/>
                </a:tc>
                <a:extLst>
                  <a:ext uri="{0D108BD9-81ED-4DB2-BD59-A6C34878D82A}">
                    <a16:rowId xmlns:a16="http://schemas.microsoft.com/office/drawing/2014/main" val="1855493830"/>
                  </a:ext>
                </a:extLst>
              </a:tr>
              <a:tr h="280743">
                <a:tc>
                  <a:txBody>
                    <a:bodyPr/>
                    <a:lstStyle/>
                    <a:p>
                      <a:pPr marL="0" marR="0">
                        <a:lnSpc>
                          <a:spcPct val="107000"/>
                        </a:lnSpc>
                        <a:spcBef>
                          <a:spcPts val="0"/>
                        </a:spcBef>
                        <a:spcAft>
                          <a:spcPts val="800"/>
                        </a:spcAft>
                      </a:pPr>
                      <a:r>
                        <a:rPr lang="en-US" sz="1100" b="0" dirty="0">
                          <a:solidFill>
                            <a:srgbClr val="000000"/>
                          </a:solidFill>
                          <a:effectLst/>
                          <a:latin typeface="Gilmer Light" pitchFamily="2" charset="77"/>
                          <a:ea typeface="Calibri" panose="020F0502020204030204" pitchFamily="34" charset="0"/>
                          <a:cs typeface="Times New Roman" panose="02020603050405020304" pitchFamily="18" charset="0"/>
                        </a:rPr>
                        <a:t>RISK TOLERANCE</a:t>
                      </a:r>
                      <a:endParaRPr lang="en-US" sz="1100" b="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b="0" dirty="0">
                          <a:latin typeface="Gilmer Light" pitchFamily="2" charset="77"/>
                        </a:rPr>
                        <a:t>Riskalyze, </a:t>
                      </a:r>
                      <a:r>
                        <a:rPr lang="en-US" sz="1200" b="0" dirty="0" err="1">
                          <a:latin typeface="Gilmer Light" pitchFamily="2" charset="77"/>
                        </a:rPr>
                        <a:t>Pocketrisk</a:t>
                      </a:r>
                      <a:endParaRPr lang="en-US" sz="1200" b="0" dirty="0">
                        <a:latin typeface="Gilmer Light" pitchFamily="2" charset="77"/>
                      </a:endParaRPr>
                    </a:p>
                  </a:txBody>
                  <a:tcPr marT="45721" marB="45721"/>
                </a:tc>
                <a:extLst>
                  <a:ext uri="{0D108BD9-81ED-4DB2-BD59-A6C34878D82A}">
                    <a16:rowId xmlns:a16="http://schemas.microsoft.com/office/drawing/2014/main" val="1124781358"/>
                  </a:ext>
                </a:extLst>
              </a:tr>
              <a:tr h="280743">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VIRTUAL CONFERENCE MEETING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Zoom</a:t>
                      </a:r>
                    </a:p>
                  </a:txBody>
                  <a:tcPr marT="45721" marB="45721"/>
                </a:tc>
                <a:extLst>
                  <a:ext uri="{0D108BD9-81ED-4DB2-BD59-A6C34878D82A}">
                    <a16:rowId xmlns:a16="http://schemas.microsoft.com/office/drawing/2014/main" val="22698582"/>
                  </a:ext>
                </a:extLst>
              </a:tr>
              <a:tr h="0">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WEBSITE HOSTING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WordPress</a:t>
                      </a:r>
                    </a:p>
                  </a:txBody>
                  <a:tcPr marT="45721" marB="45721"/>
                </a:tc>
                <a:extLst>
                  <a:ext uri="{0D108BD9-81ED-4DB2-BD59-A6C34878D82A}">
                    <a16:rowId xmlns:a16="http://schemas.microsoft.com/office/drawing/2014/main" val="1466138765"/>
                  </a:ext>
                </a:extLst>
              </a:tr>
            </a:tbl>
          </a:graphicData>
        </a:graphic>
      </p:graphicFrame>
      <p:sp>
        <p:nvSpPr>
          <p:cNvPr id="2" name="TextBox 1">
            <a:extLst>
              <a:ext uri="{FF2B5EF4-FFF2-40B4-BE49-F238E27FC236}">
                <a16:creationId xmlns:a16="http://schemas.microsoft.com/office/drawing/2014/main" id="{A59FBD77-C2E6-434A-8D4A-EA1699A597AC}"/>
              </a:ext>
            </a:extLst>
          </p:cNvPr>
          <p:cNvSpPr txBox="1"/>
          <p:nvPr/>
        </p:nvSpPr>
        <p:spPr>
          <a:xfrm>
            <a:off x="0" y="53886"/>
            <a:ext cx="12124592" cy="1138773"/>
          </a:xfrm>
          <a:prstGeom prst="rect">
            <a:avLst/>
          </a:prstGeom>
          <a:noFill/>
        </p:spPr>
        <p:txBody>
          <a:bodyPr wrap="square" rtlCol="0">
            <a:spAutoFit/>
          </a:bodyPr>
          <a:lstStyle/>
          <a:p>
            <a:pPr algn="ctr"/>
            <a:r>
              <a:rPr lang="en-US" sz="5400" dirty="0">
                <a:solidFill>
                  <a:srgbClr val="56ABA8"/>
                </a:solidFill>
                <a:latin typeface="Gilmer Light" pitchFamily="2" charset="77"/>
              </a:rPr>
              <a:t>Tech Stack </a:t>
            </a:r>
            <a:r>
              <a:rPr lang="en-US" sz="4400" dirty="0">
                <a:solidFill>
                  <a:srgbClr val="004A4D"/>
                </a:solidFill>
                <a:latin typeface="Gilmer Light" pitchFamily="2" charset="77"/>
              </a:rPr>
              <a:t>SAMPLE</a:t>
            </a:r>
          </a:p>
          <a:p>
            <a:pPr algn="ctr"/>
            <a:r>
              <a:rPr lang="en-US" sz="1400" dirty="0">
                <a:solidFill>
                  <a:srgbClr val="819494"/>
                </a:solidFill>
                <a:latin typeface="Gilmer Light" pitchFamily="2" charset="77"/>
              </a:rPr>
              <a:t>BELOW IS A TECH STACK CURRENTLY IN USE BY TAYLOR SCHULTE</a:t>
            </a:r>
          </a:p>
        </p:txBody>
      </p:sp>
      <p:graphicFrame>
        <p:nvGraphicFramePr>
          <p:cNvPr id="6" name="Table 5">
            <a:extLst>
              <a:ext uri="{FF2B5EF4-FFF2-40B4-BE49-F238E27FC236}">
                <a16:creationId xmlns:a16="http://schemas.microsoft.com/office/drawing/2014/main" id="{EA869ECE-4D8D-CF45-8DD1-DCF4A1D61872}"/>
              </a:ext>
            </a:extLst>
          </p:cNvPr>
          <p:cNvGraphicFramePr>
            <a:graphicFrameLocks noGrp="1"/>
          </p:cNvGraphicFramePr>
          <p:nvPr>
            <p:extLst>
              <p:ext uri="{D42A27DB-BD31-4B8C-83A1-F6EECF244321}">
                <p14:modId xmlns:p14="http://schemas.microsoft.com/office/powerpoint/2010/main" val="697094729"/>
              </p:ext>
            </p:extLst>
          </p:nvPr>
        </p:nvGraphicFramePr>
        <p:xfrm>
          <a:off x="6563457" y="1397196"/>
          <a:ext cx="4957043" cy="2997573"/>
        </p:xfrm>
        <a:graphic>
          <a:graphicData uri="http://schemas.openxmlformats.org/drawingml/2006/table">
            <a:tbl>
              <a:tblPr firstRow="1" bandRow="1">
                <a:tableStyleId>{C083E6E3-FA7D-4D7B-A595-EF9225AFEA82}</a:tableStyleId>
              </a:tblPr>
              <a:tblGrid>
                <a:gridCol w="2504292">
                  <a:extLst>
                    <a:ext uri="{9D8B030D-6E8A-4147-A177-3AD203B41FA5}">
                      <a16:colId xmlns:a16="http://schemas.microsoft.com/office/drawing/2014/main" val="3223377081"/>
                    </a:ext>
                  </a:extLst>
                </a:gridCol>
                <a:gridCol w="2452751">
                  <a:extLst>
                    <a:ext uri="{9D8B030D-6E8A-4147-A177-3AD203B41FA5}">
                      <a16:colId xmlns:a16="http://schemas.microsoft.com/office/drawing/2014/main" val="62321776"/>
                    </a:ext>
                  </a:extLst>
                </a:gridCol>
              </a:tblGrid>
              <a:tr h="256026">
                <a:tc gridSpan="2">
                  <a:txBody>
                    <a:bodyPr/>
                    <a:lstStyle/>
                    <a:p>
                      <a:r>
                        <a:rPr lang="en-US" sz="1100" b="1" dirty="0">
                          <a:solidFill>
                            <a:srgbClr val="56ABA8"/>
                          </a:solidFill>
                          <a:latin typeface="Gilmer Light" pitchFamily="2" charset="77"/>
                        </a:rPr>
                        <a:t>ADDITIONAL TECHNOLOGY</a:t>
                      </a:r>
                    </a:p>
                  </a:txBody>
                  <a:tcPr marT="45721" marB="45721"/>
                </a:tc>
                <a:tc hMerge="1">
                  <a:txBody>
                    <a:bodyPr/>
                    <a:lstStyle/>
                    <a:p>
                      <a:endParaRPr lang="en-US" sz="1100" dirty="0"/>
                    </a:p>
                  </a:txBody>
                  <a:tcPr marT="45721" marB="45721"/>
                </a:tc>
                <a:extLst>
                  <a:ext uri="{0D108BD9-81ED-4DB2-BD59-A6C34878D82A}">
                    <a16:rowId xmlns:a16="http://schemas.microsoft.com/office/drawing/2014/main" val="3599466749"/>
                  </a:ext>
                </a:extLst>
              </a:tr>
              <a:tr h="256026">
                <a:tc>
                  <a:txBody>
                    <a:bodyPr/>
                    <a:lstStyle/>
                    <a:p>
                      <a:r>
                        <a:rPr lang="en-US" sz="1100" b="0" dirty="0">
                          <a:latin typeface="Gilmer Light" pitchFamily="2" charset="77"/>
                        </a:rPr>
                        <a:t>CATEGORY</a:t>
                      </a:r>
                    </a:p>
                  </a:txBody>
                  <a:tcPr marT="45721" marB="45721"/>
                </a:tc>
                <a:tc>
                  <a:txBody>
                    <a:bodyPr/>
                    <a:lstStyle/>
                    <a:p>
                      <a:r>
                        <a:rPr lang="en-US" sz="1100" b="0" dirty="0">
                          <a:latin typeface="Gilmer Light" pitchFamily="2" charset="77"/>
                        </a:rPr>
                        <a:t>TECH</a:t>
                      </a:r>
                    </a:p>
                  </a:txBody>
                  <a:tcPr marT="45721" marB="45721"/>
                </a:tc>
                <a:extLst>
                  <a:ext uri="{0D108BD9-81ED-4DB2-BD59-A6C34878D82A}">
                    <a16:rowId xmlns:a16="http://schemas.microsoft.com/office/drawing/2014/main" val="2358964478"/>
                  </a:ext>
                </a:extLst>
              </a:tr>
              <a:tr h="301207">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INTERNAL PROJECT MANAGEMENT</a:t>
                      </a:r>
                    </a:p>
                  </a:txBody>
                  <a:tcPr marT="45721" marB="45721"/>
                </a:tc>
                <a:tc>
                  <a:txBody>
                    <a:bodyPr/>
                    <a:lstStyle/>
                    <a:p>
                      <a:r>
                        <a:rPr lang="en-US" sz="1200" dirty="0">
                          <a:latin typeface="Gilmer Light" pitchFamily="2" charset="77"/>
                        </a:rPr>
                        <a:t>Asana</a:t>
                      </a:r>
                    </a:p>
                  </a:txBody>
                  <a:tcPr marT="45721" marB="45721"/>
                </a:tc>
                <a:extLst>
                  <a:ext uri="{0D108BD9-81ED-4DB2-BD59-A6C34878D82A}">
                    <a16:rowId xmlns:a16="http://schemas.microsoft.com/office/drawing/2014/main" val="3305314746"/>
                  </a:ext>
                </a:extLst>
              </a:tr>
              <a:tr h="301207">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INTEGRATION TECHNOLOGY</a:t>
                      </a:r>
                    </a:p>
                  </a:txBody>
                  <a:tcPr marT="45721" marB="45721"/>
                </a:tc>
                <a:tc>
                  <a:txBody>
                    <a:bodyPr/>
                    <a:lstStyle/>
                    <a:p>
                      <a:r>
                        <a:rPr lang="en-US" sz="1200" dirty="0">
                          <a:latin typeface="Gilmer Light" pitchFamily="2" charset="77"/>
                        </a:rPr>
                        <a:t>Zapier</a:t>
                      </a:r>
                    </a:p>
                  </a:txBody>
                  <a:tcPr marT="45721" marB="45721"/>
                </a:tc>
                <a:extLst>
                  <a:ext uri="{0D108BD9-81ED-4DB2-BD59-A6C34878D82A}">
                    <a16:rowId xmlns:a16="http://schemas.microsoft.com/office/drawing/2014/main" val="1286740006"/>
                  </a:ext>
                </a:extLst>
              </a:tr>
              <a:tr h="301207">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NOTE-TAKING &amp; WRITING</a:t>
                      </a:r>
                    </a:p>
                  </a:txBody>
                  <a:tcPr marT="45721" marB="45721"/>
                </a:tc>
                <a:tc>
                  <a:txBody>
                    <a:bodyPr/>
                    <a:lstStyle/>
                    <a:p>
                      <a:r>
                        <a:rPr lang="en-US" sz="1200" dirty="0">
                          <a:latin typeface="Gilmer Light" pitchFamily="2" charset="77"/>
                        </a:rPr>
                        <a:t>Pocket, Grammarly</a:t>
                      </a:r>
                    </a:p>
                  </a:txBody>
                  <a:tcPr marT="45721" marB="45721"/>
                </a:tc>
                <a:extLst>
                  <a:ext uri="{0D108BD9-81ED-4DB2-BD59-A6C34878D82A}">
                    <a16:rowId xmlns:a16="http://schemas.microsoft.com/office/drawing/2014/main" val="154090562"/>
                  </a:ext>
                </a:extLst>
              </a:tr>
              <a:tr h="271307">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PASSWORD MANAGEMENT </a:t>
                      </a:r>
                    </a:p>
                  </a:txBody>
                  <a:tcPr marT="45721" marB="45721"/>
                </a:tc>
                <a:tc>
                  <a:txBody>
                    <a:bodyPr/>
                    <a:lstStyle/>
                    <a:p>
                      <a:r>
                        <a:rPr lang="en-US" sz="1200" dirty="0">
                          <a:latin typeface="Gilmer Light" pitchFamily="2" charset="77"/>
                        </a:rPr>
                        <a:t>Dashlane</a:t>
                      </a:r>
                    </a:p>
                  </a:txBody>
                  <a:tcPr marT="45721" marB="45721"/>
                </a:tc>
                <a:extLst>
                  <a:ext uri="{0D108BD9-81ED-4DB2-BD59-A6C34878D82A}">
                    <a16:rowId xmlns:a16="http://schemas.microsoft.com/office/drawing/2014/main" val="1105685161"/>
                  </a:ext>
                </a:extLst>
              </a:tr>
              <a:tr h="316058">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SOCIAL MEDIA</a:t>
                      </a:r>
                    </a:p>
                  </a:txBody>
                  <a:tcPr marT="45721" marB="45721"/>
                </a:tc>
                <a:tc>
                  <a:txBody>
                    <a:bodyPr/>
                    <a:lstStyle/>
                    <a:p>
                      <a:r>
                        <a:rPr lang="en-US" sz="1200" dirty="0">
                          <a:latin typeface="Gilmer Light" pitchFamily="2" charset="77"/>
                        </a:rPr>
                        <a:t>Buffer</a:t>
                      </a:r>
                    </a:p>
                  </a:txBody>
                  <a:tcPr marT="45721" marB="45721"/>
                </a:tc>
                <a:extLst>
                  <a:ext uri="{0D108BD9-81ED-4DB2-BD59-A6C34878D82A}">
                    <a16:rowId xmlns:a16="http://schemas.microsoft.com/office/drawing/2014/main" val="2763934936"/>
                  </a:ext>
                </a:extLst>
              </a:tr>
              <a:tr h="283964">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VIDEO RECORDING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Loom, Wistia</a:t>
                      </a:r>
                    </a:p>
                  </a:txBody>
                  <a:tcPr marT="45721" marB="45721"/>
                </a:tc>
                <a:extLst>
                  <a:ext uri="{0D108BD9-81ED-4DB2-BD59-A6C34878D82A}">
                    <a16:rowId xmlns:a16="http://schemas.microsoft.com/office/drawing/2014/main" val="1639397785"/>
                  </a:ext>
                </a:extLst>
              </a:tr>
              <a:tr h="283964">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WEB FORM / SURVEYS</a:t>
                      </a:r>
                    </a:p>
                  </a:txBody>
                  <a:tcPr marT="45721" marB="45721"/>
                </a:tc>
                <a:tc>
                  <a:txBody>
                    <a:bodyPr/>
                    <a:lstStyle/>
                    <a:p>
                      <a:r>
                        <a:rPr lang="en-US" sz="1200" dirty="0">
                          <a:latin typeface="Gilmer Light" pitchFamily="2" charset="77"/>
                        </a:rPr>
                        <a:t>Gravity Forms</a:t>
                      </a:r>
                    </a:p>
                  </a:txBody>
                  <a:tcPr marT="45721" marB="45721"/>
                </a:tc>
                <a:extLst>
                  <a:ext uri="{0D108BD9-81ED-4DB2-BD59-A6C34878D82A}">
                    <a16:rowId xmlns:a16="http://schemas.microsoft.com/office/drawing/2014/main" val="2826053492"/>
                  </a:ext>
                </a:extLst>
              </a:tr>
              <a:tr h="283964">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OTHER</a:t>
                      </a:r>
                    </a:p>
                  </a:txBody>
                  <a:tcPr marT="45721" marB="45721"/>
                </a:tc>
                <a:tc>
                  <a:txBody>
                    <a:bodyPr/>
                    <a:lstStyle/>
                    <a:p>
                      <a:r>
                        <a:rPr lang="en-US" sz="1200" dirty="0">
                          <a:latin typeface="Gilmer Light" pitchFamily="2" charset="77"/>
                        </a:rPr>
                        <a:t>TextExpander</a:t>
                      </a:r>
                    </a:p>
                  </a:txBody>
                  <a:tcPr marT="45721" marB="45721"/>
                </a:tc>
                <a:extLst>
                  <a:ext uri="{0D108BD9-81ED-4DB2-BD59-A6C34878D82A}">
                    <a16:rowId xmlns:a16="http://schemas.microsoft.com/office/drawing/2014/main" val="3114641294"/>
                  </a:ext>
                </a:extLst>
              </a:tr>
            </a:tbl>
          </a:graphicData>
        </a:graphic>
      </p:graphicFrame>
    </p:spTree>
    <p:extLst>
      <p:ext uri="{BB962C8B-B14F-4D97-AF65-F5344CB8AC3E}">
        <p14:creationId xmlns:p14="http://schemas.microsoft.com/office/powerpoint/2010/main" val="8489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C3C4BAC-A48A-43C1-B1D6-FDF795DB9B12}"/>
              </a:ext>
            </a:extLst>
          </p:cNvPr>
          <p:cNvGraphicFramePr>
            <a:graphicFrameLocks noGrp="1"/>
          </p:cNvGraphicFramePr>
          <p:nvPr/>
        </p:nvGraphicFramePr>
        <p:xfrm>
          <a:off x="834158" y="1359832"/>
          <a:ext cx="5390796" cy="5083912"/>
        </p:xfrm>
        <a:graphic>
          <a:graphicData uri="http://schemas.openxmlformats.org/drawingml/2006/table">
            <a:tbl>
              <a:tblPr firstRow="1" bandRow="1">
                <a:tableStyleId>{C083E6E3-FA7D-4D7B-A595-EF9225AFEA82}</a:tableStyleId>
              </a:tblPr>
              <a:tblGrid>
                <a:gridCol w="2723424">
                  <a:extLst>
                    <a:ext uri="{9D8B030D-6E8A-4147-A177-3AD203B41FA5}">
                      <a16:colId xmlns:a16="http://schemas.microsoft.com/office/drawing/2014/main" val="3223377081"/>
                    </a:ext>
                  </a:extLst>
                </a:gridCol>
                <a:gridCol w="2667372">
                  <a:extLst>
                    <a:ext uri="{9D8B030D-6E8A-4147-A177-3AD203B41FA5}">
                      <a16:colId xmlns:a16="http://schemas.microsoft.com/office/drawing/2014/main" val="62321776"/>
                    </a:ext>
                  </a:extLst>
                </a:gridCol>
              </a:tblGrid>
              <a:tr h="258656">
                <a:tc gridSpan="2">
                  <a:txBody>
                    <a:bodyPr/>
                    <a:lstStyle/>
                    <a:p>
                      <a:r>
                        <a:rPr lang="en-US" sz="1100" b="1" dirty="0">
                          <a:solidFill>
                            <a:srgbClr val="56ABA8"/>
                          </a:solidFill>
                          <a:latin typeface="Gilmer Light" pitchFamily="2" charset="77"/>
                        </a:rPr>
                        <a:t>CORE TECHNOLOGY</a:t>
                      </a:r>
                    </a:p>
                  </a:txBody>
                  <a:tcPr marT="45721" marB="45721"/>
                </a:tc>
                <a:tc hMerge="1">
                  <a:txBody>
                    <a:bodyPr/>
                    <a:lstStyle/>
                    <a:p>
                      <a:endParaRPr lang="en-US" sz="1100" dirty="0"/>
                    </a:p>
                  </a:txBody>
                  <a:tcPr marT="45721" marB="45721"/>
                </a:tc>
                <a:extLst>
                  <a:ext uri="{0D108BD9-81ED-4DB2-BD59-A6C34878D82A}">
                    <a16:rowId xmlns:a16="http://schemas.microsoft.com/office/drawing/2014/main" val="3599466749"/>
                  </a:ext>
                </a:extLst>
              </a:tr>
              <a:tr h="253969">
                <a:tc>
                  <a:txBody>
                    <a:bodyPr/>
                    <a:lstStyle/>
                    <a:p>
                      <a:r>
                        <a:rPr lang="en-US" sz="1100" b="0" dirty="0">
                          <a:latin typeface="Gilmer Light" pitchFamily="2" charset="77"/>
                        </a:rPr>
                        <a:t>CATEGORY</a:t>
                      </a:r>
                    </a:p>
                  </a:txBody>
                  <a:tcPr marT="45721" marB="45721"/>
                </a:tc>
                <a:tc>
                  <a:txBody>
                    <a:bodyPr/>
                    <a:lstStyle/>
                    <a:p>
                      <a:r>
                        <a:rPr lang="en-US" sz="1100" b="0" dirty="0">
                          <a:latin typeface="Gilmer Light" pitchFamily="2" charset="77"/>
                        </a:rPr>
                        <a:t>TECH</a:t>
                      </a:r>
                    </a:p>
                  </a:txBody>
                  <a:tcPr marT="45721" marB="45721"/>
                </a:tc>
                <a:extLst>
                  <a:ext uri="{0D108BD9-81ED-4DB2-BD59-A6C34878D82A}">
                    <a16:rowId xmlns:a16="http://schemas.microsoft.com/office/drawing/2014/main" val="2358964478"/>
                  </a:ext>
                </a:extLst>
              </a:tr>
              <a:tr h="298787">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rPr>
                        <a:t>CLIENT FILE SHARING &amp; HOSTING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err="1">
                          <a:latin typeface="Gilmer Light" pitchFamily="2" charset="77"/>
                        </a:rPr>
                        <a:t>eMoney</a:t>
                      </a:r>
                      <a:endParaRPr lang="en-US" sz="1200" dirty="0">
                        <a:latin typeface="Gilmer Light" pitchFamily="2" charset="77"/>
                      </a:endParaRPr>
                    </a:p>
                  </a:txBody>
                  <a:tcPr marT="45721" marB="45721"/>
                </a:tc>
                <a:extLst>
                  <a:ext uri="{0D108BD9-81ED-4DB2-BD59-A6C34878D82A}">
                    <a16:rowId xmlns:a16="http://schemas.microsoft.com/office/drawing/2014/main" val="1435230681"/>
                  </a:ext>
                </a:extLst>
              </a:tr>
              <a:tr h="298787">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rPr>
                        <a:t>CRM</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err="1">
                          <a:latin typeface="Gilmer Light" pitchFamily="2" charset="77"/>
                        </a:rPr>
                        <a:t>Junxure</a:t>
                      </a:r>
                      <a:endParaRPr lang="en-US" sz="1200" dirty="0">
                        <a:latin typeface="Gilmer Light" pitchFamily="2" charset="77"/>
                      </a:endParaRPr>
                    </a:p>
                  </a:txBody>
                  <a:tcPr marT="45721" marB="45721"/>
                </a:tc>
                <a:extLst>
                  <a:ext uri="{0D108BD9-81ED-4DB2-BD59-A6C34878D82A}">
                    <a16:rowId xmlns:a16="http://schemas.microsoft.com/office/drawing/2014/main" val="1258329210"/>
                  </a:ext>
                </a:extLst>
              </a:tr>
              <a:tr h="298787">
                <a:tc>
                  <a:txBody>
                    <a:bodyPr/>
                    <a:lstStyle/>
                    <a:p>
                      <a:pPr marL="0" marR="0">
                        <a:lnSpc>
                          <a:spcPct val="107000"/>
                        </a:lnSpc>
                        <a:spcBef>
                          <a:spcPts val="0"/>
                        </a:spcBef>
                        <a:spcAft>
                          <a:spcPts val="800"/>
                        </a:spcAft>
                      </a:pPr>
                      <a:r>
                        <a:rPr lang="en-US" sz="1100" b="0" dirty="0">
                          <a:effectLst/>
                          <a:latin typeface="Gilmer Light" pitchFamily="2" charset="77"/>
                          <a:ea typeface="Calibri" panose="020F0502020204030204" pitchFamily="34" charset="0"/>
                          <a:cs typeface="Times New Roman" panose="02020603050405020304" pitchFamily="18" charset="0"/>
                        </a:rPr>
                        <a:t>COMPLIANCE EMAIL &amp; SOCIAL MEDIA ARCHIVING</a:t>
                      </a:r>
                    </a:p>
                  </a:txBody>
                  <a:tcPr marT="45721" marB="45721"/>
                </a:tc>
                <a:tc>
                  <a:txBody>
                    <a:bodyPr/>
                    <a:lstStyle/>
                    <a:p>
                      <a:r>
                        <a:rPr lang="en-US" sz="1200" b="0" dirty="0">
                          <a:latin typeface="Gilmer Light" pitchFamily="2" charset="77"/>
                        </a:rPr>
                        <a:t>Global Relay</a:t>
                      </a:r>
                    </a:p>
                  </a:txBody>
                  <a:tcPr marT="45721" marB="45721"/>
                </a:tc>
                <a:extLst>
                  <a:ext uri="{0D108BD9-81ED-4DB2-BD59-A6C34878D82A}">
                    <a16:rowId xmlns:a16="http://schemas.microsoft.com/office/drawing/2014/main" val="626117616"/>
                  </a:ext>
                </a:extLst>
              </a:tr>
              <a:tr h="298787">
                <a:tc>
                  <a:txBody>
                    <a:bodyPr/>
                    <a:lstStyle/>
                    <a:p>
                      <a:pPr marL="0" marR="0">
                        <a:lnSpc>
                          <a:spcPct val="107000"/>
                        </a:lnSpc>
                        <a:spcBef>
                          <a:spcPts val="0"/>
                        </a:spcBef>
                        <a:spcAft>
                          <a:spcPts val="800"/>
                        </a:spcAft>
                      </a:pPr>
                      <a:r>
                        <a:rPr lang="en-US" sz="1100" dirty="0">
                          <a:effectLst/>
                          <a:latin typeface="Gilmer Light" pitchFamily="2" charset="77"/>
                        </a:rPr>
                        <a:t>CUSTODIAN</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Pershing</a:t>
                      </a:r>
                    </a:p>
                  </a:txBody>
                  <a:tcPr marT="45721" marB="45721"/>
                </a:tc>
                <a:extLst>
                  <a:ext uri="{0D108BD9-81ED-4DB2-BD59-A6C34878D82A}">
                    <a16:rowId xmlns:a16="http://schemas.microsoft.com/office/drawing/2014/main" val="3305314746"/>
                  </a:ext>
                </a:extLst>
              </a:tr>
              <a:tr h="214993">
                <a:tc>
                  <a:txBody>
                    <a:bodyPr/>
                    <a:lstStyle/>
                    <a:p>
                      <a:pPr marL="0" marR="0">
                        <a:lnSpc>
                          <a:spcPct val="107000"/>
                        </a:lnSpc>
                        <a:spcBef>
                          <a:spcPts val="0"/>
                        </a:spcBef>
                        <a:spcAft>
                          <a:spcPts val="800"/>
                        </a:spcAft>
                      </a:pPr>
                      <a:r>
                        <a:rPr lang="en-US" sz="1100" dirty="0">
                          <a:effectLst/>
                          <a:latin typeface="Gilmer Light" pitchFamily="2" charset="77"/>
                        </a:rPr>
                        <a:t>DOCUMENT CREATION &amp; MGMT</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286740006"/>
                  </a:ext>
                </a:extLst>
              </a:tr>
              <a:tr h="292517">
                <a:tc>
                  <a:txBody>
                    <a:bodyPr/>
                    <a:lstStyle/>
                    <a:p>
                      <a:pPr marL="0" marR="0">
                        <a:lnSpc>
                          <a:spcPct val="107000"/>
                        </a:lnSpc>
                        <a:spcBef>
                          <a:spcPts val="0"/>
                        </a:spcBef>
                        <a:spcAft>
                          <a:spcPts val="800"/>
                        </a:spcAft>
                      </a:pPr>
                      <a:r>
                        <a:rPr lang="en-US" sz="1100" dirty="0">
                          <a:effectLst/>
                          <a:latin typeface="Gilmer Light" pitchFamily="2" charset="77"/>
                        </a:rPr>
                        <a:t>FINANCIAL PLANNING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err="1">
                          <a:latin typeface="Gilmer Light" pitchFamily="2" charset="77"/>
                        </a:rPr>
                        <a:t>eMoney</a:t>
                      </a:r>
                      <a:endParaRPr lang="en-US" sz="1200" dirty="0">
                        <a:latin typeface="Gilmer Light" pitchFamily="2" charset="77"/>
                      </a:endParaRPr>
                    </a:p>
                  </a:txBody>
                  <a:tcPr marT="45721" marB="45721"/>
                </a:tc>
                <a:extLst>
                  <a:ext uri="{0D108BD9-81ED-4DB2-BD59-A6C34878D82A}">
                    <a16:rowId xmlns:a16="http://schemas.microsoft.com/office/drawing/2014/main" val="1105685161"/>
                  </a:ext>
                </a:extLst>
              </a:tr>
              <a:tr h="272562">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rPr>
                        <a:t>EMAIL PLATFORM</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Microsoft 365</a:t>
                      </a:r>
                    </a:p>
                  </a:txBody>
                  <a:tcPr marT="45721" marB="45721"/>
                </a:tc>
                <a:extLst>
                  <a:ext uri="{0D108BD9-81ED-4DB2-BD59-A6C34878D82A}">
                    <a16:rowId xmlns:a16="http://schemas.microsoft.com/office/drawing/2014/main" val="1034704548"/>
                  </a:ext>
                </a:extLst>
              </a:tr>
              <a:tr h="280743">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rPr>
                        <a:t>EMAIL MARKETING PLATFORM</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Constant Contact</a:t>
                      </a:r>
                    </a:p>
                  </a:txBody>
                  <a:tcPr marT="45721" marB="45721"/>
                </a:tc>
                <a:extLst>
                  <a:ext uri="{0D108BD9-81ED-4DB2-BD59-A6C34878D82A}">
                    <a16:rowId xmlns:a16="http://schemas.microsoft.com/office/drawing/2014/main" val="1338153525"/>
                  </a:ext>
                </a:extLst>
              </a:tr>
              <a:tr h="280743">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EMAIL HOSTING </a:t>
                      </a:r>
                    </a:p>
                  </a:txBody>
                  <a:tcPr marT="45721" marB="45721"/>
                </a:tc>
                <a:tc>
                  <a:txBody>
                    <a:bodyPr/>
                    <a:lstStyle/>
                    <a:p>
                      <a:r>
                        <a:rPr lang="en-US" sz="1200" dirty="0">
                          <a:latin typeface="Gilmer Light" pitchFamily="2" charset="77"/>
                        </a:rPr>
                        <a:t>Microsoft 365</a:t>
                      </a:r>
                    </a:p>
                  </a:txBody>
                  <a:tcPr marT="45721" marB="45721"/>
                </a:tc>
                <a:extLst>
                  <a:ext uri="{0D108BD9-81ED-4DB2-BD59-A6C34878D82A}">
                    <a16:rowId xmlns:a16="http://schemas.microsoft.com/office/drawing/2014/main" val="3784456952"/>
                  </a:ext>
                </a:extLst>
              </a:tr>
              <a:tr h="280743">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eSIGNATURE</a:t>
                      </a:r>
                    </a:p>
                  </a:txBody>
                  <a:tcPr marT="45721" marB="45721"/>
                </a:tc>
                <a:tc>
                  <a:txBody>
                    <a:bodyPr/>
                    <a:lstStyle/>
                    <a:p>
                      <a:r>
                        <a:rPr lang="en-US" sz="1200" dirty="0" err="1">
                          <a:latin typeface="Gilmer Light" pitchFamily="2" charset="77"/>
                        </a:rPr>
                        <a:t>Docusign</a:t>
                      </a:r>
                      <a:endParaRPr lang="en-US" sz="1200" dirty="0">
                        <a:latin typeface="Gilmer Light" pitchFamily="2" charset="77"/>
                      </a:endParaRPr>
                    </a:p>
                  </a:txBody>
                  <a:tcPr marT="45721" marB="45721"/>
                </a:tc>
                <a:extLst>
                  <a:ext uri="{0D108BD9-81ED-4DB2-BD59-A6C34878D82A}">
                    <a16:rowId xmlns:a16="http://schemas.microsoft.com/office/drawing/2014/main" val="630111083"/>
                  </a:ext>
                </a:extLst>
              </a:tr>
              <a:tr h="280743">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ONLINE SCHEDULER</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Acuity </a:t>
                      </a:r>
                    </a:p>
                  </a:txBody>
                  <a:tcPr marT="45721" marB="45721"/>
                </a:tc>
                <a:extLst>
                  <a:ext uri="{0D108BD9-81ED-4DB2-BD59-A6C34878D82A}">
                    <a16:rowId xmlns:a16="http://schemas.microsoft.com/office/drawing/2014/main" val="2826053492"/>
                  </a:ext>
                </a:extLst>
              </a:tr>
              <a:tr h="280743">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PORTFOLIO MANAGEMENT (BILLING &amp; PERFORMANCE REPORTING </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Albridge</a:t>
                      </a:r>
                    </a:p>
                  </a:txBody>
                  <a:tcPr marT="45721" marB="45721"/>
                </a:tc>
                <a:extLst>
                  <a:ext uri="{0D108BD9-81ED-4DB2-BD59-A6C34878D82A}">
                    <a16:rowId xmlns:a16="http://schemas.microsoft.com/office/drawing/2014/main" val="1855493830"/>
                  </a:ext>
                </a:extLst>
              </a:tr>
              <a:tr h="280743">
                <a:tc>
                  <a:txBody>
                    <a:bodyPr/>
                    <a:lstStyle/>
                    <a:p>
                      <a:pPr marL="0" marR="0">
                        <a:lnSpc>
                          <a:spcPct val="107000"/>
                        </a:lnSpc>
                        <a:spcBef>
                          <a:spcPts val="0"/>
                        </a:spcBef>
                        <a:spcAft>
                          <a:spcPts val="800"/>
                        </a:spcAft>
                      </a:pPr>
                      <a:r>
                        <a:rPr lang="en-US" sz="1100" b="0" dirty="0">
                          <a:solidFill>
                            <a:srgbClr val="000000"/>
                          </a:solidFill>
                          <a:effectLst/>
                          <a:latin typeface="Gilmer Light" pitchFamily="2" charset="77"/>
                          <a:ea typeface="Calibri" panose="020F0502020204030204" pitchFamily="34" charset="0"/>
                          <a:cs typeface="Times New Roman" panose="02020603050405020304" pitchFamily="18" charset="0"/>
                        </a:rPr>
                        <a:t>RISK TOLERANCE</a:t>
                      </a:r>
                      <a:endParaRPr lang="en-US" sz="1100" b="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b="0" dirty="0">
                          <a:latin typeface="Gilmer Light" pitchFamily="2" charset="77"/>
                        </a:rPr>
                        <a:t>Riskalyze</a:t>
                      </a:r>
                    </a:p>
                  </a:txBody>
                  <a:tcPr marT="45721" marB="45721"/>
                </a:tc>
                <a:extLst>
                  <a:ext uri="{0D108BD9-81ED-4DB2-BD59-A6C34878D82A}">
                    <a16:rowId xmlns:a16="http://schemas.microsoft.com/office/drawing/2014/main" val="1124781358"/>
                  </a:ext>
                </a:extLst>
              </a:tr>
              <a:tr h="280743">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VIRTUAL CONFERENCE MEETING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Zoom</a:t>
                      </a:r>
                    </a:p>
                  </a:txBody>
                  <a:tcPr marT="45721" marB="45721"/>
                </a:tc>
                <a:extLst>
                  <a:ext uri="{0D108BD9-81ED-4DB2-BD59-A6C34878D82A}">
                    <a16:rowId xmlns:a16="http://schemas.microsoft.com/office/drawing/2014/main" val="22698582"/>
                  </a:ext>
                </a:extLst>
              </a:tr>
              <a:tr h="0">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WEBSITE HOSTING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err="1">
                          <a:latin typeface="Gilmer Light" pitchFamily="2" charset="77"/>
                        </a:rPr>
                        <a:t>Wordpress</a:t>
                      </a:r>
                      <a:r>
                        <a:rPr lang="en-US" sz="1200" dirty="0">
                          <a:latin typeface="Gilmer Light" pitchFamily="2" charset="77"/>
                        </a:rPr>
                        <a:t> &amp; Craft CMS</a:t>
                      </a:r>
                    </a:p>
                  </a:txBody>
                  <a:tcPr marT="45721" marB="45721"/>
                </a:tc>
                <a:extLst>
                  <a:ext uri="{0D108BD9-81ED-4DB2-BD59-A6C34878D82A}">
                    <a16:rowId xmlns:a16="http://schemas.microsoft.com/office/drawing/2014/main" val="1466138765"/>
                  </a:ext>
                </a:extLst>
              </a:tr>
            </a:tbl>
          </a:graphicData>
        </a:graphic>
      </p:graphicFrame>
      <p:graphicFrame>
        <p:nvGraphicFramePr>
          <p:cNvPr id="6" name="Table 5">
            <a:extLst>
              <a:ext uri="{FF2B5EF4-FFF2-40B4-BE49-F238E27FC236}">
                <a16:creationId xmlns:a16="http://schemas.microsoft.com/office/drawing/2014/main" id="{EA869ECE-4D8D-CF45-8DD1-DCF4A1D61872}"/>
              </a:ext>
            </a:extLst>
          </p:cNvPr>
          <p:cNvGraphicFramePr>
            <a:graphicFrameLocks noGrp="1"/>
          </p:cNvGraphicFramePr>
          <p:nvPr/>
        </p:nvGraphicFramePr>
        <p:xfrm>
          <a:off x="6576645" y="1357251"/>
          <a:ext cx="4957043" cy="3873432"/>
        </p:xfrm>
        <a:graphic>
          <a:graphicData uri="http://schemas.openxmlformats.org/drawingml/2006/table">
            <a:tbl>
              <a:tblPr firstRow="1" bandRow="1">
                <a:tableStyleId>{C083E6E3-FA7D-4D7B-A595-EF9225AFEA82}</a:tableStyleId>
              </a:tblPr>
              <a:tblGrid>
                <a:gridCol w="2504292">
                  <a:extLst>
                    <a:ext uri="{9D8B030D-6E8A-4147-A177-3AD203B41FA5}">
                      <a16:colId xmlns:a16="http://schemas.microsoft.com/office/drawing/2014/main" val="3223377081"/>
                    </a:ext>
                  </a:extLst>
                </a:gridCol>
                <a:gridCol w="2452751">
                  <a:extLst>
                    <a:ext uri="{9D8B030D-6E8A-4147-A177-3AD203B41FA5}">
                      <a16:colId xmlns:a16="http://schemas.microsoft.com/office/drawing/2014/main" val="62321776"/>
                    </a:ext>
                  </a:extLst>
                </a:gridCol>
              </a:tblGrid>
              <a:tr h="256026">
                <a:tc gridSpan="2">
                  <a:txBody>
                    <a:bodyPr/>
                    <a:lstStyle/>
                    <a:p>
                      <a:r>
                        <a:rPr lang="en-US" sz="1100" b="1" dirty="0">
                          <a:solidFill>
                            <a:srgbClr val="56ABA8"/>
                          </a:solidFill>
                          <a:latin typeface="Gilmer Light" pitchFamily="2" charset="77"/>
                        </a:rPr>
                        <a:t>ADDITIONAL TECHNOLOGY</a:t>
                      </a:r>
                    </a:p>
                  </a:txBody>
                  <a:tcPr marT="45721" marB="45721"/>
                </a:tc>
                <a:tc hMerge="1">
                  <a:txBody>
                    <a:bodyPr/>
                    <a:lstStyle/>
                    <a:p>
                      <a:endParaRPr lang="en-US" sz="1100" dirty="0"/>
                    </a:p>
                  </a:txBody>
                  <a:tcPr marT="45721" marB="45721"/>
                </a:tc>
                <a:extLst>
                  <a:ext uri="{0D108BD9-81ED-4DB2-BD59-A6C34878D82A}">
                    <a16:rowId xmlns:a16="http://schemas.microsoft.com/office/drawing/2014/main" val="3599466749"/>
                  </a:ext>
                </a:extLst>
              </a:tr>
              <a:tr h="256026">
                <a:tc>
                  <a:txBody>
                    <a:bodyPr/>
                    <a:lstStyle/>
                    <a:p>
                      <a:r>
                        <a:rPr lang="en-US" sz="1100" b="0" dirty="0">
                          <a:latin typeface="Gilmer Light" pitchFamily="2" charset="77"/>
                        </a:rPr>
                        <a:t>CATEGORY</a:t>
                      </a:r>
                    </a:p>
                  </a:txBody>
                  <a:tcPr marT="45721" marB="45721"/>
                </a:tc>
                <a:tc>
                  <a:txBody>
                    <a:bodyPr/>
                    <a:lstStyle/>
                    <a:p>
                      <a:r>
                        <a:rPr lang="en-US" sz="1100" b="0" dirty="0">
                          <a:latin typeface="Gilmer Light" pitchFamily="2" charset="77"/>
                        </a:rPr>
                        <a:t>TECH</a:t>
                      </a:r>
                    </a:p>
                  </a:txBody>
                  <a:tcPr marT="45721" marB="45721"/>
                </a:tc>
                <a:extLst>
                  <a:ext uri="{0D108BD9-81ED-4DB2-BD59-A6C34878D82A}">
                    <a16:rowId xmlns:a16="http://schemas.microsoft.com/office/drawing/2014/main" val="2358964478"/>
                  </a:ext>
                </a:extLst>
              </a:tr>
              <a:tr h="301207">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INTERNAL PROJECT MANAGEMENT</a:t>
                      </a:r>
                    </a:p>
                  </a:txBody>
                  <a:tcPr marT="45721" marB="45721"/>
                </a:tc>
                <a:tc>
                  <a:txBody>
                    <a:bodyPr/>
                    <a:lstStyle/>
                    <a:p>
                      <a:r>
                        <a:rPr lang="en-US" sz="1200" dirty="0">
                          <a:latin typeface="Gilmer Light" pitchFamily="2" charset="77"/>
                        </a:rPr>
                        <a:t>Examining currently – leaning towards </a:t>
                      </a:r>
                      <a:r>
                        <a:rPr lang="en-US" sz="1200" dirty="0" err="1">
                          <a:latin typeface="Gilmer Light" pitchFamily="2" charset="77"/>
                        </a:rPr>
                        <a:t>Monday.com</a:t>
                      </a:r>
                      <a:endParaRPr lang="en-US" sz="1200" dirty="0">
                        <a:latin typeface="Gilmer Light" pitchFamily="2" charset="77"/>
                      </a:endParaRPr>
                    </a:p>
                  </a:txBody>
                  <a:tcPr marT="45721" marB="45721"/>
                </a:tc>
                <a:extLst>
                  <a:ext uri="{0D108BD9-81ED-4DB2-BD59-A6C34878D82A}">
                    <a16:rowId xmlns:a16="http://schemas.microsoft.com/office/drawing/2014/main" val="3305314746"/>
                  </a:ext>
                </a:extLst>
              </a:tr>
              <a:tr h="301207">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INTEGRATION TECHNOLOGY</a:t>
                      </a: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286740006"/>
                  </a:ext>
                </a:extLst>
              </a:tr>
              <a:tr h="301207">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NOTE-TAKING &amp; WRITING</a:t>
                      </a:r>
                    </a:p>
                  </a:txBody>
                  <a:tcPr marT="45721" marB="45721"/>
                </a:tc>
                <a:tc>
                  <a:txBody>
                    <a:bodyPr/>
                    <a:lstStyle/>
                    <a:p>
                      <a:r>
                        <a:rPr lang="en-US" sz="1200" dirty="0">
                          <a:latin typeface="Gilmer Light" pitchFamily="2" charset="77"/>
                        </a:rPr>
                        <a:t>OneNote</a:t>
                      </a:r>
                    </a:p>
                  </a:txBody>
                  <a:tcPr marT="45721" marB="45721"/>
                </a:tc>
                <a:extLst>
                  <a:ext uri="{0D108BD9-81ED-4DB2-BD59-A6C34878D82A}">
                    <a16:rowId xmlns:a16="http://schemas.microsoft.com/office/drawing/2014/main" val="154090562"/>
                  </a:ext>
                </a:extLst>
              </a:tr>
              <a:tr h="271307">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PASSWORD MANAGEMENT </a:t>
                      </a:r>
                    </a:p>
                  </a:txBody>
                  <a:tcPr marT="45721" marB="45721"/>
                </a:tc>
                <a:tc>
                  <a:txBody>
                    <a:bodyPr/>
                    <a:lstStyle/>
                    <a:p>
                      <a:r>
                        <a:rPr lang="en-US" sz="1200" dirty="0">
                          <a:latin typeface="Gilmer Light" pitchFamily="2" charset="77"/>
                        </a:rPr>
                        <a:t>LastPass</a:t>
                      </a:r>
                    </a:p>
                  </a:txBody>
                  <a:tcPr marT="45721" marB="45721"/>
                </a:tc>
                <a:extLst>
                  <a:ext uri="{0D108BD9-81ED-4DB2-BD59-A6C34878D82A}">
                    <a16:rowId xmlns:a16="http://schemas.microsoft.com/office/drawing/2014/main" val="1105685161"/>
                  </a:ext>
                </a:extLst>
              </a:tr>
              <a:tr h="316058">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SOCIAL MEDIA</a:t>
                      </a:r>
                    </a:p>
                  </a:txBody>
                  <a:tcPr marT="45721" marB="45721"/>
                </a:tc>
                <a:tc>
                  <a:txBody>
                    <a:bodyPr/>
                    <a:lstStyle/>
                    <a:p>
                      <a:r>
                        <a:rPr lang="en-US" sz="1200" dirty="0">
                          <a:latin typeface="Gilmer Light" pitchFamily="2" charset="77"/>
                        </a:rPr>
                        <a:t>LinkedIn, Instagram, Twitter, Facebook</a:t>
                      </a:r>
                    </a:p>
                  </a:txBody>
                  <a:tcPr marT="45721" marB="45721"/>
                </a:tc>
                <a:extLst>
                  <a:ext uri="{0D108BD9-81ED-4DB2-BD59-A6C34878D82A}">
                    <a16:rowId xmlns:a16="http://schemas.microsoft.com/office/drawing/2014/main" val="2763934936"/>
                  </a:ext>
                </a:extLst>
              </a:tr>
              <a:tr h="283964">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VIDEO RECORDING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r>
                        <a:rPr lang="en-US" sz="1200" dirty="0">
                          <a:latin typeface="Gilmer Light" pitchFamily="2" charset="77"/>
                        </a:rPr>
                        <a:t>Zoom</a:t>
                      </a:r>
                    </a:p>
                  </a:txBody>
                  <a:tcPr marT="45721" marB="45721"/>
                </a:tc>
                <a:extLst>
                  <a:ext uri="{0D108BD9-81ED-4DB2-BD59-A6C34878D82A}">
                    <a16:rowId xmlns:a16="http://schemas.microsoft.com/office/drawing/2014/main" val="1639397785"/>
                  </a:ext>
                </a:extLst>
              </a:tr>
              <a:tr h="283964">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WEB FORM / SURVEYS</a:t>
                      </a:r>
                    </a:p>
                  </a:txBody>
                  <a:tcPr marT="45721" marB="45721"/>
                </a:tc>
                <a:tc>
                  <a:txBody>
                    <a:bodyPr/>
                    <a:lstStyle/>
                    <a:p>
                      <a:r>
                        <a:rPr lang="en-US" sz="1200" dirty="0">
                          <a:latin typeface="Gilmer Light" pitchFamily="2" charset="77"/>
                        </a:rPr>
                        <a:t>SurveyMonkey/Google/Landing Pages</a:t>
                      </a:r>
                    </a:p>
                  </a:txBody>
                  <a:tcPr marT="45721" marB="45721"/>
                </a:tc>
                <a:extLst>
                  <a:ext uri="{0D108BD9-81ED-4DB2-BD59-A6C34878D82A}">
                    <a16:rowId xmlns:a16="http://schemas.microsoft.com/office/drawing/2014/main" val="2826053492"/>
                  </a:ext>
                </a:extLst>
              </a:tr>
              <a:tr h="283964">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OTHER</a:t>
                      </a:r>
                    </a:p>
                  </a:txBody>
                  <a:tcPr marT="45721" marB="45721"/>
                </a:tc>
                <a:tc>
                  <a:txBody>
                    <a:bodyPr/>
                    <a:lstStyle/>
                    <a:p>
                      <a:r>
                        <a:rPr lang="en-US" sz="1200" dirty="0">
                          <a:latin typeface="Gilmer Light" pitchFamily="2" charset="77"/>
                        </a:rPr>
                        <a:t>Hootsuite </a:t>
                      </a:r>
                    </a:p>
                    <a:p>
                      <a:r>
                        <a:rPr lang="en-US" sz="1200" dirty="0" err="1">
                          <a:latin typeface="Gilmer Light" pitchFamily="2" charset="77"/>
                        </a:rPr>
                        <a:t>Quickbooks</a:t>
                      </a:r>
                      <a:endParaRPr lang="en-US" sz="1200" dirty="0">
                        <a:latin typeface="Gilmer Light" pitchFamily="2" charset="77"/>
                      </a:endParaRPr>
                    </a:p>
                    <a:p>
                      <a:r>
                        <a:rPr lang="en-US" sz="1200" dirty="0">
                          <a:latin typeface="Gilmer Light" pitchFamily="2" charset="77"/>
                        </a:rPr>
                        <a:t>Microsoft Teams</a:t>
                      </a:r>
                    </a:p>
                    <a:p>
                      <a:r>
                        <a:rPr lang="en-US" sz="1200" dirty="0">
                          <a:latin typeface="Gilmer Light" pitchFamily="2" charset="77"/>
                        </a:rPr>
                        <a:t>My </a:t>
                      </a:r>
                      <a:r>
                        <a:rPr lang="en-US" sz="1200">
                          <a:latin typeface="Gilmer Light" pitchFamily="2" charset="77"/>
                        </a:rPr>
                        <a:t>Compliance Office</a:t>
                      </a:r>
                    </a:p>
                  </a:txBody>
                  <a:tcPr marT="45721" marB="45721"/>
                </a:tc>
                <a:extLst>
                  <a:ext uri="{0D108BD9-81ED-4DB2-BD59-A6C34878D82A}">
                    <a16:rowId xmlns:a16="http://schemas.microsoft.com/office/drawing/2014/main" val="3114641294"/>
                  </a:ext>
                </a:extLst>
              </a:tr>
            </a:tbl>
          </a:graphicData>
        </a:graphic>
      </p:graphicFrame>
      <p:sp>
        <p:nvSpPr>
          <p:cNvPr id="8" name="TextBox 7">
            <a:extLst>
              <a:ext uri="{FF2B5EF4-FFF2-40B4-BE49-F238E27FC236}">
                <a16:creationId xmlns:a16="http://schemas.microsoft.com/office/drawing/2014/main" id="{802ED164-CA93-86A6-0FF2-D8EE5F6BFB35}"/>
              </a:ext>
            </a:extLst>
          </p:cNvPr>
          <p:cNvSpPr txBox="1"/>
          <p:nvPr/>
        </p:nvSpPr>
        <p:spPr>
          <a:xfrm>
            <a:off x="0" y="53886"/>
            <a:ext cx="12124592" cy="1138773"/>
          </a:xfrm>
          <a:prstGeom prst="rect">
            <a:avLst/>
          </a:prstGeom>
          <a:noFill/>
        </p:spPr>
        <p:txBody>
          <a:bodyPr wrap="square" rtlCol="0">
            <a:spAutoFit/>
          </a:bodyPr>
          <a:lstStyle/>
          <a:p>
            <a:pPr algn="ctr"/>
            <a:r>
              <a:rPr lang="en-US" sz="5400" dirty="0">
                <a:solidFill>
                  <a:srgbClr val="56ABA8"/>
                </a:solidFill>
                <a:latin typeface="Gilmer Light" pitchFamily="2" charset="77"/>
              </a:rPr>
              <a:t>Tech Stack </a:t>
            </a:r>
            <a:r>
              <a:rPr lang="en-US" sz="4400" dirty="0">
                <a:solidFill>
                  <a:srgbClr val="004A4D"/>
                </a:solidFill>
                <a:latin typeface="Gilmer Light" pitchFamily="2" charset="77"/>
              </a:rPr>
              <a:t>SAMPLE</a:t>
            </a:r>
          </a:p>
          <a:p>
            <a:pPr algn="ctr"/>
            <a:r>
              <a:rPr lang="en-US" sz="1400" dirty="0">
                <a:solidFill>
                  <a:srgbClr val="819494"/>
                </a:solidFill>
                <a:latin typeface="Gilmer Light" pitchFamily="2" charset="77"/>
              </a:rPr>
              <a:t>BELOW IS A TECH STACK CURRENTLY IN USE BY TIFFANY CHARLES FOR DESTINY CAPITAL </a:t>
            </a:r>
          </a:p>
        </p:txBody>
      </p:sp>
    </p:spTree>
    <p:extLst>
      <p:ext uri="{BB962C8B-B14F-4D97-AF65-F5344CB8AC3E}">
        <p14:creationId xmlns:p14="http://schemas.microsoft.com/office/powerpoint/2010/main" val="327523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C3C4BAC-A48A-43C1-B1D6-FDF795DB9B12}"/>
              </a:ext>
            </a:extLst>
          </p:cNvPr>
          <p:cNvGraphicFramePr>
            <a:graphicFrameLocks noGrp="1"/>
          </p:cNvGraphicFramePr>
          <p:nvPr>
            <p:extLst>
              <p:ext uri="{D42A27DB-BD31-4B8C-83A1-F6EECF244321}">
                <p14:modId xmlns:p14="http://schemas.microsoft.com/office/powerpoint/2010/main" val="808274059"/>
              </p:ext>
            </p:extLst>
          </p:nvPr>
        </p:nvGraphicFramePr>
        <p:xfrm>
          <a:off x="834158" y="1359832"/>
          <a:ext cx="5390796" cy="5083912"/>
        </p:xfrm>
        <a:graphic>
          <a:graphicData uri="http://schemas.openxmlformats.org/drawingml/2006/table">
            <a:tbl>
              <a:tblPr firstRow="1" bandRow="1">
                <a:tableStyleId>{C083E6E3-FA7D-4D7B-A595-EF9225AFEA82}</a:tableStyleId>
              </a:tblPr>
              <a:tblGrid>
                <a:gridCol w="2723424">
                  <a:extLst>
                    <a:ext uri="{9D8B030D-6E8A-4147-A177-3AD203B41FA5}">
                      <a16:colId xmlns:a16="http://schemas.microsoft.com/office/drawing/2014/main" val="3223377081"/>
                    </a:ext>
                  </a:extLst>
                </a:gridCol>
                <a:gridCol w="2667372">
                  <a:extLst>
                    <a:ext uri="{9D8B030D-6E8A-4147-A177-3AD203B41FA5}">
                      <a16:colId xmlns:a16="http://schemas.microsoft.com/office/drawing/2014/main" val="62321776"/>
                    </a:ext>
                  </a:extLst>
                </a:gridCol>
              </a:tblGrid>
              <a:tr h="258656">
                <a:tc gridSpan="2">
                  <a:txBody>
                    <a:bodyPr/>
                    <a:lstStyle/>
                    <a:p>
                      <a:r>
                        <a:rPr lang="en-US" sz="1100" b="1" dirty="0">
                          <a:solidFill>
                            <a:srgbClr val="56ABA8"/>
                          </a:solidFill>
                          <a:latin typeface="Gilmer Light" pitchFamily="2" charset="77"/>
                        </a:rPr>
                        <a:t>CORE TECHNOLOGY</a:t>
                      </a:r>
                    </a:p>
                  </a:txBody>
                  <a:tcPr marT="45721" marB="45721"/>
                </a:tc>
                <a:tc hMerge="1">
                  <a:txBody>
                    <a:bodyPr/>
                    <a:lstStyle/>
                    <a:p>
                      <a:endParaRPr lang="en-US" sz="1100" dirty="0"/>
                    </a:p>
                  </a:txBody>
                  <a:tcPr marT="45721" marB="45721"/>
                </a:tc>
                <a:extLst>
                  <a:ext uri="{0D108BD9-81ED-4DB2-BD59-A6C34878D82A}">
                    <a16:rowId xmlns:a16="http://schemas.microsoft.com/office/drawing/2014/main" val="3599466749"/>
                  </a:ext>
                </a:extLst>
              </a:tr>
              <a:tr h="253969">
                <a:tc>
                  <a:txBody>
                    <a:bodyPr/>
                    <a:lstStyle/>
                    <a:p>
                      <a:r>
                        <a:rPr lang="en-US" sz="1100" b="0" dirty="0">
                          <a:latin typeface="Gilmer Light" pitchFamily="2" charset="77"/>
                        </a:rPr>
                        <a:t>CATEGORY</a:t>
                      </a:r>
                    </a:p>
                  </a:txBody>
                  <a:tcPr marT="45721" marB="45721"/>
                </a:tc>
                <a:tc>
                  <a:txBody>
                    <a:bodyPr/>
                    <a:lstStyle/>
                    <a:p>
                      <a:r>
                        <a:rPr lang="en-US" sz="1100" b="0" dirty="0">
                          <a:latin typeface="Gilmer Light" pitchFamily="2" charset="77"/>
                        </a:rPr>
                        <a:t>TECH</a:t>
                      </a:r>
                    </a:p>
                  </a:txBody>
                  <a:tcPr marT="45721" marB="45721"/>
                </a:tc>
                <a:extLst>
                  <a:ext uri="{0D108BD9-81ED-4DB2-BD59-A6C34878D82A}">
                    <a16:rowId xmlns:a16="http://schemas.microsoft.com/office/drawing/2014/main" val="2358964478"/>
                  </a:ext>
                </a:extLst>
              </a:tr>
              <a:tr h="298787">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rPr>
                        <a:t>CLIENT FILE SHARING &amp; HOSTING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435230681"/>
                  </a:ext>
                </a:extLst>
              </a:tr>
              <a:tr h="298787">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rPr>
                        <a:t>CRM</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258329210"/>
                  </a:ext>
                </a:extLst>
              </a:tr>
              <a:tr h="298787">
                <a:tc>
                  <a:txBody>
                    <a:bodyPr/>
                    <a:lstStyle/>
                    <a:p>
                      <a:pPr marL="0" marR="0">
                        <a:lnSpc>
                          <a:spcPct val="107000"/>
                        </a:lnSpc>
                        <a:spcBef>
                          <a:spcPts val="0"/>
                        </a:spcBef>
                        <a:spcAft>
                          <a:spcPts val="800"/>
                        </a:spcAft>
                      </a:pPr>
                      <a:r>
                        <a:rPr lang="en-US" sz="1100" b="0" dirty="0">
                          <a:effectLst/>
                          <a:latin typeface="Gilmer Light" pitchFamily="2" charset="77"/>
                          <a:ea typeface="Calibri" panose="020F0502020204030204" pitchFamily="34" charset="0"/>
                          <a:cs typeface="Times New Roman" panose="02020603050405020304" pitchFamily="18" charset="0"/>
                        </a:rPr>
                        <a:t>COMPLIANCE EMAIL &amp; SOCIAL MEDIA ARCHIVING</a:t>
                      </a:r>
                    </a:p>
                  </a:txBody>
                  <a:tcPr marT="45721" marB="45721"/>
                </a:tc>
                <a:tc>
                  <a:txBody>
                    <a:bodyPr/>
                    <a:lstStyle/>
                    <a:p>
                      <a:endParaRPr lang="en-US" sz="1200" b="0" dirty="0">
                        <a:latin typeface="Gilmer Light" pitchFamily="2" charset="77"/>
                      </a:endParaRPr>
                    </a:p>
                  </a:txBody>
                  <a:tcPr marT="45721" marB="45721"/>
                </a:tc>
                <a:extLst>
                  <a:ext uri="{0D108BD9-81ED-4DB2-BD59-A6C34878D82A}">
                    <a16:rowId xmlns:a16="http://schemas.microsoft.com/office/drawing/2014/main" val="626117616"/>
                  </a:ext>
                </a:extLst>
              </a:tr>
              <a:tr h="298787">
                <a:tc>
                  <a:txBody>
                    <a:bodyPr/>
                    <a:lstStyle/>
                    <a:p>
                      <a:pPr marL="0" marR="0">
                        <a:lnSpc>
                          <a:spcPct val="107000"/>
                        </a:lnSpc>
                        <a:spcBef>
                          <a:spcPts val="0"/>
                        </a:spcBef>
                        <a:spcAft>
                          <a:spcPts val="800"/>
                        </a:spcAft>
                      </a:pPr>
                      <a:r>
                        <a:rPr lang="en-US" sz="1100" dirty="0">
                          <a:effectLst/>
                          <a:latin typeface="Gilmer Light" pitchFamily="2" charset="77"/>
                        </a:rPr>
                        <a:t>CUSTODIAN</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3305314746"/>
                  </a:ext>
                </a:extLst>
              </a:tr>
              <a:tr h="214993">
                <a:tc>
                  <a:txBody>
                    <a:bodyPr/>
                    <a:lstStyle/>
                    <a:p>
                      <a:pPr marL="0" marR="0">
                        <a:lnSpc>
                          <a:spcPct val="107000"/>
                        </a:lnSpc>
                        <a:spcBef>
                          <a:spcPts val="0"/>
                        </a:spcBef>
                        <a:spcAft>
                          <a:spcPts val="800"/>
                        </a:spcAft>
                      </a:pPr>
                      <a:r>
                        <a:rPr lang="en-US" sz="1100" dirty="0">
                          <a:effectLst/>
                          <a:latin typeface="Gilmer Light" pitchFamily="2" charset="77"/>
                        </a:rPr>
                        <a:t>DOCUMENT CREATION &amp; MGMT</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286740006"/>
                  </a:ext>
                </a:extLst>
              </a:tr>
              <a:tr h="292517">
                <a:tc>
                  <a:txBody>
                    <a:bodyPr/>
                    <a:lstStyle/>
                    <a:p>
                      <a:pPr marL="0" marR="0">
                        <a:lnSpc>
                          <a:spcPct val="107000"/>
                        </a:lnSpc>
                        <a:spcBef>
                          <a:spcPts val="0"/>
                        </a:spcBef>
                        <a:spcAft>
                          <a:spcPts val="800"/>
                        </a:spcAft>
                      </a:pPr>
                      <a:r>
                        <a:rPr lang="en-US" sz="1100" dirty="0">
                          <a:effectLst/>
                          <a:latin typeface="Gilmer Light" pitchFamily="2" charset="77"/>
                        </a:rPr>
                        <a:t>FINANCIAL PLANNING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105685161"/>
                  </a:ext>
                </a:extLst>
              </a:tr>
              <a:tr h="272562">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rPr>
                        <a:t>EMAIL PLATFORM</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034704548"/>
                  </a:ext>
                </a:extLst>
              </a:tr>
              <a:tr h="280743">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rPr>
                        <a:t>EMAIL MARKETING PLATFORM</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338153525"/>
                  </a:ext>
                </a:extLst>
              </a:tr>
              <a:tr h="280743">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EMAIL HOSTING </a:t>
                      </a: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3784456952"/>
                  </a:ext>
                </a:extLst>
              </a:tr>
              <a:tr h="280743">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eSIGNATURE</a:t>
                      </a: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630111083"/>
                  </a:ext>
                </a:extLst>
              </a:tr>
              <a:tr h="280743">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ONLINE SCHEDULER</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2826053492"/>
                  </a:ext>
                </a:extLst>
              </a:tr>
              <a:tr h="280743">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PORTFOLIO MANAGEMENT (BILLING &amp; PERFORMANCE REPORTING </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855493830"/>
                  </a:ext>
                </a:extLst>
              </a:tr>
              <a:tr h="280743">
                <a:tc>
                  <a:txBody>
                    <a:bodyPr/>
                    <a:lstStyle/>
                    <a:p>
                      <a:pPr marL="0" marR="0">
                        <a:lnSpc>
                          <a:spcPct val="107000"/>
                        </a:lnSpc>
                        <a:spcBef>
                          <a:spcPts val="0"/>
                        </a:spcBef>
                        <a:spcAft>
                          <a:spcPts val="800"/>
                        </a:spcAft>
                      </a:pPr>
                      <a:r>
                        <a:rPr lang="en-US" sz="1100" b="0" dirty="0">
                          <a:solidFill>
                            <a:srgbClr val="000000"/>
                          </a:solidFill>
                          <a:effectLst/>
                          <a:latin typeface="Gilmer Light" pitchFamily="2" charset="77"/>
                          <a:ea typeface="Calibri" panose="020F0502020204030204" pitchFamily="34" charset="0"/>
                          <a:cs typeface="Times New Roman" panose="02020603050405020304" pitchFamily="18" charset="0"/>
                        </a:rPr>
                        <a:t>RISK TOLERANCE</a:t>
                      </a:r>
                      <a:endParaRPr lang="en-US" sz="1100" b="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b="0" dirty="0">
                        <a:latin typeface="Gilmer Light" pitchFamily="2" charset="77"/>
                      </a:endParaRPr>
                    </a:p>
                  </a:txBody>
                  <a:tcPr marT="45721" marB="45721"/>
                </a:tc>
                <a:extLst>
                  <a:ext uri="{0D108BD9-81ED-4DB2-BD59-A6C34878D82A}">
                    <a16:rowId xmlns:a16="http://schemas.microsoft.com/office/drawing/2014/main" val="1124781358"/>
                  </a:ext>
                </a:extLst>
              </a:tr>
              <a:tr h="280743">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VIRTUAL CONFERENCE MEETING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22698582"/>
                  </a:ext>
                </a:extLst>
              </a:tr>
              <a:tr h="0">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WEBSITE HOSTING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466138765"/>
                  </a:ext>
                </a:extLst>
              </a:tr>
            </a:tbl>
          </a:graphicData>
        </a:graphic>
      </p:graphicFrame>
      <p:graphicFrame>
        <p:nvGraphicFramePr>
          <p:cNvPr id="6" name="Table 5">
            <a:extLst>
              <a:ext uri="{FF2B5EF4-FFF2-40B4-BE49-F238E27FC236}">
                <a16:creationId xmlns:a16="http://schemas.microsoft.com/office/drawing/2014/main" id="{EA869ECE-4D8D-CF45-8DD1-DCF4A1D61872}"/>
              </a:ext>
            </a:extLst>
          </p:cNvPr>
          <p:cNvGraphicFramePr>
            <a:graphicFrameLocks noGrp="1"/>
          </p:cNvGraphicFramePr>
          <p:nvPr>
            <p:extLst>
              <p:ext uri="{D42A27DB-BD31-4B8C-83A1-F6EECF244321}">
                <p14:modId xmlns:p14="http://schemas.microsoft.com/office/powerpoint/2010/main" val="3877241931"/>
              </p:ext>
            </p:extLst>
          </p:nvPr>
        </p:nvGraphicFramePr>
        <p:xfrm>
          <a:off x="6576645" y="1357251"/>
          <a:ext cx="4957043" cy="2997573"/>
        </p:xfrm>
        <a:graphic>
          <a:graphicData uri="http://schemas.openxmlformats.org/drawingml/2006/table">
            <a:tbl>
              <a:tblPr firstRow="1" bandRow="1">
                <a:tableStyleId>{C083E6E3-FA7D-4D7B-A595-EF9225AFEA82}</a:tableStyleId>
              </a:tblPr>
              <a:tblGrid>
                <a:gridCol w="2504292">
                  <a:extLst>
                    <a:ext uri="{9D8B030D-6E8A-4147-A177-3AD203B41FA5}">
                      <a16:colId xmlns:a16="http://schemas.microsoft.com/office/drawing/2014/main" val="3223377081"/>
                    </a:ext>
                  </a:extLst>
                </a:gridCol>
                <a:gridCol w="2452751">
                  <a:extLst>
                    <a:ext uri="{9D8B030D-6E8A-4147-A177-3AD203B41FA5}">
                      <a16:colId xmlns:a16="http://schemas.microsoft.com/office/drawing/2014/main" val="62321776"/>
                    </a:ext>
                  </a:extLst>
                </a:gridCol>
              </a:tblGrid>
              <a:tr h="256026">
                <a:tc gridSpan="2">
                  <a:txBody>
                    <a:bodyPr/>
                    <a:lstStyle/>
                    <a:p>
                      <a:r>
                        <a:rPr lang="en-US" sz="1100" b="1" dirty="0">
                          <a:solidFill>
                            <a:srgbClr val="56ABA8"/>
                          </a:solidFill>
                          <a:latin typeface="Gilmer Light" pitchFamily="2" charset="77"/>
                        </a:rPr>
                        <a:t>ADDITIONAL TECHNOLOGY</a:t>
                      </a:r>
                    </a:p>
                  </a:txBody>
                  <a:tcPr marT="45721" marB="45721"/>
                </a:tc>
                <a:tc hMerge="1">
                  <a:txBody>
                    <a:bodyPr/>
                    <a:lstStyle/>
                    <a:p>
                      <a:endParaRPr lang="en-US" sz="1100" dirty="0"/>
                    </a:p>
                  </a:txBody>
                  <a:tcPr marT="45721" marB="45721"/>
                </a:tc>
                <a:extLst>
                  <a:ext uri="{0D108BD9-81ED-4DB2-BD59-A6C34878D82A}">
                    <a16:rowId xmlns:a16="http://schemas.microsoft.com/office/drawing/2014/main" val="3599466749"/>
                  </a:ext>
                </a:extLst>
              </a:tr>
              <a:tr h="256026">
                <a:tc>
                  <a:txBody>
                    <a:bodyPr/>
                    <a:lstStyle/>
                    <a:p>
                      <a:r>
                        <a:rPr lang="en-US" sz="1100" b="0" dirty="0">
                          <a:latin typeface="Gilmer Light" pitchFamily="2" charset="77"/>
                        </a:rPr>
                        <a:t>CATEGORY</a:t>
                      </a:r>
                    </a:p>
                  </a:txBody>
                  <a:tcPr marT="45721" marB="45721"/>
                </a:tc>
                <a:tc>
                  <a:txBody>
                    <a:bodyPr/>
                    <a:lstStyle/>
                    <a:p>
                      <a:r>
                        <a:rPr lang="en-US" sz="1100" b="0" dirty="0">
                          <a:latin typeface="Gilmer Light" pitchFamily="2" charset="77"/>
                        </a:rPr>
                        <a:t>TECH</a:t>
                      </a:r>
                    </a:p>
                  </a:txBody>
                  <a:tcPr marT="45721" marB="45721"/>
                </a:tc>
                <a:extLst>
                  <a:ext uri="{0D108BD9-81ED-4DB2-BD59-A6C34878D82A}">
                    <a16:rowId xmlns:a16="http://schemas.microsoft.com/office/drawing/2014/main" val="2358964478"/>
                  </a:ext>
                </a:extLst>
              </a:tr>
              <a:tr h="301207">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INTERNAL PROJECT MANAGEMENT</a:t>
                      </a: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3305314746"/>
                  </a:ext>
                </a:extLst>
              </a:tr>
              <a:tr h="301207">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INTEGRATION TECHNOLOGY</a:t>
                      </a: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286740006"/>
                  </a:ext>
                </a:extLst>
              </a:tr>
              <a:tr h="301207">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NOTE-TAKING &amp; WRITING</a:t>
                      </a: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54090562"/>
                  </a:ext>
                </a:extLst>
              </a:tr>
              <a:tr h="271307">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PASSWORD MANAGEMENT </a:t>
                      </a: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105685161"/>
                  </a:ext>
                </a:extLst>
              </a:tr>
              <a:tr h="316058">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SOCIAL MEDIA</a:t>
                      </a: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2763934936"/>
                  </a:ext>
                </a:extLst>
              </a:tr>
              <a:tr h="283964">
                <a:tc>
                  <a:txBody>
                    <a:bodyPr/>
                    <a:lstStyle/>
                    <a:p>
                      <a:pPr marL="0" marR="0">
                        <a:lnSpc>
                          <a:spcPct val="107000"/>
                        </a:lnSpc>
                        <a:spcBef>
                          <a:spcPts val="0"/>
                        </a:spcBef>
                        <a:spcAft>
                          <a:spcPts val="800"/>
                        </a:spcAft>
                      </a:pPr>
                      <a:r>
                        <a:rPr lang="en-US" sz="1100" dirty="0">
                          <a:solidFill>
                            <a:srgbClr val="000000"/>
                          </a:solidFill>
                          <a:effectLst/>
                          <a:latin typeface="Gilmer Light" pitchFamily="2" charset="77"/>
                          <a:ea typeface="Calibri" panose="020F0502020204030204" pitchFamily="34" charset="0"/>
                          <a:cs typeface="Times New Roman" panose="02020603050405020304" pitchFamily="18" charset="0"/>
                        </a:rPr>
                        <a:t>VIDEO RECORDING</a:t>
                      </a:r>
                      <a:endParaRPr lang="en-US" sz="1100" dirty="0">
                        <a:effectLst/>
                        <a:latin typeface="Gilmer Light" pitchFamily="2" charset="77"/>
                        <a:ea typeface="Calibri" panose="020F0502020204030204" pitchFamily="34" charset="0"/>
                        <a:cs typeface="Times New Roman" panose="02020603050405020304" pitchFamily="18" charset="0"/>
                      </a:endParaRP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1639397785"/>
                  </a:ext>
                </a:extLst>
              </a:tr>
              <a:tr h="283964">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WEB FORM / SURVEYS</a:t>
                      </a: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2826053492"/>
                  </a:ext>
                </a:extLst>
              </a:tr>
              <a:tr h="283964">
                <a:tc>
                  <a:txBody>
                    <a:bodyPr/>
                    <a:lstStyle/>
                    <a:p>
                      <a:pPr marL="0" marR="0">
                        <a:lnSpc>
                          <a:spcPct val="107000"/>
                        </a:lnSpc>
                        <a:spcBef>
                          <a:spcPts val="0"/>
                        </a:spcBef>
                        <a:spcAft>
                          <a:spcPts val="800"/>
                        </a:spcAft>
                      </a:pPr>
                      <a:r>
                        <a:rPr lang="en-US" sz="1100" dirty="0">
                          <a:effectLst/>
                          <a:latin typeface="Gilmer Light" pitchFamily="2" charset="77"/>
                          <a:ea typeface="Calibri" panose="020F0502020204030204" pitchFamily="34" charset="0"/>
                          <a:cs typeface="Times New Roman" panose="02020603050405020304" pitchFamily="18" charset="0"/>
                        </a:rPr>
                        <a:t>OTHER</a:t>
                      </a:r>
                    </a:p>
                  </a:txBody>
                  <a:tcPr marT="45721" marB="45721"/>
                </a:tc>
                <a:tc>
                  <a:txBody>
                    <a:bodyPr/>
                    <a:lstStyle/>
                    <a:p>
                      <a:endParaRPr lang="en-US" sz="1200" dirty="0">
                        <a:latin typeface="Gilmer Light" pitchFamily="2" charset="77"/>
                      </a:endParaRPr>
                    </a:p>
                  </a:txBody>
                  <a:tcPr marT="45721" marB="45721"/>
                </a:tc>
                <a:extLst>
                  <a:ext uri="{0D108BD9-81ED-4DB2-BD59-A6C34878D82A}">
                    <a16:rowId xmlns:a16="http://schemas.microsoft.com/office/drawing/2014/main" val="3114641294"/>
                  </a:ext>
                </a:extLst>
              </a:tr>
            </a:tbl>
          </a:graphicData>
        </a:graphic>
      </p:graphicFrame>
      <p:sp>
        <p:nvSpPr>
          <p:cNvPr id="7" name="TextBox 6">
            <a:extLst>
              <a:ext uri="{FF2B5EF4-FFF2-40B4-BE49-F238E27FC236}">
                <a16:creationId xmlns:a16="http://schemas.microsoft.com/office/drawing/2014/main" id="{1FEF1721-7E69-4A1D-9A98-12195190C7FF}"/>
              </a:ext>
            </a:extLst>
          </p:cNvPr>
          <p:cNvSpPr txBox="1"/>
          <p:nvPr/>
        </p:nvSpPr>
        <p:spPr>
          <a:xfrm>
            <a:off x="0" y="-31059"/>
            <a:ext cx="12192000" cy="1261884"/>
          </a:xfrm>
          <a:prstGeom prst="rect">
            <a:avLst/>
          </a:prstGeom>
          <a:noFill/>
        </p:spPr>
        <p:txBody>
          <a:bodyPr wrap="square" rtlCol="0">
            <a:spAutoFit/>
          </a:bodyPr>
          <a:lstStyle/>
          <a:p>
            <a:pPr algn="ctr"/>
            <a:r>
              <a:rPr lang="en-US" sz="5400" dirty="0">
                <a:solidFill>
                  <a:srgbClr val="56ABA8"/>
                </a:solidFill>
                <a:latin typeface="Gilmer Light" pitchFamily="2" charset="77"/>
              </a:rPr>
              <a:t>Tech Stack </a:t>
            </a:r>
            <a:r>
              <a:rPr lang="en-US" sz="4400" dirty="0">
                <a:solidFill>
                  <a:srgbClr val="004A4D"/>
                </a:solidFill>
                <a:latin typeface="Gilmer Light" pitchFamily="2" charset="77"/>
              </a:rPr>
              <a:t>TEMPLATE</a:t>
            </a:r>
          </a:p>
          <a:p>
            <a:pPr algn="ctr"/>
            <a:r>
              <a:rPr lang="en-US" sz="1100" dirty="0">
                <a:solidFill>
                  <a:srgbClr val="819494"/>
                </a:solidFill>
                <a:latin typeface="Gilmer Light" pitchFamily="2" charset="77"/>
              </a:rPr>
              <a:t>USE THE BELOW CATEGORIES TO IDENTIFY YOUR CORE AND ADDITIONAL TECHNOLOGIES. THE BELOW TECH ARE STANDARD, BUT NOT ALL ENCLUSIVE. AS YOU EVALUATE YOUR SYSTEMS AND FIND ONES NOT INCLUDED HERE, SIMPLY ENTER A NEW CATEGORY AND NAME. LOOK FOR HOLES AND GAPS TO HELP DETERMINE FUTURE DEVELOPMENT. </a:t>
            </a:r>
          </a:p>
        </p:txBody>
      </p:sp>
    </p:spTree>
    <p:extLst>
      <p:ext uri="{BB962C8B-B14F-4D97-AF65-F5344CB8AC3E}">
        <p14:creationId xmlns:p14="http://schemas.microsoft.com/office/powerpoint/2010/main" val="198073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C8636A6E-8EE7-A64A-B92F-79CFC2D7523E}"/>
              </a:ext>
            </a:extLst>
          </p:cNvPr>
          <p:cNvSpPr>
            <a:spLocks noGrp="1"/>
          </p:cNvSpPr>
          <p:nvPr>
            <p:ph type="title" idx="4294967295"/>
          </p:nvPr>
        </p:nvSpPr>
        <p:spPr>
          <a:xfrm>
            <a:off x="0" y="66675"/>
            <a:ext cx="12192000" cy="1325563"/>
          </a:xfrm>
        </p:spPr>
        <p:txBody>
          <a:bodyPr>
            <a:normAutofit/>
          </a:bodyPr>
          <a:lstStyle/>
          <a:p>
            <a:pPr algn="ctr"/>
            <a:r>
              <a:rPr lang="en-US" sz="5400" cap="none" dirty="0">
                <a:solidFill>
                  <a:srgbClr val="56ABA8"/>
                </a:solidFill>
                <a:latin typeface="Gilmer Light" pitchFamily="2" charset="77"/>
              </a:rPr>
              <a:t>Tech Stack Integration </a:t>
            </a:r>
            <a:r>
              <a:rPr lang="en-US" sz="4400" dirty="0">
                <a:solidFill>
                  <a:srgbClr val="004A4D"/>
                </a:solidFill>
                <a:latin typeface="Gilmer Light" pitchFamily="2" charset="77"/>
              </a:rPr>
              <a:t>SAMPLE</a:t>
            </a:r>
            <a:br>
              <a:rPr lang="en-US" dirty="0">
                <a:latin typeface="Gilmer Light" pitchFamily="2" charset="77"/>
              </a:rPr>
            </a:br>
            <a:r>
              <a:rPr lang="en-US" sz="1400" dirty="0">
                <a:solidFill>
                  <a:srgbClr val="819494"/>
                </a:solidFill>
                <a:latin typeface="Gilmer Light" pitchFamily="2" charset="77"/>
              </a:rPr>
              <a:t>Below is a DIAGRAM THAT SHOWS HOW CORE TECHNOLOGIES INTERACT WITH EACH OTHER. </a:t>
            </a:r>
            <a:br>
              <a:rPr lang="en-US" sz="1400" dirty="0">
                <a:solidFill>
                  <a:srgbClr val="819494"/>
                </a:solidFill>
                <a:latin typeface="Gilmer Light" pitchFamily="2" charset="77"/>
              </a:rPr>
            </a:br>
            <a:r>
              <a:rPr lang="en-US" sz="1400" dirty="0">
                <a:solidFill>
                  <a:srgbClr val="819494"/>
                </a:solidFill>
                <a:latin typeface="Gilmer Light" pitchFamily="2" charset="77"/>
              </a:rPr>
              <a:t>This SYSTEM is currently in use by our adviser success specialist Adam Cmejla. </a:t>
            </a:r>
            <a:endParaRPr lang="en-US" sz="3600" dirty="0">
              <a:solidFill>
                <a:srgbClr val="819494"/>
              </a:solidFill>
              <a:latin typeface="Gilmer Light" pitchFamily="2" charset="77"/>
            </a:endParaRPr>
          </a:p>
        </p:txBody>
      </p:sp>
      <p:sp>
        <p:nvSpPr>
          <p:cNvPr id="92" name="Freeform: Shape 91">
            <a:extLst>
              <a:ext uri="{FF2B5EF4-FFF2-40B4-BE49-F238E27FC236}">
                <a16:creationId xmlns:a16="http://schemas.microsoft.com/office/drawing/2014/main" id="{E3C0E72A-C568-45BA-AB1B-51EC3CB078BB}"/>
              </a:ext>
            </a:extLst>
          </p:cNvPr>
          <p:cNvSpPr/>
          <p:nvPr/>
        </p:nvSpPr>
        <p:spPr>
          <a:xfrm>
            <a:off x="6165450" y="3284733"/>
            <a:ext cx="1663632" cy="687932"/>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dirty="0">
                <a:solidFill>
                  <a:srgbClr val="004A4D"/>
                </a:solidFill>
                <a:latin typeface="Gilmer Light" pitchFamily="2" charset="77"/>
              </a:rPr>
              <a:t>Active Campaign</a:t>
            </a:r>
            <a:endParaRPr lang="en-US" sz="1400" kern="1200" dirty="0">
              <a:solidFill>
                <a:srgbClr val="004A4D"/>
              </a:solidFill>
              <a:latin typeface="Gilmer Light" pitchFamily="2" charset="77"/>
            </a:endParaRPr>
          </a:p>
          <a:p>
            <a:pPr marL="285750" lvl="1" indent="-285750" algn="l" defTabSz="1955800">
              <a:lnSpc>
                <a:spcPct val="90000"/>
              </a:lnSpc>
              <a:spcBef>
                <a:spcPct val="0"/>
              </a:spcBef>
              <a:spcAft>
                <a:spcPct val="15000"/>
              </a:spcAft>
              <a:buChar char="•"/>
            </a:pPr>
            <a:endParaRPr lang="en-US" sz="4000" kern="1200" dirty="0">
              <a:solidFill>
                <a:schemeClr val="bg2"/>
              </a:solidFill>
              <a:latin typeface="Gilmer Light" pitchFamily="2" charset="77"/>
            </a:endParaRPr>
          </a:p>
        </p:txBody>
      </p:sp>
      <p:grpSp>
        <p:nvGrpSpPr>
          <p:cNvPr id="3" name="Group 2">
            <a:extLst>
              <a:ext uri="{FF2B5EF4-FFF2-40B4-BE49-F238E27FC236}">
                <a16:creationId xmlns:a16="http://schemas.microsoft.com/office/drawing/2014/main" id="{FC872250-8D10-4021-B3AA-868F0DCA7550}"/>
              </a:ext>
            </a:extLst>
          </p:cNvPr>
          <p:cNvGrpSpPr/>
          <p:nvPr/>
        </p:nvGrpSpPr>
        <p:grpSpPr>
          <a:xfrm>
            <a:off x="10140394" y="1689597"/>
            <a:ext cx="1664103" cy="962012"/>
            <a:chOff x="8771486" y="1398251"/>
            <a:chExt cx="1757834" cy="1080201"/>
          </a:xfrm>
        </p:grpSpPr>
        <p:sp>
          <p:nvSpPr>
            <p:cNvPr id="46" name="Freeform: Shape 45">
              <a:extLst>
                <a:ext uri="{FF2B5EF4-FFF2-40B4-BE49-F238E27FC236}">
                  <a16:creationId xmlns:a16="http://schemas.microsoft.com/office/drawing/2014/main" id="{E590A234-E70B-4823-9160-FCBF28C4FFF4}"/>
                </a:ext>
              </a:extLst>
            </p:cNvPr>
            <p:cNvSpPr/>
            <p:nvPr/>
          </p:nvSpPr>
          <p:spPr>
            <a:xfrm>
              <a:off x="8771983" y="139825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300" b="1" dirty="0">
                  <a:solidFill>
                    <a:schemeClr val="bg1"/>
                  </a:solidFill>
                  <a:latin typeface="Gilmer Light" pitchFamily="2" charset="77"/>
                </a:rPr>
                <a:t>WEBSITE</a:t>
              </a:r>
              <a:endParaRPr lang="en-US" sz="1300" b="1" kern="1200" dirty="0">
                <a:solidFill>
                  <a:schemeClr val="bg1"/>
                </a:solidFill>
                <a:latin typeface="Gilmer Light" pitchFamily="2" charset="77"/>
              </a:endParaRPr>
            </a:p>
          </p:txBody>
        </p:sp>
        <p:sp>
          <p:nvSpPr>
            <p:cNvPr id="48" name="Freeform: Shape 47">
              <a:extLst>
                <a:ext uri="{FF2B5EF4-FFF2-40B4-BE49-F238E27FC236}">
                  <a16:creationId xmlns:a16="http://schemas.microsoft.com/office/drawing/2014/main" id="{C9F2789F-5E76-49C1-9236-FFDC95969EA3}"/>
                </a:ext>
              </a:extLst>
            </p:cNvPr>
            <p:cNvSpPr/>
            <p:nvPr/>
          </p:nvSpPr>
          <p:spPr>
            <a:xfrm>
              <a:off x="8771486" y="1936417"/>
              <a:ext cx="1757336" cy="542035"/>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kern="1200" dirty="0">
                  <a:solidFill>
                    <a:srgbClr val="004A4D"/>
                  </a:solidFill>
                  <a:latin typeface="Gilmer Light" pitchFamily="2" charset="77"/>
                </a:rPr>
                <a:t>WordPress</a:t>
              </a:r>
            </a:p>
            <a:p>
              <a:pPr marL="285750" lvl="1" indent="-285750" algn="l" defTabSz="1955800">
                <a:lnSpc>
                  <a:spcPct val="90000"/>
                </a:lnSpc>
                <a:spcBef>
                  <a:spcPct val="0"/>
                </a:spcBef>
                <a:spcAft>
                  <a:spcPct val="15000"/>
                </a:spcAft>
                <a:buChar char="•"/>
              </a:pPr>
              <a:endParaRPr lang="en-US" sz="1400" kern="1200" dirty="0">
                <a:solidFill>
                  <a:srgbClr val="004A4D"/>
                </a:solidFill>
                <a:latin typeface="Gilmer Light" pitchFamily="2" charset="77"/>
              </a:endParaRPr>
            </a:p>
          </p:txBody>
        </p:sp>
      </p:grpSp>
      <p:grpSp>
        <p:nvGrpSpPr>
          <p:cNvPr id="63" name="Group 62">
            <a:extLst>
              <a:ext uri="{FF2B5EF4-FFF2-40B4-BE49-F238E27FC236}">
                <a16:creationId xmlns:a16="http://schemas.microsoft.com/office/drawing/2014/main" id="{3B752208-8BFF-4030-90B8-288AE6AC6A6C}"/>
              </a:ext>
            </a:extLst>
          </p:cNvPr>
          <p:cNvGrpSpPr/>
          <p:nvPr/>
        </p:nvGrpSpPr>
        <p:grpSpPr>
          <a:xfrm>
            <a:off x="10140394" y="2987682"/>
            <a:ext cx="1664103" cy="962012"/>
            <a:chOff x="8771486" y="1398251"/>
            <a:chExt cx="1757834" cy="1080201"/>
          </a:xfrm>
        </p:grpSpPr>
        <p:sp>
          <p:nvSpPr>
            <p:cNvPr id="70" name="Freeform: Shape 69">
              <a:extLst>
                <a:ext uri="{FF2B5EF4-FFF2-40B4-BE49-F238E27FC236}">
                  <a16:creationId xmlns:a16="http://schemas.microsoft.com/office/drawing/2014/main" id="{5D5BB1AA-70FB-4FB4-9F97-3593D37E24A2}"/>
                </a:ext>
              </a:extLst>
            </p:cNvPr>
            <p:cNvSpPr/>
            <p:nvPr/>
          </p:nvSpPr>
          <p:spPr>
            <a:xfrm>
              <a:off x="8771983" y="139825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300" b="1" dirty="0">
                  <a:solidFill>
                    <a:schemeClr val="bg1"/>
                  </a:solidFill>
                  <a:latin typeface="Gilmer Light" pitchFamily="2" charset="77"/>
                </a:rPr>
                <a:t>RISK TOLERANCE</a:t>
              </a:r>
              <a:endParaRPr lang="en-US" sz="1300" b="1" kern="1200" dirty="0">
                <a:solidFill>
                  <a:schemeClr val="bg1"/>
                </a:solidFill>
                <a:latin typeface="Gilmer Light" pitchFamily="2" charset="77"/>
              </a:endParaRPr>
            </a:p>
          </p:txBody>
        </p:sp>
        <p:sp>
          <p:nvSpPr>
            <p:cNvPr id="71" name="Freeform: Shape 70">
              <a:extLst>
                <a:ext uri="{FF2B5EF4-FFF2-40B4-BE49-F238E27FC236}">
                  <a16:creationId xmlns:a16="http://schemas.microsoft.com/office/drawing/2014/main" id="{43708BEF-286A-4D57-A400-9CB2E7AFB87B}"/>
                </a:ext>
              </a:extLst>
            </p:cNvPr>
            <p:cNvSpPr/>
            <p:nvPr/>
          </p:nvSpPr>
          <p:spPr>
            <a:xfrm>
              <a:off x="8771486" y="1936417"/>
              <a:ext cx="1757336" cy="542035"/>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kern="1200" dirty="0">
                  <a:solidFill>
                    <a:srgbClr val="004A4D"/>
                  </a:solidFill>
                  <a:latin typeface="Gilmer Light" pitchFamily="2" charset="77"/>
                </a:rPr>
                <a:t>Riskalyze</a:t>
              </a:r>
            </a:p>
            <a:p>
              <a:pPr marL="285750" lvl="1" indent="-285750" algn="l" defTabSz="1955800">
                <a:lnSpc>
                  <a:spcPct val="90000"/>
                </a:lnSpc>
                <a:spcBef>
                  <a:spcPct val="0"/>
                </a:spcBef>
                <a:spcAft>
                  <a:spcPct val="15000"/>
                </a:spcAft>
                <a:buChar char="•"/>
              </a:pPr>
              <a:endParaRPr lang="en-US" sz="1400" kern="1200" dirty="0">
                <a:solidFill>
                  <a:srgbClr val="004A4D"/>
                </a:solidFill>
                <a:latin typeface="Gilmer Light" pitchFamily="2" charset="77"/>
              </a:endParaRPr>
            </a:p>
          </p:txBody>
        </p:sp>
      </p:grpSp>
      <p:grpSp>
        <p:nvGrpSpPr>
          <p:cNvPr id="74" name="Group 73">
            <a:extLst>
              <a:ext uri="{FF2B5EF4-FFF2-40B4-BE49-F238E27FC236}">
                <a16:creationId xmlns:a16="http://schemas.microsoft.com/office/drawing/2014/main" id="{7297E980-B7FB-4EE3-8BDE-04F44C61467A}"/>
              </a:ext>
            </a:extLst>
          </p:cNvPr>
          <p:cNvGrpSpPr/>
          <p:nvPr/>
        </p:nvGrpSpPr>
        <p:grpSpPr>
          <a:xfrm>
            <a:off x="10136072" y="4976181"/>
            <a:ext cx="1664103" cy="962012"/>
            <a:chOff x="8771486" y="1398251"/>
            <a:chExt cx="1757834" cy="1080201"/>
          </a:xfrm>
        </p:grpSpPr>
        <p:sp>
          <p:nvSpPr>
            <p:cNvPr id="75" name="Freeform: Shape 74">
              <a:extLst>
                <a:ext uri="{FF2B5EF4-FFF2-40B4-BE49-F238E27FC236}">
                  <a16:creationId xmlns:a16="http://schemas.microsoft.com/office/drawing/2014/main" id="{9D539991-B299-4D7A-89FF-E14022A9768A}"/>
                </a:ext>
              </a:extLst>
            </p:cNvPr>
            <p:cNvSpPr/>
            <p:nvPr/>
          </p:nvSpPr>
          <p:spPr>
            <a:xfrm>
              <a:off x="8771983" y="139825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100" b="1" kern="1200" dirty="0">
                  <a:solidFill>
                    <a:schemeClr val="bg1"/>
                  </a:solidFill>
                  <a:latin typeface="Gilmer Light" pitchFamily="2" charset="77"/>
                </a:rPr>
                <a:t>PORTFOLIO MGMT  SYSTEM</a:t>
              </a:r>
            </a:p>
          </p:txBody>
        </p:sp>
        <p:sp>
          <p:nvSpPr>
            <p:cNvPr id="77" name="Freeform: Shape 76">
              <a:extLst>
                <a:ext uri="{FF2B5EF4-FFF2-40B4-BE49-F238E27FC236}">
                  <a16:creationId xmlns:a16="http://schemas.microsoft.com/office/drawing/2014/main" id="{0D86EA74-E119-4D93-9B9E-B60FD4089F65}"/>
                </a:ext>
              </a:extLst>
            </p:cNvPr>
            <p:cNvSpPr/>
            <p:nvPr/>
          </p:nvSpPr>
          <p:spPr>
            <a:xfrm>
              <a:off x="8771486" y="1936417"/>
              <a:ext cx="1757336" cy="542035"/>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dirty="0">
                  <a:solidFill>
                    <a:srgbClr val="004A4D"/>
                  </a:solidFill>
                  <a:latin typeface="Gilmer Light" pitchFamily="2" charset="77"/>
                </a:rPr>
                <a:t>Orion</a:t>
              </a:r>
              <a:endParaRPr lang="en-US" sz="1400" kern="1200" dirty="0">
                <a:solidFill>
                  <a:srgbClr val="004A4D"/>
                </a:solidFill>
                <a:latin typeface="Gilmer Light" pitchFamily="2" charset="77"/>
              </a:endParaRPr>
            </a:p>
            <a:p>
              <a:pPr marL="285750" lvl="1" indent="-285750" algn="l" defTabSz="1955800">
                <a:lnSpc>
                  <a:spcPct val="90000"/>
                </a:lnSpc>
                <a:spcBef>
                  <a:spcPct val="0"/>
                </a:spcBef>
                <a:spcAft>
                  <a:spcPct val="15000"/>
                </a:spcAft>
                <a:buChar char="•"/>
              </a:pPr>
              <a:endParaRPr lang="en-US" sz="1400" kern="1200" dirty="0">
                <a:solidFill>
                  <a:srgbClr val="004A4D"/>
                </a:solidFill>
                <a:latin typeface="Gilmer Light" pitchFamily="2" charset="77"/>
              </a:endParaRPr>
            </a:p>
          </p:txBody>
        </p:sp>
      </p:grpSp>
      <p:grpSp>
        <p:nvGrpSpPr>
          <p:cNvPr id="84" name="Group 83">
            <a:extLst>
              <a:ext uri="{FF2B5EF4-FFF2-40B4-BE49-F238E27FC236}">
                <a16:creationId xmlns:a16="http://schemas.microsoft.com/office/drawing/2014/main" id="{6F8E7841-4FAC-4556-9EAC-633D2245C5B8}"/>
              </a:ext>
            </a:extLst>
          </p:cNvPr>
          <p:cNvGrpSpPr/>
          <p:nvPr/>
        </p:nvGrpSpPr>
        <p:grpSpPr>
          <a:xfrm>
            <a:off x="8143508" y="3972666"/>
            <a:ext cx="1664103" cy="962012"/>
            <a:chOff x="8771486" y="1398251"/>
            <a:chExt cx="1757834" cy="1080201"/>
          </a:xfrm>
        </p:grpSpPr>
        <p:sp>
          <p:nvSpPr>
            <p:cNvPr id="85" name="Freeform: Shape 84">
              <a:extLst>
                <a:ext uri="{FF2B5EF4-FFF2-40B4-BE49-F238E27FC236}">
                  <a16:creationId xmlns:a16="http://schemas.microsoft.com/office/drawing/2014/main" id="{B80D20C7-E227-43F7-BB2F-DD13E072409B}"/>
                </a:ext>
              </a:extLst>
            </p:cNvPr>
            <p:cNvSpPr/>
            <p:nvPr/>
          </p:nvSpPr>
          <p:spPr>
            <a:xfrm>
              <a:off x="8771983" y="139825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300" b="1" dirty="0">
                  <a:solidFill>
                    <a:schemeClr val="bg1"/>
                  </a:solidFill>
                  <a:latin typeface="Gilmer Light" pitchFamily="2" charset="77"/>
                </a:rPr>
                <a:t>FP SOFTWARE</a:t>
              </a:r>
              <a:endParaRPr lang="en-US" sz="1300" b="1" kern="1200" dirty="0">
                <a:solidFill>
                  <a:schemeClr val="bg1"/>
                </a:solidFill>
                <a:latin typeface="Gilmer Light" pitchFamily="2" charset="77"/>
              </a:endParaRPr>
            </a:p>
          </p:txBody>
        </p:sp>
        <p:sp>
          <p:nvSpPr>
            <p:cNvPr id="86" name="Freeform: Shape 85">
              <a:extLst>
                <a:ext uri="{FF2B5EF4-FFF2-40B4-BE49-F238E27FC236}">
                  <a16:creationId xmlns:a16="http://schemas.microsoft.com/office/drawing/2014/main" id="{30B995C9-551A-463B-A723-20E31219D720}"/>
                </a:ext>
              </a:extLst>
            </p:cNvPr>
            <p:cNvSpPr/>
            <p:nvPr/>
          </p:nvSpPr>
          <p:spPr>
            <a:xfrm>
              <a:off x="8771486" y="1936417"/>
              <a:ext cx="1757336" cy="542035"/>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kern="1200" dirty="0">
                  <a:solidFill>
                    <a:srgbClr val="004A4D"/>
                  </a:solidFill>
                  <a:latin typeface="Gilmer Light" pitchFamily="2" charset="77"/>
                </a:rPr>
                <a:t>eMoney</a:t>
              </a:r>
            </a:p>
            <a:p>
              <a:pPr marL="285750" lvl="1" indent="-285750" algn="l" defTabSz="1955800">
                <a:lnSpc>
                  <a:spcPct val="90000"/>
                </a:lnSpc>
                <a:spcBef>
                  <a:spcPct val="0"/>
                </a:spcBef>
                <a:spcAft>
                  <a:spcPct val="15000"/>
                </a:spcAft>
                <a:buChar char="•"/>
              </a:pPr>
              <a:endParaRPr lang="en-US" sz="1400" kern="1200" dirty="0">
                <a:solidFill>
                  <a:srgbClr val="004A4D"/>
                </a:solidFill>
                <a:latin typeface="Gilmer Light" pitchFamily="2" charset="77"/>
              </a:endParaRPr>
            </a:p>
          </p:txBody>
        </p:sp>
      </p:grpSp>
      <p:grpSp>
        <p:nvGrpSpPr>
          <p:cNvPr id="87" name="Group 86">
            <a:extLst>
              <a:ext uri="{FF2B5EF4-FFF2-40B4-BE49-F238E27FC236}">
                <a16:creationId xmlns:a16="http://schemas.microsoft.com/office/drawing/2014/main" id="{7E5A34CF-B428-4F33-8284-C9FEA821A00C}"/>
              </a:ext>
            </a:extLst>
          </p:cNvPr>
          <p:cNvGrpSpPr/>
          <p:nvPr/>
        </p:nvGrpSpPr>
        <p:grpSpPr>
          <a:xfrm>
            <a:off x="6136766" y="1548247"/>
            <a:ext cx="1664103" cy="962012"/>
            <a:chOff x="8771486" y="1398251"/>
            <a:chExt cx="1757834" cy="1080201"/>
          </a:xfrm>
        </p:grpSpPr>
        <p:sp>
          <p:nvSpPr>
            <p:cNvPr id="88" name="Freeform: Shape 87">
              <a:extLst>
                <a:ext uri="{FF2B5EF4-FFF2-40B4-BE49-F238E27FC236}">
                  <a16:creationId xmlns:a16="http://schemas.microsoft.com/office/drawing/2014/main" id="{C8625311-D732-431A-9C73-1F11F2E209C6}"/>
                </a:ext>
              </a:extLst>
            </p:cNvPr>
            <p:cNvSpPr/>
            <p:nvPr/>
          </p:nvSpPr>
          <p:spPr>
            <a:xfrm>
              <a:off x="8771983" y="139825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LEAD CAPTURE FORM</a:t>
              </a:r>
              <a:endParaRPr lang="en-US" sz="1100" b="1" kern="1200" dirty="0">
                <a:solidFill>
                  <a:schemeClr val="bg1"/>
                </a:solidFill>
                <a:latin typeface="Gilmer Light" pitchFamily="2" charset="77"/>
              </a:endParaRPr>
            </a:p>
          </p:txBody>
        </p:sp>
        <p:sp>
          <p:nvSpPr>
            <p:cNvPr id="89" name="Freeform: Shape 88">
              <a:extLst>
                <a:ext uri="{FF2B5EF4-FFF2-40B4-BE49-F238E27FC236}">
                  <a16:creationId xmlns:a16="http://schemas.microsoft.com/office/drawing/2014/main" id="{03D0D9E1-EBBB-4C02-B35A-1AE2F4273BD9}"/>
                </a:ext>
              </a:extLst>
            </p:cNvPr>
            <p:cNvSpPr/>
            <p:nvPr/>
          </p:nvSpPr>
          <p:spPr>
            <a:xfrm>
              <a:off x="8771486" y="1936417"/>
              <a:ext cx="1757336" cy="542035"/>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dirty="0">
                  <a:solidFill>
                    <a:srgbClr val="004A4D"/>
                  </a:solidFill>
                  <a:latin typeface="Gilmer Light" pitchFamily="2" charset="77"/>
                </a:rPr>
                <a:t>Gravity Form</a:t>
              </a:r>
              <a:endParaRPr lang="en-US" sz="1400" kern="1200" dirty="0">
                <a:solidFill>
                  <a:srgbClr val="004A4D"/>
                </a:solidFill>
                <a:latin typeface="Gilmer Light" pitchFamily="2" charset="77"/>
              </a:endParaRPr>
            </a:p>
            <a:p>
              <a:pPr marL="285750" lvl="1" indent="-285750" algn="l" defTabSz="1955800">
                <a:lnSpc>
                  <a:spcPct val="90000"/>
                </a:lnSpc>
                <a:spcBef>
                  <a:spcPct val="0"/>
                </a:spcBef>
                <a:spcAft>
                  <a:spcPct val="15000"/>
                </a:spcAft>
                <a:buChar char="•"/>
              </a:pPr>
              <a:endParaRPr lang="en-US" sz="4000" kern="1200" dirty="0">
                <a:solidFill>
                  <a:schemeClr val="bg2"/>
                </a:solidFill>
                <a:latin typeface="Gilmer Light" pitchFamily="2" charset="77"/>
              </a:endParaRPr>
            </a:p>
          </p:txBody>
        </p:sp>
      </p:grpSp>
      <p:grpSp>
        <p:nvGrpSpPr>
          <p:cNvPr id="93" name="Group 92">
            <a:extLst>
              <a:ext uri="{FF2B5EF4-FFF2-40B4-BE49-F238E27FC236}">
                <a16:creationId xmlns:a16="http://schemas.microsoft.com/office/drawing/2014/main" id="{1F69E50A-174A-43F3-A398-D4D52C2E2156}"/>
              </a:ext>
            </a:extLst>
          </p:cNvPr>
          <p:cNvGrpSpPr/>
          <p:nvPr/>
        </p:nvGrpSpPr>
        <p:grpSpPr>
          <a:xfrm>
            <a:off x="6150946" y="4368029"/>
            <a:ext cx="1664103" cy="962012"/>
            <a:chOff x="8771486" y="1398251"/>
            <a:chExt cx="1757834" cy="1080201"/>
          </a:xfrm>
        </p:grpSpPr>
        <p:sp>
          <p:nvSpPr>
            <p:cNvPr id="94" name="Freeform: Shape 93">
              <a:extLst>
                <a:ext uri="{FF2B5EF4-FFF2-40B4-BE49-F238E27FC236}">
                  <a16:creationId xmlns:a16="http://schemas.microsoft.com/office/drawing/2014/main" id="{D8083ED1-1CAC-4946-9594-545374FE16B6}"/>
                </a:ext>
              </a:extLst>
            </p:cNvPr>
            <p:cNvSpPr/>
            <p:nvPr/>
          </p:nvSpPr>
          <p:spPr>
            <a:xfrm>
              <a:off x="8771983" y="139825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300" b="1" dirty="0">
                  <a:solidFill>
                    <a:schemeClr val="bg1"/>
                  </a:solidFill>
                  <a:latin typeface="Gilmer Light" pitchFamily="2" charset="77"/>
                </a:rPr>
                <a:t>CRM</a:t>
              </a:r>
              <a:endParaRPr lang="en-US" sz="1300" b="1" kern="1200" dirty="0">
                <a:solidFill>
                  <a:schemeClr val="bg1"/>
                </a:solidFill>
                <a:latin typeface="Gilmer Light" pitchFamily="2" charset="77"/>
              </a:endParaRPr>
            </a:p>
          </p:txBody>
        </p:sp>
        <p:sp>
          <p:nvSpPr>
            <p:cNvPr id="95" name="Freeform: Shape 94">
              <a:extLst>
                <a:ext uri="{FF2B5EF4-FFF2-40B4-BE49-F238E27FC236}">
                  <a16:creationId xmlns:a16="http://schemas.microsoft.com/office/drawing/2014/main" id="{107C203A-A94B-435A-B133-FEB7A168A30D}"/>
                </a:ext>
              </a:extLst>
            </p:cNvPr>
            <p:cNvSpPr/>
            <p:nvPr/>
          </p:nvSpPr>
          <p:spPr>
            <a:xfrm>
              <a:off x="8771486" y="1936417"/>
              <a:ext cx="1757336" cy="542035"/>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kern="1200" dirty="0">
                  <a:solidFill>
                    <a:srgbClr val="004A4D"/>
                  </a:solidFill>
                  <a:latin typeface="Gilmer Light" pitchFamily="2" charset="77"/>
                </a:rPr>
                <a:t>Redtail</a:t>
              </a:r>
            </a:p>
            <a:p>
              <a:pPr marL="285750" lvl="1" indent="-285750" algn="l" defTabSz="1955800">
                <a:lnSpc>
                  <a:spcPct val="90000"/>
                </a:lnSpc>
                <a:spcBef>
                  <a:spcPct val="0"/>
                </a:spcBef>
                <a:spcAft>
                  <a:spcPct val="15000"/>
                </a:spcAft>
                <a:buChar char="•"/>
              </a:pPr>
              <a:endParaRPr lang="en-US" sz="1400" kern="1200" dirty="0">
                <a:solidFill>
                  <a:srgbClr val="004A4D"/>
                </a:solidFill>
                <a:latin typeface="Gilmer Light" pitchFamily="2" charset="77"/>
              </a:endParaRPr>
            </a:p>
          </p:txBody>
        </p:sp>
      </p:grpSp>
      <p:grpSp>
        <p:nvGrpSpPr>
          <p:cNvPr id="96" name="Group 95">
            <a:extLst>
              <a:ext uri="{FF2B5EF4-FFF2-40B4-BE49-F238E27FC236}">
                <a16:creationId xmlns:a16="http://schemas.microsoft.com/office/drawing/2014/main" id="{8F7F8091-024B-446A-BE3F-05C4A38B9923}"/>
              </a:ext>
            </a:extLst>
          </p:cNvPr>
          <p:cNvGrpSpPr/>
          <p:nvPr/>
        </p:nvGrpSpPr>
        <p:grpSpPr>
          <a:xfrm>
            <a:off x="8143978" y="5138023"/>
            <a:ext cx="1664104" cy="892712"/>
            <a:chOff x="7680578" y="5283954"/>
            <a:chExt cx="1757835" cy="1093662"/>
          </a:xfrm>
        </p:grpSpPr>
        <p:sp>
          <p:nvSpPr>
            <p:cNvPr id="98" name="Freeform: Shape 97">
              <a:extLst>
                <a:ext uri="{FF2B5EF4-FFF2-40B4-BE49-F238E27FC236}">
                  <a16:creationId xmlns:a16="http://schemas.microsoft.com/office/drawing/2014/main" id="{1DBB6951-6363-4D38-9E0B-40BE6E91D1FC}"/>
                </a:ext>
              </a:extLst>
            </p:cNvPr>
            <p:cNvSpPr/>
            <p:nvPr/>
          </p:nvSpPr>
          <p:spPr>
            <a:xfrm>
              <a:off x="7680578" y="5743428"/>
              <a:ext cx="1757336" cy="634188"/>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1" algn="ctr" defTabSz="1955800">
                <a:lnSpc>
                  <a:spcPct val="90000"/>
                </a:lnSpc>
                <a:spcBef>
                  <a:spcPct val="0"/>
                </a:spcBef>
                <a:spcAft>
                  <a:spcPct val="15000"/>
                </a:spcAft>
              </a:pPr>
              <a:r>
                <a:rPr lang="en-US" sz="1400" kern="1200" dirty="0">
                  <a:solidFill>
                    <a:srgbClr val="004A4D"/>
                  </a:solidFill>
                  <a:latin typeface="Gilmer Light" pitchFamily="2" charset="77"/>
                </a:rPr>
                <a:t>TD Ameritrade</a:t>
              </a:r>
            </a:p>
          </p:txBody>
        </p:sp>
        <p:sp>
          <p:nvSpPr>
            <p:cNvPr id="97" name="Freeform: Shape 96">
              <a:extLst>
                <a:ext uri="{FF2B5EF4-FFF2-40B4-BE49-F238E27FC236}">
                  <a16:creationId xmlns:a16="http://schemas.microsoft.com/office/drawing/2014/main" id="{F6E3C76D-8180-4562-A98F-C8EA9296BD29}"/>
                </a:ext>
              </a:extLst>
            </p:cNvPr>
            <p:cNvSpPr/>
            <p:nvPr/>
          </p:nvSpPr>
          <p:spPr>
            <a:xfrm>
              <a:off x="7681076" y="5283954"/>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200" b="1" dirty="0">
                  <a:solidFill>
                    <a:schemeClr val="bg1"/>
                  </a:solidFill>
                  <a:latin typeface="Gilmer Light" pitchFamily="2" charset="77"/>
                </a:rPr>
                <a:t>CUSTODIAN</a:t>
              </a:r>
              <a:endParaRPr lang="en-US" sz="1200" b="1" kern="1200" dirty="0">
                <a:solidFill>
                  <a:schemeClr val="bg1"/>
                </a:solidFill>
                <a:latin typeface="Gilmer Light" pitchFamily="2" charset="77"/>
              </a:endParaRPr>
            </a:p>
          </p:txBody>
        </p:sp>
      </p:grpSp>
      <p:grpSp>
        <p:nvGrpSpPr>
          <p:cNvPr id="99" name="Group 98">
            <a:extLst>
              <a:ext uri="{FF2B5EF4-FFF2-40B4-BE49-F238E27FC236}">
                <a16:creationId xmlns:a16="http://schemas.microsoft.com/office/drawing/2014/main" id="{45D61BB0-C95C-44BF-AFE9-1B08EFC5CE1C}"/>
              </a:ext>
            </a:extLst>
          </p:cNvPr>
          <p:cNvGrpSpPr/>
          <p:nvPr/>
        </p:nvGrpSpPr>
        <p:grpSpPr>
          <a:xfrm>
            <a:off x="4069788" y="5146889"/>
            <a:ext cx="1664103" cy="996946"/>
            <a:chOff x="4458038" y="5877611"/>
            <a:chExt cx="1757834" cy="1119427"/>
          </a:xfrm>
        </p:grpSpPr>
        <p:sp>
          <p:nvSpPr>
            <p:cNvPr id="100" name="Freeform: Shape 99">
              <a:extLst>
                <a:ext uri="{FF2B5EF4-FFF2-40B4-BE49-F238E27FC236}">
                  <a16:creationId xmlns:a16="http://schemas.microsoft.com/office/drawing/2014/main" id="{2F53DC94-A5D6-4659-BFAA-088C7E5C93B1}"/>
                </a:ext>
              </a:extLst>
            </p:cNvPr>
            <p:cNvSpPr/>
            <p:nvPr/>
          </p:nvSpPr>
          <p:spPr>
            <a:xfrm>
              <a:off x="4458535" y="587761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200" b="1" dirty="0">
                  <a:solidFill>
                    <a:schemeClr val="bg1"/>
                  </a:solidFill>
                  <a:latin typeface="Gilmer Light" pitchFamily="2" charset="77"/>
                </a:rPr>
                <a:t>eSIGNATURE</a:t>
              </a:r>
              <a:endParaRPr lang="en-US" sz="1200" b="1" kern="1200" dirty="0">
                <a:solidFill>
                  <a:schemeClr val="bg1"/>
                </a:solidFill>
                <a:latin typeface="Gilmer Light" pitchFamily="2" charset="77"/>
              </a:endParaRPr>
            </a:p>
          </p:txBody>
        </p:sp>
        <p:sp>
          <p:nvSpPr>
            <p:cNvPr id="101" name="Freeform: Shape 100">
              <a:extLst>
                <a:ext uri="{FF2B5EF4-FFF2-40B4-BE49-F238E27FC236}">
                  <a16:creationId xmlns:a16="http://schemas.microsoft.com/office/drawing/2014/main" id="{69BDC5D9-2F96-4105-B2A0-E5BF9EB6E039}"/>
                </a:ext>
              </a:extLst>
            </p:cNvPr>
            <p:cNvSpPr/>
            <p:nvPr/>
          </p:nvSpPr>
          <p:spPr>
            <a:xfrm>
              <a:off x="4458038" y="6415778"/>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kern="1200" dirty="0">
                  <a:solidFill>
                    <a:srgbClr val="004A4D"/>
                  </a:solidFill>
                  <a:latin typeface="Gilmer Light" pitchFamily="2" charset="77"/>
                </a:rPr>
                <a:t>DocuSign</a:t>
              </a:r>
            </a:p>
            <a:p>
              <a:pPr marL="285750" lvl="1" indent="-285750" algn="l" defTabSz="1955800">
                <a:lnSpc>
                  <a:spcPct val="90000"/>
                </a:lnSpc>
                <a:spcBef>
                  <a:spcPct val="0"/>
                </a:spcBef>
                <a:spcAft>
                  <a:spcPct val="15000"/>
                </a:spcAft>
                <a:buChar char="•"/>
              </a:pPr>
              <a:endParaRPr lang="en-US" sz="1400" kern="1200" dirty="0">
                <a:solidFill>
                  <a:srgbClr val="004A4D"/>
                </a:solidFill>
                <a:latin typeface="Gilmer Light" pitchFamily="2" charset="77"/>
              </a:endParaRPr>
            </a:p>
          </p:txBody>
        </p:sp>
      </p:grpSp>
      <p:grpSp>
        <p:nvGrpSpPr>
          <p:cNvPr id="102" name="Group 101">
            <a:extLst>
              <a:ext uri="{FF2B5EF4-FFF2-40B4-BE49-F238E27FC236}">
                <a16:creationId xmlns:a16="http://schemas.microsoft.com/office/drawing/2014/main" id="{EE57AF9C-D6B1-4F27-950D-ACEF0D465AE4}"/>
              </a:ext>
            </a:extLst>
          </p:cNvPr>
          <p:cNvGrpSpPr/>
          <p:nvPr/>
        </p:nvGrpSpPr>
        <p:grpSpPr>
          <a:xfrm>
            <a:off x="4069318" y="3560488"/>
            <a:ext cx="1664103" cy="996946"/>
            <a:chOff x="4499851" y="5106725"/>
            <a:chExt cx="1757834" cy="1119427"/>
          </a:xfrm>
        </p:grpSpPr>
        <p:sp>
          <p:nvSpPr>
            <p:cNvPr id="103" name="Freeform: Shape 102">
              <a:extLst>
                <a:ext uri="{FF2B5EF4-FFF2-40B4-BE49-F238E27FC236}">
                  <a16:creationId xmlns:a16="http://schemas.microsoft.com/office/drawing/2014/main" id="{4AEFD3A8-E309-4EA6-BFB3-F22D6AAFE400}"/>
                </a:ext>
              </a:extLst>
            </p:cNvPr>
            <p:cNvSpPr/>
            <p:nvPr/>
          </p:nvSpPr>
          <p:spPr>
            <a:xfrm>
              <a:off x="4500348" y="5106725"/>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300" b="1" dirty="0">
                  <a:solidFill>
                    <a:schemeClr val="bg1"/>
                  </a:solidFill>
                  <a:latin typeface="Gilmer Light" pitchFamily="2" charset="77"/>
                </a:rPr>
                <a:t>FORM FILL SOFTWARE</a:t>
              </a:r>
              <a:endParaRPr lang="en-US" sz="1300" b="1" kern="1200" dirty="0">
                <a:solidFill>
                  <a:schemeClr val="bg1"/>
                </a:solidFill>
                <a:latin typeface="Gilmer Light" pitchFamily="2" charset="77"/>
              </a:endParaRPr>
            </a:p>
          </p:txBody>
        </p:sp>
        <p:sp>
          <p:nvSpPr>
            <p:cNvPr id="104" name="Freeform: Shape 103">
              <a:extLst>
                <a:ext uri="{FF2B5EF4-FFF2-40B4-BE49-F238E27FC236}">
                  <a16:creationId xmlns:a16="http://schemas.microsoft.com/office/drawing/2014/main" id="{9E98C1DB-F974-4144-B7EC-37B786129F28}"/>
                </a:ext>
              </a:extLst>
            </p:cNvPr>
            <p:cNvSpPr/>
            <p:nvPr/>
          </p:nvSpPr>
          <p:spPr>
            <a:xfrm>
              <a:off x="4499851" y="5644892"/>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kern="1200" dirty="0">
                  <a:solidFill>
                    <a:srgbClr val="004A4D"/>
                  </a:solidFill>
                  <a:latin typeface="Gilmer Light" pitchFamily="2" charset="77"/>
                </a:rPr>
                <a:t>Laser App</a:t>
              </a:r>
            </a:p>
            <a:p>
              <a:pPr marL="0" lvl="1" algn="l" defTabSz="1955800">
                <a:lnSpc>
                  <a:spcPct val="90000"/>
                </a:lnSpc>
                <a:spcBef>
                  <a:spcPct val="0"/>
                </a:spcBef>
                <a:spcAft>
                  <a:spcPct val="15000"/>
                </a:spcAft>
              </a:pPr>
              <a:endParaRPr lang="en-US" sz="1400" kern="1200" dirty="0">
                <a:solidFill>
                  <a:srgbClr val="004A4D"/>
                </a:solidFill>
                <a:latin typeface="Gilmer Light" pitchFamily="2" charset="77"/>
              </a:endParaRPr>
            </a:p>
          </p:txBody>
        </p:sp>
      </p:grpSp>
      <p:grpSp>
        <p:nvGrpSpPr>
          <p:cNvPr id="106" name="Group 105">
            <a:extLst>
              <a:ext uri="{FF2B5EF4-FFF2-40B4-BE49-F238E27FC236}">
                <a16:creationId xmlns:a16="http://schemas.microsoft.com/office/drawing/2014/main" id="{995D17D6-E973-4D0C-A458-A38ED2F7488F}"/>
              </a:ext>
            </a:extLst>
          </p:cNvPr>
          <p:cNvGrpSpPr/>
          <p:nvPr/>
        </p:nvGrpSpPr>
        <p:grpSpPr>
          <a:xfrm>
            <a:off x="4070259" y="2089681"/>
            <a:ext cx="1664103" cy="996946"/>
            <a:chOff x="4499851" y="5106725"/>
            <a:chExt cx="1757834" cy="1119427"/>
          </a:xfrm>
        </p:grpSpPr>
        <p:sp>
          <p:nvSpPr>
            <p:cNvPr id="107" name="Freeform: Shape 106">
              <a:extLst>
                <a:ext uri="{FF2B5EF4-FFF2-40B4-BE49-F238E27FC236}">
                  <a16:creationId xmlns:a16="http://schemas.microsoft.com/office/drawing/2014/main" id="{112B5103-ECF5-4EE6-9523-CB3D85B90558}"/>
                </a:ext>
              </a:extLst>
            </p:cNvPr>
            <p:cNvSpPr/>
            <p:nvPr/>
          </p:nvSpPr>
          <p:spPr>
            <a:xfrm>
              <a:off x="4500348" y="5106725"/>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VIRTUAL MEETING</a:t>
              </a:r>
              <a:endParaRPr lang="en-US" sz="1100" b="1" kern="1200" dirty="0">
                <a:solidFill>
                  <a:schemeClr val="bg1"/>
                </a:solidFill>
                <a:latin typeface="Gilmer Light" pitchFamily="2" charset="77"/>
              </a:endParaRPr>
            </a:p>
          </p:txBody>
        </p:sp>
        <p:sp>
          <p:nvSpPr>
            <p:cNvPr id="108" name="Freeform: Shape 107">
              <a:extLst>
                <a:ext uri="{FF2B5EF4-FFF2-40B4-BE49-F238E27FC236}">
                  <a16:creationId xmlns:a16="http://schemas.microsoft.com/office/drawing/2014/main" id="{1FD8EAD0-67C6-4135-9782-9F367CB22D31}"/>
                </a:ext>
              </a:extLst>
            </p:cNvPr>
            <p:cNvSpPr/>
            <p:nvPr/>
          </p:nvSpPr>
          <p:spPr>
            <a:xfrm>
              <a:off x="4499851" y="5644892"/>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kern="1200" dirty="0">
                  <a:solidFill>
                    <a:srgbClr val="004A4D"/>
                  </a:solidFill>
                  <a:latin typeface="Gilmer Light" pitchFamily="2" charset="77"/>
                </a:rPr>
                <a:t>Zoom</a:t>
              </a:r>
            </a:p>
            <a:p>
              <a:pPr marL="285750" lvl="1" indent="-285750" algn="l" defTabSz="1955800">
                <a:lnSpc>
                  <a:spcPct val="90000"/>
                </a:lnSpc>
                <a:spcBef>
                  <a:spcPct val="0"/>
                </a:spcBef>
                <a:spcAft>
                  <a:spcPct val="15000"/>
                </a:spcAft>
                <a:buChar char="•"/>
              </a:pPr>
              <a:endParaRPr lang="en-US" sz="1400" kern="1200" dirty="0">
                <a:solidFill>
                  <a:srgbClr val="004A4D"/>
                </a:solidFill>
                <a:latin typeface="Gilmer Light" pitchFamily="2" charset="77"/>
              </a:endParaRPr>
            </a:p>
          </p:txBody>
        </p:sp>
      </p:grpSp>
      <p:grpSp>
        <p:nvGrpSpPr>
          <p:cNvPr id="110" name="Group 109">
            <a:extLst>
              <a:ext uri="{FF2B5EF4-FFF2-40B4-BE49-F238E27FC236}">
                <a16:creationId xmlns:a16="http://schemas.microsoft.com/office/drawing/2014/main" id="{A123140B-936E-4900-98A9-6D078927DE52}"/>
              </a:ext>
            </a:extLst>
          </p:cNvPr>
          <p:cNvGrpSpPr/>
          <p:nvPr/>
        </p:nvGrpSpPr>
        <p:grpSpPr>
          <a:xfrm>
            <a:off x="2080571" y="1544923"/>
            <a:ext cx="1664103" cy="996946"/>
            <a:chOff x="4499851" y="5106725"/>
            <a:chExt cx="1757834" cy="1119427"/>
          </a:xfrm>
        </p:grpSpPr>
        <p:sp>
          <p:nvSpPr>
            <p:cNvPr id="111" name="Freeform: Shape 110">
              <a:extLst>
                <a:ext uri="{FF2B5EF4-FFF2-40B4-BE49-F238E27FC236}">
                  <a16:creationId xmlns:a16="http://schemas.microsoft.com/office/drawing/2014/main" id="{7F1C6023-45F4-4A99-9ACF-637FC337E563}"/>
                </a:ext>
              </a:extLst>
            </p:cNvPr>
            <p:cNvSpPr/>
            <p:nvPr/>
          </p:nvSpPr>
          <p:spPr>
            <a:xfrm>
              <a:off x="4500348" y="5106725"/>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ONLINE SCHEDULER</a:t>
              </a:r>
              <a:endParaRPr lang="en-US" sz="1100" b="1" kern="1200" dirty="0">
                <a:solidFill>
                  <a:schemeClr val="bg1"/>
                </a:solidFill>
                <a:latin typeface="Gilmer Light" pitchFamily="2" charset="77"/>
              </a:endParaRPr>
            </a:p>
          </p:txBody>
        </p:sp>
        <p:sp>
          <p:nvSpPr>
            <p:cNvPr id="112" name="Freeform: Shape 111">
              <a:extLst>
                <a:ext uri="{FF2B5EF4-FFF2-40B4-BE49-F238E27FC236}">
                  <a16:creationId xmlns:a16="http://schemas.microsoft.com/office/drawing/2014/main" id="{E0A11097-65CD-4097-9082-88136E808185}"/>
                </a:ext>
              </a:extLst>
            </p:cNvPr>
            <p:cNvSpPr/>
            <p:nvPr/>
          </p:nvSpPr>
          <p:spPr>
            <a:xfrm>
              <a:off x="4499851" y="5644892"/>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kern="1200" dirty="0">
                  <a:solidFill>
                    <a:srgbClr val="004A4D"/>
                  </a:solidFill>
                  <a:latin typeface="Gilmer Light" pitchFamily="2" charset="77"/>
                </a:rPr>
                <a:t>Acuity</a:t>
              </a:r>
            </a:p>
            <a:p>
              <a:pPr marL="285750" lvl="1" indent="-285750" algn="l" defTabSz="1955800">
                <a:lnSpc>
                  <a:spcPct val="90000"/>
                </a:lnSpc>
                <a:spcBef>
                  <a:spcPct val="0"/>
                </a:spcBef>
                <a:spcAft>
                  <a:spcPct val="15000"/>
                </a:spcAft>
                <a:buChar char="•"/>
              </a:pPr>
              <a:endParaRPr lang="en-US" sz="1400" kern="1200" dirty="0">
                <a:solidFill>
                  <a:srgbClr val="004A4D"/>
                </a:solidFill>
                <a:latin typeface="Gilmer Light" pitchFamily="2" charset="77"/>
              </a:endParaRPr>
            </a:p>
          </p:txBody>
        </p:sp>
      </p:grpSp>
      <p:grpSp>
        <p:nvGrpSpPr>
          <p:cNvPr id="113" name="Group 112">
            <a:extLst>
              <a:ext uri="{FF2B5EF4-FFF2-40B4-BE49-F238E27FC236}">
                <a16:creationId xmlns:a16="http://schemas.microsoft.com/office/drawing/2014/main" id="{B946473C-6D82-444D-9CAA-FE41BB41692A}"/>
              </a:ext>
            </a:extLst>
          </p:cNvPr>
          <p:cNvGrpSpPr/>
          <p:nvPr/>
        </p:nvGrpSpPr>
        <p:grpSpPr>
          <a:xfrm>
            <a:off x="2050279" y="5213290"/>
            <a:ext cx="1664103" cy="996946"/>
            <a:chOff x="4499851" y="5106725"/>
            <a:chExt cx="1757834" cy="1119427"/>
          </a:xfrm>
        </p:grpSpPr>
        <p:sp>
          <p:nvSpPr>
            <p:cNvPr id="116" name="Freeform: Shape 115">
              <a:extLst>
                <a:ext uri="{FF2B5EF4-FFF2-40B4-BE49-F238E27FC236}">
                  <a16:creationId xmlns:a16="http://schemas.microsoft.com/office/drawing/2014/main" id="{735D8554-26F6-4BC4-B111-51C51B7AE72F}"/>
                </a:ext>
              </a:extLst>
            </p:cNvPr>
            <p:cNvSpPr/>
            <p:nvPr/>
          </p:nvSpPr>
          <p:spPr>
            <a:xfrm>
              <a:off x="4500348" y="5106725"/>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300" b="1" dirty="0">
                  <a:solidFill>
                    <a:schemeClr val="bg1"/>
                  </a:solidFill>
                  <a:latin typeface="Gilmer Light" pitchFamily="2" charset="77"/>
                </a:rPr>
                <a:t>DOCUMENT MGMT</a:t>
              </a:r>
              <a:endParaRPr lang="en-US" sz="1300" b="1" kern="1200" dirty="0">
                <a:solidFill>
                  <a:schemeClr val="bg1"/>
                </a:solidFill>
                <a:latin typeface="Gilmer Light" pitchFamily="2" charset="77"/>
              </a:endParaRPr>
            </a:p>
          </p:txBody>
        </p:sp>
        <p:sp>
          <p:nvSpPr>
            <p:cNvPr id="117" name="Freeform: Shape 116">
              <a:extLst>
                <a:ext uri="{FF2B5EF4-FFF2-40B4-BE49-F238E27FC236}">
                  <a16:creationId xmlns:a16="http://schemas.microsoft.com/office/drawing/2014/main" id="{7813BEC1-6038-47B8-A782-3C4737454704}"/>
                </a:ext>
              </a:extLst>
            </p:cNvPr>
            <p:cNvSpPr/>
            <p:nvPr/>
          </p:nvSpPr>
          <p:spPr>
            <a:xfrm>
              <a:off x="4499851" y="5644892"/>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kern="1200" dirty="0">
                  <a:solidFill>
                    <a:srgbClr val="004A4D"/>
                  </a:solidFill>
                  <a:latin typeface="Gilmer Light" pitchFamily="2" charset="77"/>
                </a:rPr>
                <a:t>Sharefile</a:t>
              </a:r>
            </a:p>
            <a:p>
              <a:pPr marL="285750" lvl="1" indent="-285750" algn="l" defTabSz="1955800">
                <a:lnSpc>
                  <a:spcPct val="90000"/>
                </a:lnSpc>
                <a:spcBef>
                  <a:spcPct val="0"/>
                </a:spcBef>
                <a:spcAft>
                  <a:spcPct val="15000"/>
                </a:spcAft>
                <a:buChar char="•"/>
              </a:pPr>
              <a:endParaRPr lang="en-US" sz="1400" kern="1200" dirty="0">
                <a:solidFill>
                  <a:srgbClr val="004A4D"/>
                </a:solidFill>
                <a:latin typeface="Gilmer Light" pitchFamily="2" charset="77"/>
              </a:endParaRPr>
            </a:p>
          </p:txBody>
        </p:sp>
      </p:grpSp>
      <p:grpSp>
        <p:nvGrpSpPr>
          <p:cNvPr id="118" name="Group 117">
            <a:extLst>
              <a:ext uri="{FF2B5EF4-FFF2-40B4-BE49-F238E27FC236}">
                <a16:creationId xmlns:a16="http://schemas.microsoft.com/office/drawing/2014/main" id="{9AABFA73-9075-4524-89D2-4E5AC5B6BE08}"/>
              </a:ext>
            </a:extLst>
          </p:cNvPr>
          <p:cNvGrpSpPr/>
          <p:nvPr/>
        </p:nvGrpSpPr>
        <p:grpSpPr>
          <a:xfrm>
            <a:off x="2073746" y="3683119"/>
            <a:ext cx="1667113" cy="996230"/>
            <a:chOff x="5013025" y="6764363"/>
            <a:chExt cx="1761013" cy="1118623"/>
          </a:xfrm>
        </p:grpSpPr>
        <p:sp>
          <p:nvSpPr>
            <p:cNvPr id="119" name="Freeform: Shape 118">
              <a:extLst>
                <a:ext uri="{FF2B5EF4-FFF2-40B4-BE49-F238E27FC236}">
                  <a16:creationId xmlns:a16="http://schemas.microsoft.com/office/drawing/2014/main" id="{28E1AA3F-9B2C-4B71-AACE-E679F10A1CEC}"/>
                </a:ext>
              </a:extLst>
            </p:cNvPr>
            <p:cNvSpPr/>
            <p:nvPr/>
          </p:nvSpPr>
          <p:spPr>
            <a:xfrm>
              <a:off x="5016701" y="6764363"/>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300" b="1" dirty="0">
                  <a:solidFill>
                    <a:schemeClr val="bg2"/>
                  </a:solidFill>
                  <a:latin typeface="Gilmer Light" pitchFamily="2" charset="77"/>
                </a:rPr>
                <a:t>EMAIL PLATFORM</a:t>
              </a:r>
              <a:endParaRPr lang="en-US" sz="1300" b="1" kern="1200" dirty="0">
                <a:solidFill>
                  <a:schemeClr val="bg2"/>
                </a:solidFill>
                <a:latin typeface="Gilmer Light" pitchFamily="2" charset="77"/>
              </a:endParaRPr>
            </a:p>
          </p:txBody>
        </p:sp>
        <p:sp>
          <p:nvSpPr>
            <p:cNvPr id="120" name="Freeform: Shape 119">
              <a:extLst>
                <a:ext uri="{FF2B5EF4-FFF2-40B4-BE49-F238E27FC236}">
                  <a16:creationId xmlns:a16="http://schemas.microsoft.com/office/drawing/2014/main" id="{848BFA04-EEDE-4A29-BF29-0799ADF2932D}"/>
                </a:ext>
              </a:extLst>
            </p:cNvPr>
            <p:cNvSpPr/>
            <p:nvPr/>
          </p:nvSpPr>
          <p:spPr>
            <a:xfrm>
              <a:off x="5013025" y="7301726"/>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kern="1200" dirty="0">
                  <a:solidFill>
                    <a:srgbClr val="004A4D"/>
                  </a:solidFill>
                  <a:latin typeface="Gilmer Light" pitchFamily="2" charset="77"/>
                </a:rPr>
                <a:t>Office 365</a:t>
              </a:r>
            </a:p>
            <a:p>
              <a:pPr marL="285750" lvl="1" indent="-285750" algn="l" defTabSz="1955800">
                <a:lnSpc>
                  <a:spcPct val="90000"/>
                </a:lnSpc>
                <a:spcBef>
                  <a:spcPct val="0"/>
                </a:spcBef>
                <a:spcAft>
                  <a:spcPct val="15000"/>
                </a:spcAft>
                <a:buChar char="•"/>
              </a:pPr>
              <a:endParaRPr lang="en-US" sz="4000" kern="1200" dirty="0">
                <a:solidFill>
                  <a:schemeClr val="bg2"/>
                </a:solidFill>
                <a:latin typeface="Gilmer Light" pitchFamily="2" charset="77"/>
              </a:endParaRPr>
            </a:p>
          </p:txBody>
        </p:sp>
      </p:grpSp>
      <p:grpSp>
        <p:nvGrpSpPr>
          <p:cNvPr id="121" name="Group 120">
            <a:extLst>
              <a:ext uri="{FF2B5EF4-FFF2-40B4-BE49-F238E27FC236}">
                <a16:creationId xmlns:a16="http://schemas.microsoft.com/office/drawing/2014/main" id="{80A59F6E-0C0B-437A-8E5C-718BA73468F4}"/>
              </a:ext>
            </a:extLst>
          </p:cNvPr>
          <p:cNvGrpSpPr/>
          <p:nvPr/>
        </p:nvGrpSpPr>
        <p:grpSpPr>
          <a:xfrm>
            <a:off x="300369" y="2605480"/>
            <a:ext cx="1665324" cy="996946"/>
            <a:chOff x="4497565" y="5106725"/>
            <a:chExt cx="1759622" cy="1119427"/>
          </a:xfrm>
        </p:grpSpPr>
        <p:sp>
          <p:nvSpPr>
            <p:cNvPr id="122" name="Freeform: Shape 121">
              <a:extLst>
                <a:ext uri="{FF2B5EF4-FFF2-40B4-BE49-F238E27FC236}">
                  <a16:creationId xmlns:a16="http://schemas.microsoft.com/office/drawing/2014/main" id="{A067A2C6-F9E2-44A8-A637-10DF581D3EF3}"/>
                </a:ext>
              </a:extLst>
            </p:cNvPr>
            <p:cNvSpPr/>
            <p:nvPr/>
          </p:nvSpPr>
          <p:spPr>
            <a:xfrm>
              <a:off x="4497565" y="5106725"/>
              <a:ext cx="1757338"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VIDEO RECORDINGS </a:t>
              </a:r>
              <a:endParaRPr lang="en-US" sz="1100" b="1" kern="1200" dirty="0">
                <a:solidFill>
                  <a:schemeClr val="bg1"/>
                </a:solidFill>
                <a:latin typeface="Gilmer Light" pitchFamily="2" charset="77"/>
              </a:endParaRPr>
            </a:p>
          </p:txBody>
        </p:sp>
        <p:sp>
          <p:nvSpPr>
            <p:cNvPr id="123" name="Freeform: Shape 122">
              <a:extLst>
                <a:ext uri="{FF2B5EF4-FFF2-40B4-BE49-F238E27FC236}">
                  <a16:creationId xmlns:a16="http://schemas.microsoft.com/office/drawing/2014/main" id="{46FC9952-89F3-4DEC-A061-2BDBB427E7CD}"/>
                </a:ext>
              </a:extLst>
            </p:cNvPr>
            <p:cNvSpPr/>
            <p:nvPr/>
          </p:nvSpPr>
          <p:spPr>
            <a:xfrm>
              <a:off x="4499851" y="5644892"/>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ctr" defTabSz="1955800">
                <a:lnSpc>
                  <a:spcPct val="90000"/>
                </a:lnSpc>
                <a:spcBef>
                  <a:spcPct val="0"/>
                </a:spcBef>
                <a:spcAft>
                  <a:spcPct val="15000"/>
                </a:spcAft>
              </a:pPr>
              <a:r>
                <a:rPr lang="en-US" sz="1400" kern="1200" dirty="0">
                  <a:solidFill>
                    <a:srgbClr val="004A4D"/>
                  </a:solidFill>
                  <a:latin typeface="Gilmer Light" pitchFamily="2" charset="77"/>
                </a:rPr>
                <a:t>Loom</a:t>
              </a:r>
            </a:p>
            <a:p>
              <a:pPr marL="285750" lvl="1" indent="-285750" algn="l" defTabSz="1955800">
                <a:lnSpc>
                  <a:spcPct val="90000"/>
                </a:lnSpc>
                <a:spcBef>
                  <a:spcPct val="0"/>
                </a:spcBef>
                <a:spcAft>
                  <a:spcPct val="15000"/>
                </a:spcAft>
                <a:buChar char="•"/>
              </a:pPr>
              <a:endParaRPr lang="en-US" sz="1400" kern="1200" dirty="0">
                <a:solidFill>
                  <a:srgbClr val="004A4D"/>
                </a:solidFill>
                <a:latin typeface="Gilmer Light" pitchFamily="2" charset="77"/>
              </a:endParaRPr>
            </a:p>
          </p:txBody>
        </p:sp>
      </p:grpSp>
      <p:cxnSp>
        <p:nvCxnSpPr>
          <p:cNvPr id="124" name="Straight Arrow Connector 123">
            <a:extLst>
              <a:ext uri="{FF2B5EF4-FFF2-40B4-BE49-F238E27FC236}">
                <a16:creationId xmlns:a16="http://schemas.microsoft.com/office/drawing/2014/main" id="{CB3E8A12-8DC7-4BC2-B59D-3641DC442CC3}"/>
              </a:ext>
            </a:extLst>
          </p:cNvPr>
          <p:cNvCxnSpPr>
            <a:cxnSpLocks/>
          </p:cNvCxnSpPr>
          <p:nvPr/>
        </p:nvCxnSpPr>
        <p:spPr>
          <a:xfrm flipV="1">
            <a:off x="7913417" y="2103175"/>
            <a:ext cx="2099944" cy="1038235"/>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D681BE3-8217-480D-ADB5-F370CDEC8887}"/>
              </a:ext>
            </a:extLst>
          </p:cNvPr>
          <p:cNvCxnSpPr>
            <a:cxnSpLocks/>
          </p:cNvCxnSpPr>
          <p:nvPr/>
        </p:nvCxnSpPr>
        <p:spPr>
          <a:xfrm flipH="1">
            <a:off x="8963389" y="3515427"/>
            <a:ext cx="981999" cy="398437"/>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8CE55ADC-8ADE-419A-8E20-01C9E3B3E13A}"/>
              </a:ext>
            </a:extLst>
          </p:cNvPr>
          <p:cNvCxnSpPr>
            <a:cxnSpLocks/>
          </p:cNvCxnSpPr>
          <p:nvPr/>
        </p:nvCxnSpPr>
        <p:spPr>
          <a:xfrm>
            <a:off x="10966453" y="4022730"/>
            <a:ext cx="0" cy="875247"/>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8DF9559-2666-49F4-954F-E2A2CB74AC33}"/>
              </a:ext>
            </a:extLst>
          </p:cNvPr>
          <p:cNvCxnSpPr>
            <a:cxnSpLocks/>
          </p:cNvCxnSpPr>
          <p:nvPr/>
        </p:nvCxnSpPr>
        <p:spPr>
          <a:xfrm flipH="1" flipV="1">
            <a:off x="9853523" y="4378493"/>
            <a:ext cx="319677" cy="480691"/>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D649983F-B105-4EDF-9B00-0B1FDFB3FF8D}"/>
              </a:ext>
            </a:extLst>
          </p:cNvPr>
          <p:cNvCxnSpPr>
            <a:cxnSpLocks/>
          </p:cNvCxnSpPr>
          <p:nvPr/>
        </p:nvCxnSpPr>
        <p:spPr>
          <a:xfrm flipH="1">
            <a:off x="9506472" y="5437005"/>
            <a:ext cx="292916" cy="0"/>
          </a:xfrm>
          <a:prstGeom prst="straightConnector1">
            <a:avLst/>
          </a:prstGeom>
          <a:ln w="381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EF02F10D-902C-4F1A-A39A-824835EE5A7C}"/>
              </a:ext>
            </a:extLst>
          </p:cNvPr>
          <p:cNvCxnSpPr>
            <a:cxnSpLocks/>
          </p:cNvCxnSpPr>
          <p:nvPr/>
        </p:nvCxnSpPr>
        <p:spPr>
          <a:xfrm flipH="1" flipV="1">
            <a:off x="7654739" y="5405018"/>
            <a:ext cx="319677" cy="480691"/>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8CE66B17-DADB-4E64-8194-88CC46149E7B}"/>
              </a:ext>
            </a:extLst>
          </p:cNvPr>
          <p:cNvCxnSpPr>
            <a:cxnSpLocks/>
          </p:cNvCxnSpPr>
          <p:nvPr/>
        </p:nvCxnSpPr>
        <p:spPr>
          <a:xfrm flipH="1">
            <a:off x="7857322" y="4330566"/>
            <a:ext cx="163037" cy="247986"/>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520DDF4C-C478-4EFC-9FB5-8271BCCA6B18}"/>
              </a:ext>
            </a:extLst>
          </p:cNvPr>
          <p:cNvCxnSpPr>
            <a:cxnSpLocks/>
          </p:cNvCxnSpPr>
          <p:nvPr/>
        </p:nvCxnSpPr>
        <p:spPr>
          <a:xfrm>
            <a:off x="5785396" y="4368029"/>
            <a:ext cx="262450" cy="299477"/>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8BE95669-4554-4D06-A11A-5041FB1D5E5D}"/>
              </a:ext>
            </a:extLst>
          </p:cNvPr>
          <p:cNvCxnSpPr>
            <a:cxnSpLocks/>
          </p:cNvCxnSpPr>
          <p:nvPr/>
        </p:nvCxnSpPr>
        <p:spPr>
          <a:xfrm flipV="1">
            <a:off x="4848454" y="4609265"/>
            <a:ext cx="0" cy="479411"/>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9811CC79-743F-4AA2-9C4C-D1AB2C4B3F83}"/>
              </a:ext>
            </a:extLst>
          </p:cNvPr>
          <p:cNvCxnSpPr>
            <a:cxnSpLocks/>
          </p:cNvCxnSpPr>
          <p:nvPr/>
        </p:nvCxnSpPr>
        <p:spPr>
          <a:xfrm flipH="1">
            <a:off x="5794185" y="5938193"/>
            <a:ext cx="2119232" cy="0"/>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E8C46E70-9487-4498-B530-5217C676D09F}"/>
              </a:ext>
            </a:extLst>
          </p:cNvPr>
          <p:cNvCxnSpPr>
            <a:cxnSpLocks/>
          </p:cNvCxnSpPr>
          <p:nvPr/>
        </p:nvCxnSpPr>
        <p:spPr>
          <a:xfrm>
            <a:off x="5739715" y="2801907"/>
            <a:ext cx="316920" cy="226404"/>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E4A1864C-7890-4349-955C-82A6D7573AB4}"/>
              </a:ext>
            </a:extLst>
          </p:cNvPr>
          <p:cNvCxnSpPr>
            <a:cxnSpLocks/>
          </p:cNvCxnSpPr>
          <p:nvPr/>
        </p:nvCxnSpPr>
        <p:spPr>
          <a:xfrm>
            <a:off x="2905562" y="4757959"/>
            <a:ext cx="1" cy="423902"/>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35FE451-7170-4046-9DBE-E80BB47FD6F9}"/>
              </a:ext>
            </a:extLst>
          </p:cNvPr>
          <p:cNvCxnSpPr>
            <a:cxnSpLocks/>
          </p:cNvCxnSpPr>
          <p:nvPr/>
        </p:nvCxnSpPr>
        <p:spPr>
          <a:xfrm>
            <a:off x="2882331" y="2651609"/>
            <a:ext cx="0" cy="863818"/>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3AA2C1C3-D922-4884-A0A3-106FE6061A03}"/>
              </a:ext>
            </a:extLst>
          </p:cNvPr>
          <p:cNvCxnSpPr>
            <a:cxnSpLocks/>
          </p:cNvCxnSpPr>
          <p:nvPr/>
        </p:nvCxnSpPr>
        <p:spPr>
          <a:xfrm>
            <a:off x="3779132" y="2271593"/>
            <a:ext cx="221588" cy="326482"/>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9BFCD27-ADC4-419B-8417-BFEF8E096F4E}"/>
              </a:ext>
            </a:extLst>
          </p:cNvPr>
          <p:cNvCxnSpPr>
            <a:cxnSpLocks/>
          </p:cNvCxnSpPr>
          <p:nvPr/>
        </p:nvCxnSpPr>
        <p:spPr>
          <a:xfrm>
            <a:off x="7870225" y="2012510"/>
            <a:ext cx="2084315" cy="0"/>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312BD87-9ACC-8746-8678-4FA53A0DF9A8}"/>
              </a:ext>
            </a:extLst>
          </p:cNvPr>
          <p:cNvCxnSpPr>
            <a:cxnSpLocks/>
          </p:cNvCxnSpPr>
          <p:nvPr/>
        </p:nvCxnSpPr>
        <p:spPr>
          <a:xfrm flipH="1" flipV="1">
            <a:off x="7938841" y="3308847"/>
            <a:ext cx="2057013" cy="3235"/>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243B2EDB-A87B-438C-A055-EC51D405C128}"/>
              </a:ext>
            </a:extLst>
          </p:cNvPr>
          <p:cNvCxnSpPr>
            <a:cxnSpLocks/>
          </p:cNvCxnSpPr>
          <p:nvPr/>
        </p:nvCxnSpPr>
        <p:spPr>
          <a:xfrm flipV="1">
            <a:off x="6904355" y="4039771"/>
            <a:ext cx="0" cy="307836"/>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0EE5E963-534B-42A0-B6AE-02789641DFE8}"/>
              </a:ext>
            </a:extLst>
          </p:cNvPr>
          <p:cNvCxnSpPr>
            <a:cxnSpLocks/>
          </p:cNvCxnSpPr>
          <p:nvPr/>
        </p:nvCxnSpPr>
        <p:spPr>
          <a:xfrm flipH="1" flipV="1">
            <a:off x="6904356" y="2568967"/>
            <a:ext cx="2571" cy="219088"/>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63A97634-B098-4605-9118-1B5F5E0BAD68}"/>
              </a:ext>
            </a:extLst>
          </p:cNvPr>
          <p:cNvSpPr/>
          <p:nvPr/>
        </p:nvSpPr>
        <p:spPr>
          <a:xfrm>
            <a:off x="6187163" y="2840540"/>
            <a:ext cx="1624843" cy="550370"/>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000" b="1" dirty="0">
                <a:solidFill>
                  <a:schemeClr val="bg1"/>
                </a:solidFill>
                <a:latin typeface="Gilmer Light" pitchFamily="2" charset="77"/>
              </a:rPr>
              <a:t>COMMUNICATION &amp; MARKETING PLATFORM</a:t>
            </a:r>
            <a:endParaRPr lang="en-US" sz="1000" b="1" kern="1200" dirty="0">
              <a:solidFill>
                <a:schemeClr val="bg1"/>
              </a:solidFill>
              <a:latin typeface="Gilmer Light" pitchFamily="2" charset="77"/>
            </a:endParaRPr>
          </a:p>
        </p:txBody>
      </p:sp>
    </p:spTree>
    <p:extLst>
      <p:ext uri="{BB962C8B-B14F-4D97-AF65-F5344CB8AC3E}">
        <p14:creationId xmlns:p14="http://schemas.microsoft.com/office/powerpoint/2010/main" val="176179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E3C0E72A-C568-45BA-AB1B-51EC3CB078BB}"/>
              </a:ext>
            </a:extLst>
          </p:cNvPr>
          <p:cNvSpPr/>
          <p:nvPr/>
        </p:nvSpPr>
        <p:spPr>
          <a:xfrm>
            <a:off x="6087898" y="3291019"/>
            <a:ext cx="1554793" cy="718266"/>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nvGrpSpPr>
          <p:cNvPr id="3" name="Group 2">
            <a:extLst>
              <a:ext uri="{FF2B5EF4-FFF2-40B4-BE49-F238E27FC236}">
                <a16:creationId xmlns:a16="http://schemas.microsoft.com/office/drawing/2014/main" id="{FC872250-8D10-4021-B3AA-868F0DCA7550}"/>
              </a:ext>
            </a:extLst>
          </p:cNvPr>
          <p:cNvGrpSpPr/>
          <p:nvPr/>
        </p:nvGrpSpPr>
        <p:grpSpPr>
          <a:xfrm>
            <a:off x="9802791" y="1956273"/>
            <a:ext cx="1555234" cy="859568"/>
            <a:chOff x="8771486" y="1398251"/>
            <a:chExt cx="1757834" cy="1080201"/>
          </a:xfrm>
        </p:grpSpPr>
        <p:sp>
          <p:nvSpPr>
            <p:cNvPr id="46" name="Freeform: Shape 45">
              <a:extLst>
                <a:ext uri="{FF2B5EF4-FFF2-40B4-BE49-F238E27FC236}">
                  <a16:creationId xmlns:a16="http://schemas.microsoft.com/office/drawing/2014/main" id="{E590A234-E70B-4823-9160-FCBF28C4FFF4}"/>
                </a:ext>
              </a:extLst>
            </p:cNvPr>
            <p:cNvSpPr/>
            <p:nvPr/>
          </p:nvSpPr>
          <p:spPr>
            <a:xfrm>
              <a:off x="8771983" y="139825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WEBSITE</a:t>
              </a:r>
              <a:endParaRPr lang="en-US" sz="1100" b="1" kern="1200" dirty="0">
                <a:solidFill>
                  <a:schemeClr val="bg1"/>
                </a:solidFill>
                <a:latin typeface="Gilmer Light" pitchFamily="2" charset="77"/>
              </a:endParaRPr>
            </a:p>
          </p:txBody>
        </p:sp>
        <p:sp>
          <p:nvSpPr>
            <p:cNvPr id="48" name="Freeform: Shape 47">
              <a:extLst>
                <a:ext uri="{FF2B5EF4-FFF2-40B4-BE49-F238E27FC236}">
                  <a16:creationId xmlns:a16="http://schemas.microsoft.com/office/drawing/2014/main" id="{C9F2789F-5E76-49C1-9236-FFDC95969EA3}"/>
                </a:ext>
              </a:extLst>
            </p:cNvPr>
            <p:cNvSpPr/>
            <p:nvPr/>
          </p:nvSpPr>
          <p:spPr>
            <a:xfrm>
              <a:off x="8771486" y="1936417"/>
              <a:ext cx="1757336" cy="542035"/>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0" lvl="1" algn="ctr" defTabSz="1955800">
                <a:lnSpc>
                  <a:spcPct val="90000"/>
                </a:lnSpc>
                <a:spcBef>
                  <a:spcPct val="0"/>
                </a:spcBef>
                <a:spcAft>
                  <a:spcPct val="15000"/>
                </a:spcAft>
              </a:pPr>
              <a:endParaRPr lang="en-US" sz="1100" b="1" kern="1200" dirty="0">
                <a:solidFill>
                  <a:schemeClr val="bg1"/>
                </a:solidFill>
                <a:latin typeface="Gilmer Light" pitchFamily="2" charset="77"/>
              </a:endParaRPr>
            </a:p>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grpSp>
        <p:nvGrpSpPr>
          <p:cNvPr id="63" name="Group 62">
            <a:extLst>
              <a:ext uri="{FF2B5EF4-FFF2-40B4-BE49-F238E27FC236}">
                <a16:creationId xmlns:a16="http://schemas.microsoft.com/office/drawing/2014/main" id="{3B752208-8BFF-4030-90B8-288AE6AC6A6C}"/>
              </a:ext>
            </a:extLst>
          </p:cNvPr>
          <p:cNvGrpSpPr/>
          <p:nvPr/>
        </p:nvGrpSpPr>
        <p:grpSpPr>
          <a:xfrm>
            <a:off x="9802791" y="3116126"/>
            <a:ext cx="1555234" cy="859568"/>
            <a:chOff x="8771486" y="1398251"/>
            <a:chExt cx="1757834" cy="1080201"/>
          </a:xfrm>
        </p:grpSpPr>
        <p:sp>
          <p:nvSpPr>
            <p:cNvPr id="70" name="Freeform: Shape 69">
              <a:extLst>
                <a:ext uri="{FF2B5EF4-FFF2-40B4-BE49-F238E27FC236}">
                  <a16:creationId xmlns:a16="http://schemas.microsoft.com/office/drawing/2014/main" id="{5D5BB1AA-70FB-4FB4-9F97-3593D37E24A2}"/>
                </a:ext>
              </a:extLst>
            </p:cNvPr>
            <p:cNvSpPr/>
            <p:nvPr/>
          </p:nvSpPr>
          <p:spPr>
            <a:xfrm>
              <a:off x="8771983" y="139825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RISK TOLERANCE</a:t>
              </a:r>
              <a:endParaRPr lang="en-US" sz="1100" b="1" kern="1200" dirty="0">
                <a:solidFill>
                  <a:schemeClr val="bg1"/>
                </a:solidFill>
                <a:latin typeface="Gilmer Light" pitchFamily="2" charset="77"/>
              </a:endParaRPr>
            </a:p>
          </p:txBody>
        </p:sp>
        <p:sp>
          <p:nvSpPr>
            <p:cNvPr id="71" name="Freeform: Shape 70">
              <a:extLst>
                <a:ext uri="{FF2B5EF4-FFF2-40B4-BE49-F238E27FC236}">
                  <a16:creationId xmlns:a16="http://schemas.microsoft.com/office/drawing/2014/main" id="{43708BEF-286A-4D57-A400-9CB2E7AFB87B}"/>
                </a:ext>
              </a:extLst>
            </p:cNvPr>
            <p:cNvSpPr/>
            <p:nvPr/>
          </p:nvSpPr>
          <p:spPr>
            <a:xfrm>
              <a:off x="8771486" y="1936417"/>
              <a:ext cx="1757336" cy="542035"/>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0" lvl="1" algn="ctr" defTabSz="1955800">
                <a:lnSpc>
                  <a:spcPct val="90000"/>
                </a:lnSpc>
                <a:spcBef>
                  <a:spcPct val="0"/>
                </a:spcBef>
                <a:spcAft>
                  <a:spcPct val="15000"/>
                </a:spcAft>
              </a:pPr>
              <a:endParaRPr lang="en-US" sz="1100" b="1" kern="1200" dirty="0">
                <a:solidFill>
                  <a:schemeClr val="bg1"/>
                </a:solidFill>
                <a:latin typeface="Gilmer Light" pitchFamily="2" charset="77"/>
              </a:endParaRPr>
            </a:p>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grpSp>
        <p:nvGrpSpPr>
          <p:cNvPr id="74" name="Group 73">
            <a:extLst>
              <a:ext uri="{FF2B5EF4-FFF2-40B4-BE49-F238E27FC236}">
                <a16:creationId xmlns:a16="http://schemas.microsoft.com/office/drawing/2014/main" id="{7297E980-B7FB-4EE3-8BDE-04F44C61467A}"/>
              </a:ext>
            </a:extLst>
          </p:cNvPr>
          <p:cNvGrpSpPr/>
          <p:nvPr/>
        </p:nvGrpSpPr>
        <p:grpSpPr>
          <a:xfrm>
            <a:off x="9798752" y="4904963"/>
            <a:ext cx="1555234" cy="964104"/>
            <a:chOff x="8771486" y="1266883"/>
            <a:chExt cx="1757834" cy="1211569"/>
          </a:xfrm>
        </p:grpSpPr>
        <p:sp>
          <p:nvSpPr>
            <p:cNvPr id="75" name="Freeform: Shape 74">
              <a:extLst>
                <a:ext uri="{FF2B5EF4-FFF2-40B4-BE49-F238E27FC236}">
                  <a16:creationId xmlns:a16="http://schemas.microsoft.com/office/drawing/2014/main" id="{9D539991-B299-4D7A-89FF-E14022A9768A}"/>
                </a:ext>
              </a:extLst>
            </p:cNvPr>
            <p:cNvSpPr/>
            <p:nvPr/>
          </p:nvSpPr>
          <p:spPr>
            <a:xfrm>
              <a:off x="8771983" y="1266883"/>
              <a:ext cx="1757337" cy="66953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kern="1200" dirty="0">
                  <a:solidFill>
                    <a:schemeClr val="bg1"/>
                  </a:solidFill>
                  <a:latin typeface="Gilmer Light" pitchFamily="2" charset="77"/>
                </a:rPr>
                <a:t>PORTFOLIO MANAGEMENT SYSTEM</a:t>
              </a:r>
            </a:p>
          </p:txBody>
        </p:sp>
        <p:sp>
          <p:nvSpPr>
            <p:cNvPr id="77" name="Freeform: Shape 76">
              <a:extLst>
                <a:ext uri="{FF2B5EF4-FFF2-40B4-BE49-F238E27FC236}">
                  <a16:creationId xmlns:a16="http://schemas.microsoft.com/office/drawing/2014/main" id="{0D86EA74-E119-4D93-9B9E-B60FD4089F65}"/>
                </a:ext>
              </a:extLst>
            </p:cNvPr>
            <p:cNvSpPr/>
            <p:nvPr/>
          </p:nvSpPr>
          <p:spPr>
            <a:xfrm>
              <a:off x="8771486" y="1936417"/>
              <a:ext cx="1757336" cy="542035"/>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0" lvl="1" algn="ctr" defTabSz="1955800">
                <a:lnSpc>
                  <a:spcPct val="90000"/>
                </a:lnSpc>
                <a:spcBef>
                  <a:spcPct val="0"/>
                </a:spcBef>
                <a:spcAft>
                  <a:spcPct val="15000"/>
                </a:spcAft>
              </a:pPr>
              <a:endParaRPr lang="en-US" sz="1100" b="1" kern="1200" dirty="0">
                <a:solidFill>
                  <a:schemeClr val="bg1"/>
                </a:solidFill>
                <a:latin typeface="Gilmer Light" pitchFamily="2" charset="77"/>
              </a:endParaRPr>
            </a:p>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grpSp>
        <p:nvGrpSpPr>
          <p:cNvPr id="84" name="Group 83">
            <a:extLst>
              <a:ext uri="{FF2B5EF4-FFF2-40B4-BE49-F238E27FC236}">
                <a16:creationId xmlns:a16="http://schemas.microsoft.com/office/drawing/2014/main" id="{6F8E7841-4FAC-4556-9EAC-633D2245C5B8}"/>
              </a:ext>
            </a:extLst>
          </p:cNvPr>
          <p:cNvGrpSpPr/>
          <p:nvPr/>
        </p:nvGrpSpPr>
        <p:grpSpPr>
          <a:xfrm>
            <a:off x="7936547" y="3996219"/>
            <a:ext cx="1555234" cy="859568"/>
            <a:chOff x="8771486" y="1398251"/>
            <a:chExt cx="1757834" cy="1080201"/>
          </a:xfrm>
        </p:grpSpPr>
        <p:sp>
          <p:nvSpPr>
            <p:cNvPr id="85" name="Freeform: Shape 84">
              <a:extLst>
                <a:ext uri="{FF2B5EF4-FFF2-40B4-BE49-F238E27FC236}">
                  <a16:creationId xmlns:a16="http://schemas.microsoft.com/office/drawing/2014/main" id="{B80D20C7-E227-43F7-BB2F-DD13E072409B}"/>
                </a:ext>
              </a:extLst>
            </p:cNvPr>
            <p:cNvSpPr/>
            <p:nvPr/>
          </p:nvSpPr>
          <p:spPr>
            <a:xfrm>
              <a:off x="8771983" y="139825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FP SOFTWARE</a:t>
              </a:r>
              <a:endParaRPr lang="en-US" sz="1100" b="1" kern="1200" dirty="0">
                <a:solidFill>
                  <a:schemeClr val="bg1"/>
                </a:solidFill>
                <a:latin typeface="Gilmer Light" pitchFamily="2" charset="77"/>
              </a:endParaRPr>
            </a:p>
          </p:txBody>
        </p:sp>
        <p:sp>
          <p:nvSpPr>
            <p:cNvPr id="86" name="Freeform: Shape 85">
              <a:extLst>
                <a:ext uri="{FF2B5EF4-FFF2-40B4-BE49-F238E27FC236}">
                  <a16:creationId xmlns:a16="http://schemas.microsoft.com/office/drawing/2014/main" id="{30B995C9-551A-463B-A723-20E31219D720}"/>
                </a:ext>
              </a:extLst>
            </p:cNvPr>
            <p:cNvSpPr/>
            <p:nvPr/>
          </p:nvSpPr>
          <p:spPr>
            <a:xfrm>
              <a:off x="8771486" y="1936417"/>
              <a:ext cx="1757336" cy="542035"/>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0" lvl="1" algn="ctr" defTabSz="1955800">
                <a:lnSpc>
                  <a:spcPct val="90000"/>
                </a:lnSpc>
                <a:spcBef>
                  <a:spcPct val="0"/>
                </a:spcBef>
                <a:spcAft>
                  <a:spcPct val="15000"/>
                </a:spcAft>
              </a:pPr>
              <a:endParaRPr lang="en-US" sz="1100" b="1" kern="1200" dirty="0">
                <a:solidFill>
                  <a:schemeClr val="bg1"/>
                </a:solidFill>
                <a:latin typeface="Gilmer Light" pitchFamily="2" charset="77"/>
              </a:endParaRPr>
            </a:p>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grpSp>
        <p:nvGrpSpPr>
          <p:cNvPr id="87" name="Group 86">
            <a:extLst>
              <a:ext uri="{FF2B5EF4-FFF2-40B4-BE49-F238E27FC236}">
                <a16:creationId xmlns:a16="http://schemas.microsoft.com/office/drawing/2014/main" id="{7E5A34CF-B428-4F33-8284-C9FEA821A00C}"/>
              </a:ext>
            </a:extLst>
          </p:cNvPr>
          <p:cNvGrpSpPr/>
          <p:nvPr/>
        </p:nvGrpSpPr>
        <p:grpSpPr>
          <a:xfrm>
            <a:off x="6061090" y="1829975"/>
            <a:ext cx="1555234" cy="859567"/>
            <a:chOff x="8771486" y="1398251"/>
            <a:chExt cx="1757834" cy="1080200"/>
          </a:xfrm>
        </p:grpSpPr>
        <p:sp>
          <p:nvSpPr>
            <p:cNvPr id="88" name="Freeform: Shape 87">
              <a:extLst>
                <a:ext uri="{FF2B5EF4-FFF2-40B4-BE49-F238E27FC236}">
                  <a16:creationId xmlns:a16="http://schemas.microsoft.com/office/drawing/2014/main" id="{C8625311-D732-431A-9C73-1F11F2E209C6}"/>
                </a:ext>
              </a:extLst>
            </p:cNvPr>
            <p:cNvSpPr/>
            <p:nvPr/>
          </p:nvSpPr>
          <p:spPr>
            <a:xfrm>
              <a:off x="8771983" y="139825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12700" lvl="0" algn="ctr" defTabSz="1955800">
                <a:lnSpc>
                  <a:spcPct val="90000"/>
                </a:lnSpc>
                <a:spcBef>
                  <a:spcPct val="0"/>
                </a:spcBef>
                <a:spcAft>
                  <a:spcPct val="35000"/>
                </a:spcAft>
                <a:buNone/>
              </a:pPr>
              <a:r>
                <a:rPr lang="en-US" sz="1100" b="1" dirty="0">
                  <a:solidFill>
                    <a:schemeClr val="bg1"/>
                  </a:solidFill>
                  <a:latin typeface="Gilmer Light" pitchFamily="2" charset="77"/>
                </a:rPr>
                <a:t>LEAD CAPTURE FORM</a:t>
              </a:r>
              <a:endParaRPr lang="en-US" sz="1100" b="1" kern="1200" dirty="0">
                <a:solidFill>
                  <a:schemeClr val="bg1"/>
                </a:solidFill>
                <a:latin typeface="Gilmer Light" pitchFamily="2" charset="77"/>
              </a:endParaRPr>
            </a:p>
          </p:txBody>
        </p:sp>
        <p:sp>
          <p:nvSpPr>
            <p:cNvPr id="89" name="Freeform: Shape 88">
              <a:extLst>
                <a:ext uri="{FF2B5EF4-FFF2-40B4-BE49-F238E27FC236}">
                  <a16:creationId xmlns:a16="http://schemas.microsoft.com/office/drawing/2014/main" id="{03D0D9E1-EBBB-4C02-B35A-1AE2F4273BD9}"/>
                </a:ext>
              </a:extLst>
            </p:cNvPr>
            <p:cNvSpPr/>
            <p:nvPr/>
          </p:nvSpPr>
          <p:spPr>
            <a:xfrm>
              <a:off x="8771486" y="1936417"/>
              <a:ext cx="1757336" cy="542035"/>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sp>
        <p:nvSpPr>
          <p:cNvPr id="91" name="Freeform: Shape 90">
            <a:extLst>
              <a:ext uri="{FF2B5EF4-FFF2-40B4-BE49-F238E27FC236}">
                <a16:creationId xmlns:a16="http://schemas.microsoft.com/office/drawing/2014/main" id="{11C4154D-EDC5-495E-B8C7-ACCF60D073C5}"/>
              </a:ext>
            </a:extLst>
          </p:cNvPr>
          <p:cNvSpPr/>
          <p:nvPr/>
        </p:nvSpPr>
        <p:spPr>
          <a:xfrm>
            <a:off x="6074343" y="2958421"/>
            <a:ext cx="1554794" cy="485687"/>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COMMUNICATION &amp; MARKETING PLATFORM</a:t>
            </a:r>
            <a:endParaRPr lang="en-US" sz="1100" b="1" kern="1200" dirty="0">
              <a:solidFill>
                <a:schemeClr val="bg1"/>
              </a:solidFill>
              <a:latin typeface="Gilmer Light" pitchFamily="2" charset="77"/>
            </a:endParaRPr>
          </a:p>
        </p:txBody>
      </p:sp>
      <p:grpSp>
        <p:nvGrpSpPr>
          <p:cNvPr id="93" name="Group 92">
            <a:extLst>
              <a:ext uri="{FF2B5EF4-FFF2-40B4-BE49-F238E27FC236}">
                <a16:creationId xmlns:a16="http://schemas.microsoft.com/office/drawing/2014/main" id="{1F69E50A-174A-43F3-A398-D4D52C2E2156}"/>
              </a:ext>
            </a:extLst>
          </p:cNvPr>
          <p:cNvGrpSpPr/>
          <p:nvPr/>
        </p:nvGrpSpPr>
        <p:grpSpPr>
          <a:xfrm>
            <a:off x="6074343" y="4349481"/>
            <a:ext cx="1555234" cy="859568"/>
            <a:chOff x="8771486" y="1398251"/>
            <a:chExt cx="1757834" cy="1080201"/>
          </a:xfrm>
        </p:grpSpPr>
        <p:sp>
          <p:nvSpPr>
            <p:cNvPr id="94" name="Freeform: Shape 93">
              <a:extLst>
                <a:ext uri="{FF2B5EF4-FFF2-40B4-BE49-F238E27FC236}">
                  <a16:creationId xmlns:a16="http://schemas.microsoft.com/office/drawing/2014/main" id="{D8083ED1-1CAC-4946-9594-545374FE16B6}"/>
                </a:ext>
              </a:extLst>
            </p:cNvPr>
            <p:cNvSpPr/>
            <p:nvPr/>
          </p:nvSpPr>
          <p:spPr>
            <a:xfrm>
              <a:off x="8771983" y="139825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CRM</a:t>
              </a:r>
              <a:endParaRPr lang="en-US" sz="1100" b="1" kern="1200" dirty="0">
                <a:solidFill>
                  <a:schemeClr val="bg1"/>
                </a:solidFill>
                <a:latin typeface="Gilmer Light" pitchFamily="2" charset="77"/>
              </a:endParaRPr>
            </a:p>
          </p:txBody>
        </p:sp>
        <p:sp>
          <p:nvSpPr>
            <p:cNvPr id="95" name="Freeform: Shape 94">
              <a:extLst>
                <a:ext uri="{FF2B5EF4-FFF2-40B4-BE49-F238E27FC236}">
                  <a16:creationId xmlns:a16="http://schemas.microsoft.com/office/drawing/2014/main" id="{107C203A-A94B-435A-B133-FEB7A168A30D}"/>
                </a:ext>
              </a:extLst>
            </p:cNvPr>
            <p:cNvSpPr/>
            <p:nvPr/>
          </p:nvSpPr>
          <p:spPr>
            <a:xfrm>
              <a:off x="8771486" y="1936417"/>
              <a:ext cx="1757336" cy="542035"/>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grpSp>
        <p:nvGrpSpPr>
          <p:cNvPr id="96" name="Group 95">
            <a:extLst>
              <a:ext uri="{FF2B5EF4-FFF2-40B4-BE49-F238E27FC236}">
                <a16:creationId xmlns:a16="http://schemas.microsoft.com/office/drawing/2014/main" id="{8F7F8091-024B-446A-BE3F-05C4A38B9923}"/>
              </a:ext>
            </a:extLst>
          </p:cNvPr>
          <p:cNvGrpSpPr/>
          <p:nvPr/>
        </p:nvGrpSpPr>
        <p:grpSpPr>
          <a:xfrm>
            <a:off x="7936987" y="5037480"/>
            <a:ext cx="1555234" cy="898705"/>
            <a:chOff x="7680579" y="5283954"/>
            <a:chExt cx="1757834" cy="1129383"/>
          </a:xfrm>
        </p:grpSpPr>
        <p:sp>
          <p:nvSpPr>
            <p:cNvPr id="98" name="Freeform: Shape 97">
              <a:extLst>
                <a:ext uri="{FF2B5EF4-FFF2-40B4-BE49-F238E27FC236}">
                  <a16:creationId xmlns:a16="http://schemas.microsoft.com/office/drawing/2014/main" id="{1DBB6951-6363-4D38-9E0B-40BE6E91D1FC}"/>
                </a:ext>
              </a:extLst>
            </p:cNvPr>
            <p:cNvSpPr/>
            <p:nvPr/>
          </p:nvSpPr>
          <p:spPr>
            <a:xfrm>
              <a:off x="7680579" y="5743427"/>
              <a:ext cx="1757336" cy="66991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sp>
          <p:nvSpPr>
            <p:cNvPr id="97" name="Freeform: Shape 96">
              <a:extLst>
                <a:ext uri="{FF2B5EF4-FFF2-40B4-BE49-F238E27FC236}">
                  <a16:creationId xmlns:a16="http://schemas.microsoft.com/office/drawing/2014/main" id="{F6E3C76D-8180-4562-A98F-C8EA9296BD29}"/>
                </a:ext>
              </a:extLst>
            </p:cNvPr>
            <p:cNvSpPr/>
            <p:nvPr/>
          </p:nvSpPr>
          <p:spPr>
            <a:xfrm>
              <a:off x="7681076" y="5283954"/>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CUSTODIAN</a:t>
              </a:r>
              <a:endParaRPr lang="en-US" sz="1100" b="1" kern="1200" dirty="0">
                <a:solidFill>
                  <a:schemeClr val="bg1"/>
                </a:solidFill>
                <a:latin typeface="Gilmer Light" pitchFamily="2" charset="77"/>
              </a:endParaRPr>
            </a:p>
          </p:txBody>
        </p:sp>
      </p:grpSp>
      <p:grpSp>
        <p:nvGrpSpPr>
          <p:cNvPr id="99" name="Group 98">
            <a:extLst>
              <a:ext uri="{FF2B5EF4-FFF2-40B4-BE49-F238E27FC236}">
                <a16:creationId xmlns:a16="http://schemas.microsoft.com/office/drawing/2014/main" id="{45D61BB0-C95C-44BF-AFE9-1B08EFC5CE1C}"/>
              </a:ext>
            </a:extLst>
          </p:cNvPr>
          <p:cNvGrpSpPr/>
          <p:nvPr/>
        </p:nvGrpSpPr>
        <p:grpSpPr>
          <a:xfrm>
            <a:off x="4129340" y="5045401"/>
            <a:ext cx="1555234" cy="890782"/>
            <a:chOff x="4458038" y="5877611"/>
            <a:chExt cx="1757834" cy="1119427"/>
          </a:xfrm>
        </p:grpSpPr>
        <p:sp>
          <p:nvSpPr>
            <p:cNvPr id="100" name="Freeform: Shape 99">
              <a:extLst>
                <a:ext uri="{FF2B5EF4-FFF2-40B4-BE49-F238E27FC236}">
                  <a16:creationId xmlns:a16="http://schemas.microsoft.com/office/drawing/2014/main" id="{2F53DC94-A5D6-4659-BFAA-088C7E5C93B1}"/>
                </a:ext>
              </a:extLst>
            </p:cNvPr>
            <p:cNvSpPr/>
            <p:nvPr/>
          </p:nvSpPr>
          <p:spPr>
            <a:xfrm>
              <a:off x="4458535" y="587761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eSIGNATURE</a:t>
              </a:r>
              <a:endParaRPr lang="en-US" sz="1100" b="1" kern="1200" dirty="0">
                <a:solidFill>
                  <a:schemeClr val="bg1"/>
                </a:solidFill>
                <a:latin typeface="Gilmer Light" pitchFamily="2" charset="77"/>
              </a:endParaRPr>
            </a:p>
          </p:txBody>
        </p:sp>
        <p:sp>
          <p:nvSpPr>
            <p:cNvPr id="101" name="Freeform: Shape 100">
              <a:extLst>
                <a:ext uri="{FF2B5EF4-FFF2-40B4-BE49-F238E27FC236}">
                  <a16:creationId xmlns:a16="http://schemas.microsoft.com/office/drawing/2014/main" id="{69BDC5D9-2F96-4105-B2A0-E5BF9EB6E039}"/>
                </a:ext>
              </a:extLst>
            </p:cNvPr>
            <p:cNvSpPr/>
            <p:nvPr/>
          </p:nvSpPr>
          <p:spPr>
            <a:xfrm>
              <a:off x="4458038" y="6415778"/>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0" lvl="1" algn="ctr" defTabSz="1955800">
                <a:lnSpc>
                  <a:spcPct val="90000"/>
                </a:lnSpc>
                <a:spcBef>
                  <a:spcPct val="0"/>
                </a:spcBef>
                <a:spcAft>
                  <a:spcPct val="15000"/>
                </a:spcAft>
              </a:pPr>
              <a:endParaRPr lang="en-US" sz="1100" b="1" kern="1200" dirty="0">
                <a:solidFill>
                  <a:schemeClr val="bg1"/>
                </a:solidFill>
                <a:latin typeface="Gilmer Light" pitchFamily="2" charset="77"/>
              </a:endParaRPr>
            </a:p>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grpSp>
        <p:nvGrpSpPr>
          <p:cNvPr id="102" name="Group 101">
            <a:extLst>
              <a:ext uri="{FF2B5EF4-FFF2-40B4-BE49-F238E27FC236}">
                <a16:creationId xmlns:a16="http://schemas.microsoft.com/office/drawing/2014/main" id="{EE57AF9C-D6B1-4F27-950D-ACEF0D465AE4}"/>
              </a:ext>
            </a:extLst>
          </p:cNvPr>
          <p:cNvGrpSpPr/>
          <p:nvPr/>
        </p:nvGrpSpPr>
        <p:grpSpPr>
          <a:xfrm>
            <a:off x="4128900" y="3627934"/>
            <a:ext cx="1555234" cy="890782"/>
            <a:chOff x="4499851" y="5106725"/>
            <a:chExt cx="1757834" cy="1119427"/>
          </a:xfrm>
        </p:grpSpPr>
        <p:sp>
          <p:nvSpPr>
            <p:cNvPr id="103" name="Freeform: Shape 102">
              <a:extLst>
                <a:ext uri="{FF2B5EF4-FFF2-40B4-BE49-F238E27FC236}">
                  <a16:creationId xmlns:a16="http://schemas.microsoft.com/office/drawing/2014/main" id="{4AEFD3A8-E309-4EA6-BFB3-F22D6AAFE400}"/>
                </a:ext>
              </a:extLst>
            </p:cNvPr>
            <p:cNvSpPr/>
            <p:nvPr/>
          </p:nvSpPr>
          <p:spPr>
            <a:xfrm>
              <a:off x="4500348" y="5106725"/>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FORM FILL SOFTWARE</a:t>
              </a:r>
              <a:endParaRPr lang="en-US" sz="1100" b="1" kern="1200" dirty="0">
                <a:solidFill>
                  <a:schemeClr val="bg1"/>
                </a:solidFill>
                <a:latin typeface="Gilmer Light" pitchFamily="2" charset="77"/>
              </a:endParaRPr>
            </a:p>
          </p:txBody>
        </p:sp>
        <p:sp>
          <p:nvSpPr>
            <p:cNvPr id="104" name="Freeform: Shape 103">
              <a:extLst>
                <a:ext uri="{FF2B5EF4-FFF2-40B4-BE49-F238E27FC236}">
                  <a16:creationId xmlns:a16="http://schemas.microsoft.com/office/drawing/2014/main" id="{9E98C1DB-F974-4144-B7EC-37B786129F28}"/>
                </a:ext>
              </a:extLst>
            </p:cNvPr>
            <p:cNvSpPr/>
            <p:nvPr/>
          </p:nvSpPr>
          <p:spPr>
            <a:xfrm>
              <a:off x="4499851" y="5644892"/>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0" lvl="1" algn="l" defTabSz="1955800">
                <a:lnSpc>
                  <a:spcPct val="90000"/>
                </a:lnSpc>
                <a:spcBef>
                  <a:spcPct val="0"/>
                </a:spcBef>
                <a:spcAft>
                  <a:spcPct val="15000"/>
                </a:spcAft>
              </a:pPr>
              <a:endParaRPr lang="en-US" sz="1100" b="1" kern="1200" dirty="0">
                <a:solidFill>
                  <a:schemeClr val="bg1"/>
                </a:solidFill>
                <a:latin typeface="Gilmer Light" pitchFamily="2" charset="77"/>
              </a:endParaRPr>
            </a:p>
          </p:txBody>
        </p:sp>
      </p:grpSp>
      <p:grpSp>
        <p:nvGrpSpPr>
          <p:cNvPr id="106" name="Group 105">
            <a:extLst>
              <a:ext uri="{FF2B5EF4-FFF2-40B4-BE49-F238E27FC236}">
                <a16:creationId xmlns:a16="http://schemas.microsoft.com/office/drawing/2014/main" id="{995D17D6-E973-4D0C-A458-A38ED2F7488F}"/>
              </a:ext>
            </a:extLst>
          </p:cNvPr>
          <p:cNvGrpSpPr/>
          <p:nvPr/>
        </p:nvGrpSpPr>
        <p:grpSpPr>
          <a:xfrm>
            <a:off x="4129779" y="2313753"/>
            <a:ext cx="1555234" cy="890782"/>
            <a:chOff x="4499851" y="5106725"/>
            <a:chExt cx="1757834" cy="1119427"/>
          </a:xfrm>
        </p:grpSpPr>
        <p:sp>
          <p:nvSpPr>
            <p:cNvPr id="107" name="Freeform: Shape 106">
              <a:extLst>
                <a:ext uri="{FF2B5EF4-FFF2-40B4-BE49-F238E27FC236}">
                  <a16:creationId xmlns:a16="http://schemas.microsoft.com/office/drawing/2014/main" id="{112B5103-ECF5-4EE6-9523-CB3D85B90558}"/>
                </a:ext>
              </a:extLst>
            </p:cNvPr>
            <p:cNvSpPr/>
            <p:nvPr/>
          </p:nvSpPr>
          <p:spPr>
            <a:xfrm>
              <a:off x="4500348" y="5106725"/>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VIRTUAL MEETING</a:t>
              </a:r>
              <a:endParaRPr lang="en-US" sz="1100" b="1" kern="1200" dirty="0">
                <a:solidFill>
                  <a:schemeClr val="bg1"/>
                </a:solidFill>
                <a:latin typeface="Gilmer Light" pitchFamily="2" charset="77"/>
              </a:endParaRPr>
            </a:p>
          </p:txBody>
        </p:sp>
        <p:sp>
          <p:nvSpPr>
            <p:cNvPr id="108" name="Freeform: Shape 107">
              <a:extLst>
                <a:ext uri="{FF2B5EF4-FFF2-40B4-BE49-F238E27FC236}">
                  <a16:creationId xmlns:a16="http://schemas.microsoft.com/office/drawing/2014/main" id="{1FD8EAD0-67C6-4135-9782-9F367CB22D31}"/>
                </a:ext>
              </a:extLst>
            </p:cNvPr>
            <p:cNvSpPr/>
            <p:nvPr/>
          </p:nvSpPr>
          <p:spPr>
            <a:xfrm>
              <a:off x="4499851" y="5644892"/>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grpSp>
        <p:nvGrpSpPr>
          <p:cNvPr id="110" name="Group 109">
            <a:extLst>
              <a:ext uri="{FF2B5EF4-FFF2-40B4-BE49-F238E27FC236}">
                <a16:creationId xmlns:a16="http://schemas.microsoft.com/office/drawing/2014/main" id="{A123140B-936E-4900-98A9-6D078927DE52}"/>
              </a:ext>
            </a:extLst>
          </p:cNvPr>
          <p:cNvGrpSpPr/>
          <p:nvPr/>
        </p:nvGrpSpPr>
        <p:grpSpPr>
          <a:xfrm>
            <a:off x="2270261" y="1816555"/>
            <a:ext cx="1554793" cy="890782"/>
            <a:chOff x="4499851" y="5106725"/>
            <a:chExt cx="1757336" cy="1119427"/>
          </a:xfrm>
        </p:grpSpPr>
        <p:sp>
          <p:nvSpPr>
            <p:cNvPr id="111" name="Freeform: Shape 110">
              <a:extLst>
                <a:ext uri="{FF2B5EF4-FFF2-40B4-BE49-F238E27FC236}">
                  <a16:creationId xmlns:a16="http://schemas.microsoft.com/office/drawing/2014/main" id="{7F1C6023-45F4-4A99-9ACF-637FC337E563}"/>
                </a:ext>
              </a:extLst>
            </p:cNvPr>
            <p:cNvSpPr/>
            <p:nvPr/>
          </p:nvSpPr>
          <p:spPr>
            <a:xfrm>
              <a:off x="4500348" y="5106725"/>
              <a:ext cx="1756838"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ONLINE SCHEDULER</a:t>
              </a:r>
              <a:endParaRPr lang="en-US" sz="1100" b="1" kern="1200" dirty="0">
                <a:solidFill>
                  <a:schemeClr val="bg1"/>
                </a:solidFill>
                <a:latin typeface="Gilmer Light" pitchFamily="2" charset="77"/>
              </a:endParaRPr>
            </a:p>
          </p:txBody>
        </p:sp>
        <p:sp>
          <p:nvSpPr>
            <p:cNvPr id="112" name="Freeform: Shape 111">
              <a:extLst>
                <a:ext uri="{FF2B5EF4-FFF2-40B4-BE49-F238E27FC236}">
                  <a16:creationId xmlns:a16="http://schemas.microsoft.com/office/drawing/2014/main" id="{E0A11097-65CD-4097-9082-88136E808185}"/>
                </a:ext>
              </a:extLst>
            </p:cNvPr>
            <p:cNvSpPr/>
            <p:nvPr/>
          </p:nvSpPr>
          <p:spPr>
            <a:xfrm>
              <a:off x="4499851" y="5644892"/>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0" lvl="1" algn="ctr" defTabSz="1955800">
                <a:lnSpc>
                  <a:spcPct val="90000"/>
                </a:lnSpc>
                <a:spcBef>
                  <a:spcPct val="0"/>
                </a:spcBef>
                <a:spcAft>
                  <a:spcPct val="15000"/>
                </a:spcAft>
              </a:pPr>
              <a:endParaRPr lang="en-US" sz="1100" b="1" kern="1200" dirty="0">
                <a:solidFill>
                  <a:schemeClr val="bg1"/>
                </a:solidFill>
                <a:latin typeface="Gilmer Light" pitchFamily="2" charset="77"/>
              </a:endParaRPr>
            </a:p>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grpSp>
        <p:nvGrpSpPr>
          <p:cNvPr id="113" name="Group 112">
            <a:extLst>
              <a:ext uri="{FF2B5EF4-FFF2-40B4-BE49-F238E27FC236}">
                <a16:creationId xmlns:a16="http://schemas.microsoft.com/office/drawing/2014/main" id="{B946473C-6D82-444D-9CAA-FE41BB41692A}"/>
              </a:ext>
            </a:extLst>
          </p:cNvPr>
          <p:cNvGrpSpPr/>
          <p:nvPr/>
        </p:nvGrpSpPr>
        <p:grpSpPr>
          <a:xfrm>
            <a:off x="2241952" y="5104730"/>
            <a:ext cx="1555234" cy="890782"/>
            <a:chOff x="4499851" y="5106725"/>
            <a:chExt cx="1757834" cy="1119427"/>
          </a:xfrm>
        </p:grpSpPr>
        <p:sp>
          <p:nvSpPr>
            <p:cNvPr id="116" name="Freeform: Shape 115">
              <a:extLst>
                <a:ext uri="{FF2B5EF4-FFF2-40B4-BE49-F238E27FC236}">
                  <a16:creationId xmlns:a16="http://schemas.microsoft.com/office/drawing/2014/main" id="{735D8554-26F6-4BC4-B111-51C51B7AE72F}"/>
                </a:ext>
              </a:extLst>
            </p:cNvPr>
            <p:cNvSpPr/>
            <p:nvPr/>
          </p:nvSpPr>
          <p:spPr>
            <a:xfrm>
              <a:off x="4500348" y="5106725"/>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DOCUMENT MGMT</a:t>
              </a:r>
              <a:endParaRPr lang="en-US" sz="1100" b="1" kern="1200" dirty="0">
                <a:solidFill>
                  <a:schemeClr val="bg1"/>
                </a:solidFill>
                <a:latin typeface="Gilmer Light" pitchFamily="2" charset="77"/>
              </a:endParaRPr>
            </a:p>
          </p:txBody>
        </p:sp>
        <p:sp>
          <p:nvSpPr>
            <p:cNvPr id="117" name="Freeform: Shape 116">
              <a:extLst>
                <a:ext uri="{FF2B5EF4-FFF2-40B4-BE49-F238E27FC236}">
                  <a16:creationId xmlns:a16="http://schemas.microsoft.com/office/drawing/2014/main" id="{7813BEC1-6038-47B8-A782-3C4737454704}"/>
                </a:ext>
              </a:extLst>
            </p:cNvPr>
            <p:cNvSpPr/>
            <p:nvPr/>
          </p:nvSpPr>
          <p:spPr>
            <a:xfrm>
              <a:off x="4499851" y="5644892"/>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0" lvl="1" algn="ctr" defTabSz="1955800">
                <a:lnSpc>
                  <a:spcPct val="90000"/>
                </a:lnSpc>
                <a:spcBef>
                  <a:spcPct val="0"/>
                </a:spcBef>
                <a:spcAft>
                  <a:spcPct val="15000"/>
                </a:spcAft>
              </a:pPr>
              <a:endParaRPr lang="en-US" sz="1100" b="1" kern="1200" dirty="0">
                <a:solidFill>
                  <a:schemeClr val="bg1"/>
                </a:solidFill>
                <a:latin typeface="Gilmer Light" pitchFamily="2" charset="77"/>
              </a:endParaRPr>
            </a:p>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grpSp>
        <p:nvGrpSpPr>
          <p:cNvPr id="118" name="Group 117">
            <a:extLst>
              <a:ext uri="{FF2B5EF4-FFF2-40B4-BE49-F238E27FC236}">
                <a16:creationId xmlns:a16="http://schemas.microsoft.com/office/drawing/2014/main" id="{9AABFA73-9075-4524-89D2-4E5AC5B6BE08}"/>
              </a:ext>
            </a:extLst>
          </p:cNvPr>
          <p:cNvGrpSpPr/>
          <p:nvPr/>
        </p:nvGrpSpPr>
        <p:grpSpPr>
          <a:xfrm>
            <a:off x="2223451" y="3627934"/>
            <a:ext cx="1558046" cy="897998"/>
            <a:chOff x="5013025" y="6754491"/>
            <a:chExt cx="1761013" cy="1128495"/>
          </a:xfrm>
        </p:grpSpPr>
        <p:sp>
          <p:nvSpPr>
            <p:cNvPr id="119" name="Freeform: Shape 118">
              <a:extLst>
                <a:ext uri="{FF2B5EF4-FFF2-40B4-BE49-F238E27FC236}">
                  <a16:creationId xmlns:a16="http://schemas.microsoft.com/office/drawing/2014/main" id="{28E1AA3F-9B2C-4B71-AACE-E679F10A1CEC}"/>
                </a:ext>
              </a:extLst>
            </p:cNvPr>
            <p:cNvSpPr/>
            <p:nvPr/>
          </p:nvSpPr>
          <p:spPr>
            <a:xfrm>
              <a:off x="5016701" y="6754491"/>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EMAIL PLATFORM</a:t>
              </a:r>
              <a:endParaRPr lang="en-US" sz="1100" b="1" kern="1200" dirty="0">
                <a:solidFill>
                  <a:schemeClr val="bg1"/>
                </a:solidFill>
                <a:latin typeface="Gilmer Light" pitchFamily="2" charset="77"/>
              </a:endParaRPr>
            </a:p>
          </p:txBody>
        </p:sp>
        <p:sp>
          <p:nvSpPr>
            <p:cNvPr id="120" name="Freeform: Shape 119">
              <a:extLst>
                <a:ext uri="{FF2B5EF4-FFF2-40B4-BE49-F238E27FC236}">
                  <a16:creationId xmlns:a16="http://schemas.microsoft.com/office/drawing/2014/main" id="{848BFA04-EEDE-4A29-BF29-0799ADF2932D}"/>
                </a:ext>
              </a:extLst>
            </p:cNvPr>
            <p:cNvSpPr/>
            <p:nvPr/>
          </p:nvSpPr>
          <p:spPr>
            <a:xfrm>
              <a:off x="5013025" y="7301726"/>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grpSp>
        <p:nvGrpSpPr>
          <p:cNvPr id="121" name="Group 120">
            <a:extLst>
              <a:ext uri="{FF2B5EF4-FFF2-40B4-BE49-F238E27FC236}">
                <a16:creationId xmlns:a16="http://schemas.microsoft.com/office/drawing/2014/main" id="{80A59F6E-0C0B-437A-8E5C-718BA73468F4}"/>
              </a:ext>
            </a:extLst>
          </p:cNvPr>
          <p:cNvGrpSpPr/>
          <p:nvPr/>
        </p:nvGrpSpPr>
        <p:grpSpPr>
          <a:xfrm>
            <a:off x="339833" y="1829975"/>
            <a:ext cx="1561122" cy="890782"/>
            <a:chOff x="4499851" y="5106725"/>
            <a:chExt cx="1764990" cy="1119427"/>
          </a:xfrm>
        </p:grpSpPr>
        <p:sp>
          <p:nvSpPr>
            <p:cNvPr id="122" name="Freeform: Shape 121">
              <a:extLst>
                <a:ext uri="{FF2B5EF4-FFF2-40B4-BE49-F238E27FC236}">
                  <a16:creationId xmlns:a16="http://schemas.microsoft.com/office/drawing/2014/main" id="{A067A2C6-F9E2-44A8-A637-10DF581D3EF3}"/>
                </a:ext>
              </a:extLst>
            </p:cNvPr>
            <p:cNvSpPr/>
            <p:nvPr/>
          </p:nvSpPr>
          <p:spPr>
            <a:xfrm>
              <a:off x="4507504" y="5106725"/>
              <a:ext cx="1757337" cy="538166"/>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a:solidFill>
              <a:srgbClr val="004A4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178816" rIns="45720" bIns="178816" numCol="1" spcCol="1270" anchor="ctr" anchorCtr="0">
              <a:noAutofit/>
            </a:bodyPr>
            <a:lstStyle/>
            <a:p>
              <a:pPr marL="0" lvl="0" indent="0" algn="ctr" defTabSz="1955800">
                <a:lnSpc>
                  <a:spcPct val="90000"/>
                </a:lnSpc>
                <a:spcBef>
                  <a:spcPct val="0"/>
                </a:spcBef>
                <a:spcAft>
                  <a:spcPct val="35000"/>
                </a:spcAft>
                <a:buNone/>
              </a:pPr>
              <a:r>
                <a:rPr lang="en-US" sz="1100" b="1" dirty="0">
                  <a:solidFill>
                    <a:schemeClr val="bg1"/>
                  </a:solidFill>
                  <a:latin typeface="Gilmer Light" pitchFamily="2" charset="77"/>
                </a:rPr>
                <a:t>SAMPLE CATEGORY</a:t>
              </a:r>
              <a:endParaRPr lang="en-US" sz="1100" b="1" kern="1200" dirty="0">
                <a:solidFill>
                  <a:schemeClr val="bg1"/>
                </a:solidFill>
                <a:latin typeface="Gilmer Light" pitchFamily="2" charset="77"/>
              </a:endParaRPr>
            </a:p>
          </p:txBody>
        </p:sp>
        <p:sp>
          <p:nvSpPr>
            <p:cNvPr id="123" name="Freeform: Shape 122">
              <a:extLst>
                <a:ext uri="{FF2B5EF4-FFF2-40B4-BE49-F238E27FC236}">
                  <a16:creationId xmlns:a16="http://schemas.microsoft.com/office/drawing/2014/main" id="{46FC9952-89F3-4DEC-A061-2BDBB427E7CD}"/>
                </a:ext>
              </a:extLst>
            </p:cNvPr>
            <p:cNvSpPr/>
            <p:nvPr/>
          </p:nvSpPr>
          <p:spPr>
            <a:xfrm>
              <a:off x="4499851" y="5644892"/>
              <a:ext cx="1757336" cy="581260"/>
            </a:xfrm>
            <a:custGeom>
              <a:avLst/>
              <a:gdLst>
                <a:gd name="connsiteX0" fmla="*/ 0 w 2476500"/>
                <a:gd name="connsiteY0" fmla="*/ 0 h 1932480"/>
                <a:gd name="connsiteX1" fmla="*/ 2476500 w 2476500"/>
                <a:gd name="connsiteY1" fmla="*/ 0 h 1932480"/>
                <a:gd name="connsiteX2" fmla="*/ 2476500 w 2476500"/>
                <a:gd name="connsiteY2" fmla="*/ 1932480 h 1932480"/>
                <a:gd name="connsiteX3" fmla="*/ 0 w 2476500"/>
                <a:gd name="connsiteY3" fmla="*/ 1932480 h 1932480"/>
                <a:gd name="connsiteX4" fmla="*/ 0 w 2476500"/>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932480">
                  <a:moveTo>
                    <a:pt x="0" y="0"/>
                  </a:moveTo>
                  <a:lnTo>
                    <a:pt x="2476500" y="0"/>
                  </a:lnTo>
                  <a:lnTo>
                    <a:pt x="2476500" y="1932480"/>
                  </a:lnTo>
                  <a:lnTo>
                    <a:pt x="0" y="1932480"/>
                  </a:lnTo>
                  <a:lnTo>
                    <a:pt x="0" y="0"/>
                  </a:lnTo>
                  <a:close/>
                </a:path>
              </a:pathLst>
            </a:custGeom>
            <a:solidFill>
              <a:srgbClr val="BECAC9">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 tIns="234696" rIns="45720" bIns="352044" numCol="1" spcCol="1270" anchor="t" anchorCtr="0">
              <a:noAutofit/>
            </a:bodyPr>
            <a:lstStyle/>
            <a:p>
              <a:pPr marL="0" lvl="1" algn="ctr" defTabSz="1955800">
                <a:lnSpc>
                  <a:spcPct val="90000"/>
                </a:lnSpc>
                <a:spcBef>
                  <a:spcPct val="0"/>
                </a:spcBef>
                <a:spcAft>
                  <a:spcPct val="15000"/>
                </a:spcAft>
              </a:pPr>
              <a:r>
                <a:rPr lang="en-US" sz="1100" b="1" kern="1200" dirty="0">
                  <a:solidFill>
                    <a:srgbClr val="004A4D"/>
                  </a:solidFill>
                  <a:latin typeface="Gilmer Light" pitchFamily="2" charset="77"/>
                </a:rPr>
                <a:t>Insert name</a:t>
              </a:r>
            </a:p>
            <a:p>
              <a:pPr marL="285750" lvl="1" indent="-285750" algn="l" defTabSz="1955800">
                <a:lnSpc>
                  <a:spcPct val="90000"/>
                </a:lnSpc>
                <a:spcBef>
                  <a:spcPct val="0"/>
                </a:spcBef>
                <a:spcAft>
                  <a:spcPct val="15000"/>
                </a:spcAft>
                <a:buChar char="•"/>
              </a:pPr>
              <a:endParaRPr lang="en-US" sz="1100" b="1" kern="1200" dirty="0">
                <a:solidFill>
                  <a:schemeClr val="bg1"/>
                </a:solidFill>
                <a:latin typeface="Gilmer Light" pitchFamily="2" charset="77"/>
              </a:endParaRPr>
            </a:p>
          </p:txBody>
        </p:sp>
      </p:grpSp>
      <p:cxnSp>
        <p:nvCxnSpPr>
          <p:cNvPr id="124" name="Straight Arrow Connector 123">
            <a:extLst>
              <a:ext uri="{FF2B5EF4-FFF2-40B4-BE49-F238E27FC236}">
                <a16:creationId xmlns:a16="http://schemas.microsoft.com/office/drawing/2014/main" id="{CB3E8A12-8DC7-4BC2-B59D-3641DC442CC3}"/>
              </a:ext>
            </a:extLst>
          </p:cNvPr>
          <p:cNvCxnSpPr>
            <a:cxnSpLocks/>
          </p:cNvCxnSpPr>
          <p:nvPr/>
        </p:nvCxnSpPr>
        <p:spPr>
          <a:xfrm flipV="1">
            <a:off x="7721509" y="2325809"/>
            <a:ext cx="1962560" cy="927674"/>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D681BE3-8217-480D-ADB5-F370CDEC8887}"/>
              </a:ext>
            </a:extLst>
          </p:cNvPr>
          <p:cNvCxnSpPr>
            <a:cxnSpLocks/>
          </p:cNvCxnSpPr>
          <p:nvPr/>
        </p:nvCxnSpPr>
        <p:spPr>
          <a:xfrm flipH="1">
            <a:off x="8702789" y="3587672"/>
            <a:ext cx="917754" cy="356007"/>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8CE55ADC-8ADE-419A-8E20-01C9E3B3E13A}"/>
              </a:ext>
            </a:extLst>
          </p:cNvPr>
          <p:cNvCxnSpPr>
            <a:cxnSpLocks/>
          </p:cNvCxnSpPr>
          <p:nvPr/>
        </p:nvCxnSpPr>
        <p:spPr>
          <a:xfrm>
            <a:off x="10574808" y="4040952"/>
            <a:ext cx="0" cy="782042"/>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8DF9559-2666-49F4-954F-E2A2CB74AC33}"/>
              </a:ext>
            </a:extLst>
          </p:cNvPr>
          <p:cNvCxnSpPr>
            <a:cxnSpLocks/>
          </p:cNvCxnSpPr>
          <p:nvPr/>
        </p:nvCxnSpPr>
        <p:spPr>
          <a:xfrm flipH="1" flipV="1">
            <a:off x="9534688" y="4358831"/>
            <a:ext cx="298763" cy="429503"/>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D649983F-B105-4EDF-9B00-0B1FDFB3FF8D}"/>
              </a:ext>
            </a:extLst>
          </p:cNvPr>
          <p:cNvCxnSpPr>
            <a:cxnSpLocks/>
          </p:cNvCxnSpPr>
          <p:nvPr/>
        </p:nvCxnSpPr>
        <p:spPr>
          <a:xfrm flipH="1">
            <a:off x="9492220" y="5335649"/>
            <a:ext cx="273753" cy="0"/>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EF02F10D-902C-4F1A-A39A-824835EE5A7C}"/>
              </a:ext>
            </a:extLst>
          </p:cNvPr>
          <p:cNvCxnSpPr>
            <a:cxnSpLocks/>
          </p:cNvCxnSpPr>
          <p:nvPr/>
        </p:nvCxnSpPr>
        <p:spPr>
          <a:xfrm flipH="1" flipV="1">
            <a:off x="7479754" y="5276041"/>
            <a:ext cx="298763" cy="429503"/>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8CE66B17-DADB-4E64-8194-88CC46149E7B}"/>
              </a:ext>
            </a:extLst>
          </p:cNvPr>
          <p:cNvCxnSpPr>
            <a:cxnSpLocks/>
          </p:cNvCxnSpPr>
          <p:nvPr/>
        </p:nvCxnSpPr>
        <p:spPr>
          <a:xfrm flipH="1">
            <a:off x="7669084" y="4316007"/>
            <a:ext cx="152371" cy="221579"/>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520DDF4C-C478-4EFC-9FB5-8271BCCA6B18}"/>
              </a:ext>
            </a:extLst>
          </p:cNvPr>
          <p:cNvCxnSpPr>
            <a:cxnSpLocks/>
          </p:cNvCxnSpPr>
          <p:nvPr/>
        </p:nvCxnSpPr>
        <p:spPr>
          <a:xfrm>
            <a:off x="5732708" y="4349481"/>
            <a:ext cx="245280" cy="267585"/>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8BE95669-4554-4D06-A11A-5041FB1D5E5D}"/>
              </a:ext>
            </a:extLst>
          </p:cNvPr>
          <p:cNvCxnSpPr>
            <a:cxnSpLocks/>
          </p:cNvCxnSpPr>
          <p:nvPr/>
        </p:nvCxnSpPr>
        <p:spPr>
          <a:xfrm flipV="1">
            <a:off x="4857063" y="4565028"/>
            <a:ext cx="0" cy="428359"/>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9811CC79-743F-4AA2-9C4C-D1AB2C4B3F83}"/>
              </a:ext>
            </a:extLst>
          </p:cNvPr>
          <p:cNvCxnSpPr>
            <a:cxnSpLocks/>
          </p:cNvCxnSpPr>
          <p:nvPr/>
        </p:nvCxnSpPr>
        <p:spPr>
          <a:xfrm flipH="1">
            <a:off x="5740922" y="5752439"/>
            <a:ext cx="1980587" cy="0"/>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E8C46E70-9487-4498-B530-5217C676D09F}"/>
              </a:ext>
            </a:extLst>
          </p:cNvPr>
          <p:cNvCxnSpPr>
            <a:cxnSpLocks/>
          </p:cNvCxnSpPr>
          <p:nvPr/>
        </p:nvCxnSpPr>
        <p:spPr>
          <a:xfrm>
            <a:off x="5690015" y="2950134"/>
            <a:ext cx="296186" cy="202294"/>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E4A1864C-7890-4349-955C-82A6D7573AB4}"/>
              </a:ext>
            </a:extLst>
          </p:cNvPr>
          <p:cNvCxnSpPr>
            <a:cxnSpLocks/>
          </p:cNvCxnSpPr>
          <p:nvPr/>
        </p:nvCxnSpPr>
        <p:spPr>
          <a:xfrm>
            <a:off x="3041280" y="4697887"/>
            <a:ext cx="1" cy="378761"/>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35FE451-7170-4046-9DBE-E80BB47FD6F9}"/>
              </a:ext>
            </a:extLst>
          </p:cNvPr>
          <p:cNvCxnSpPr>
            <a:cxnSpLocks/>
          </p:cNvCxnSpPr>
          <p:nvPr/>
        </p:nvCxnSpPr>
        <p:spPr>
          <a:xfrm>
            <a:off x="3019568" y="2815841"/>
            <a:ext cx="0" cy="771831"/>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3AA2C1C3-D922-4884-A0A3-106FE6061A03}"/>
              </a:ext>
            </a:extLst>
          </p:cNvPr>
          <p:cNvCxnSpPr>
            <a:cxnSpLocks/>
          </p:cNvCxnSpPr>
          <p:nvPr/>
        </p:nvCxnSpPr>
        <p:spPr>
          <a:xfrm>
            <a:off x="3857699" y="2476293"/>
            <a:ext cx="207091" cy="291715"/>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9BFCD27-ADC4-419B-8417-BFEF8E096F4E}"/>
              </a:ext>
            </a:extLst>
          </p:cNvPr>
          <p:cNvCxnSpPr>
            <a:cxnSpLocks/>
          </p:cNvCxnSpPr>
          <p:nvPr/>
        </p:nvCxnSpPr>
        <p:spPr>
          <a:xfrm>
            <a:off x="7681142" y="2244800"/>
            <a:ext cx="1947954" cy="0"/>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312BD87-9ACC-8746-8678-4FA53A0DF9A8}"/>
              </a:ext>
            </a:extLst>
          </p:cNvPr>
          <p:cNvCxnSpPr>
            <a:cxnSpLocks/>
          </p:cNvCxnSpPr>
          <p:nvPr/>
        </p:nvCxnSpPr>
        <p:spPr>
          <a:xfrm flipH="1" flipV="1">
            <a:off x="7745270" y="3403090"/>
            <a:ext cx="1922438" cy="2890"/>
          </a:xfrm>
          <a:prstGeom prst="straightConnector1">
            <a:avLst/>
          </a:prstGeom>
          <a:ln w="38100">
            <a:solidFill>
              <a:srgbClr val="BECAC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243B2EDB-A87B-438C-A055-EC51D405C128}"/>
              </a:ext>
            </a:extLst>
          </p:cNvPr>
          <p:cNvCxnSpPr>
            <a:cxnSpLocks/>
          </p:cNvCxnSpPr>
          <p:nvPr/>
        </p:nvCxnSpPr>
        <p:spPr>
          <a:xfrm flipV="1">
            <a:off x="6778462" y="4056179"/>
            <a:ext cx="0" cy="275054"/>
          </a:xfrm>
          <a:prstGeom prst="straightConnector1">
            <a:avLst/>
          </a:prstGeom>
          <a:ln w="38100">
            <a:solidFill>
              <a:srgbClr val="BECAC9"/>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0EE5E963-534B-42A0-B6AE-02789641DFE8}"/>
              </a:ext>
            </a:extLst>
          </p:cNvPr>
          <p:cNvCxnSpPr>
            <a:cxnSpLocks/>
          </p:cNvCxnSpPr>
          <p:nvPr/>
        </p:nvCxnSpPr>
        <p:spPr>
          <a:xfrm flipH="1" flipV="1">
            <a:off x="6778463" y="2742000"/>
            <a:ext cx="2403" cy="195757"/>
          </a:xfrm>
          <a:prstGeom prst="straightConnector1">
            <a:avLst/>
          </a:prstGeom>
          <a:ln w="38100">
            <a:solidFill>
              <a:schemeClr val="bg2"/>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65" name="Title 23">
            <a:extLst>
              <a:ext uri="{FF2B5EF4-FFF2-40B4-BE49-F238E27FC236}">
                <a16:creationId xmlns:a16="http://schemas.microsoft.com/office/drawing/2014/main" id="{FEFBE3C3-C488-4639-9EA0-4B95C1980650}"/>
              </a:ext>
            </a:extLst>
          </p:cNvPr>
          <p:cNvSpPr txBox="1">
            <a:spLocks/>
          </p:cNvSpPr>
          <p:nvPr/>
        </p:nvSpPr>
        <p:spPr>
          <a:xfrm>
            <a:off x="1119470" y="76051"/>
            <a:ext cx="10048875" cy="1469683"/>
          </a:xfrm>
          <a:prstGeom prst="rect">
            <a:avLst/>
          </a:prstGeom>
        </p:spPr>
        <p:txBody>
          <a:bodyPr vert="horz" lIns="91440" tIns="45720" rIns="91440" bIns="45720" rtlCol="0" anchor="ctr">
            <a:normAutofit fontScale="92500"/>
          </a:bodyPr>
          <a:lstStyle>
            <a:lvl1pPr algn="l" defTabSz="914411" rtl="0" eaLnBrk="1" latinLnBrk="0" hangingPunct="1">
              <a:lnSpc>
                <a:spcPct val="90000"/>
              </a:lnSpc>
              <a:spcBef>
                <a:spcPct val="0"/>
              </a:spcBef>
              <a:buNone/>
              <a:defRPr sz="4800" kern="1200" cap="all" baseline="0">
                <a:solidFill>
                  <a:srgbClr val="10253F"/>
                </a:solidFill>
                <a:latin typeface="Garamond" panose="02020404030301010803" pitchFamily="18" charset="0"/>
                <a:ea typeface="+mj-ea"/>
                <a:cs typeface="+mj-cs"/>
              </a:defRPr>
            </a:lvl1pPr>
          </a:lstStyle>
          <a:p>
            <a:pPr algn="ctr"/>
            <a:r>
              <a:rPr lang="en-US" sz="5400" cap="none" dirty="0">
                <a:solidFill>
                  <a:srgbClr val="56ABA8"/>
                </a:solidFill>
                <a:latin typeface="Gilmer Light" pitchFamily="2" charset="77"/>
              </a:rPr>
              <a:t>Tech Stack Integration </a:t>
            </a:r>
            <a:r>
              <a:rPr lang="en-US" sz="4400" dirty="0">
                <a:solidFill>
                  <a:srgbClr val="004A4D"/>
                </a:solidFill>
                <a:latin typeface="Gilmer Light" pitchFamily="2" charset="77"/>
              </a:rPr>
              <a:t>TEMPLATE</a:t>
            </a:r>
            <a:endParaRPr lang="en-US" sz="1400" dirty="0">
              <a:solidFill>
                <a:srgbClr val="004A4D"/>
              </a:solidFill>
              <a:latin typeface="Gilmer Light" pitchFamily="2" charset="77"/>
            </a:endParaRPr>
          </a:p>
          <a:p>
            <a:pPr algn="ctr"/>
            <a:r>
              <a:rPr lang="en-US" sz="1400" dirty="0">
                <a:solidFill>
                  <a:srgbClr val="819494"/>
                </a:solidFill>
                <a:latin typeface="Gilmer Light" pitchFamily="2" charset="77"/>
              </a:rPr>
              <a:t>USE THE FOLLOWING as a starting point TO MAP your CORE TECH integrations. Missing an item? USE THE SAMPLE BOX ON THE FAR LEFT TO ADD IN ANY ADDITIONAL SYSTEMS YOU MAY HAVE. finally, adjust the arrows to reflect the integrations between your technology.</a:t>
            </a:r>
            <a:endParaRPr lang="en-US" sz="3600" dirty="0">
              <a:solidFill>
                <a:srgbClr val="819494"/>
              </a:solidFill>
              <a:latin typeface="Gilmer Light" pitchFamily="2" charset="77"/>
            </a:endParaRPr>
          </a:p>
        </p:txBody>
      </p:sp>
    </p:spTree>
    <p:extLst>
      <p:ext uri="{BB962C8B-B14F-4D97-AF65-F5344CB8AC3E}">
        <p14:creationId xmlns:p14="http://schemas.microsoft.com/office/powerpoint/2010/main" val="246220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C8636A6E-8EE7-A64A-B92F-79CFC2D7523E}"/>
              </a:ext>
            </a:extLst>
          </p:cNvPr>
          <p:cNvSpPr>
            <a:spLocks noGrp="1"/>
          </p:cNvSpPr>
          <p:nvPr>
            <p:ph type="title" idx="4294967295"/>
          </p:nvPr>
        </p:nvSpPr>
        <p:spPr>
          <a:xfrm>
            <a:off x="0" y="7938"/>
            <a:ext cx="12192000" cy="1325562"/>
          </a:xfrm>
        </p:spPr>
        <p:txBody>
          <a:bodyPr>
            <a:normAutofit/>
          </a:bodyPr>
          <a:lstStyle/>
          <a:p>
            <a:pPr algn="ctr"/>
            <a:r>
              <a:rPr lang="en-US" sz="4400" dirty="0">
                <a:solidFill>
                  <a:srgbClr val="004A4D"/>
                </a:solidFill>
                <a:latin typeface="Gilmer Light" pitchFamily="2" charset="77"/>
              </a:rPr>
              <a:t>My TECH </a:t>
            </a:r>
            <a:r>
              <a:rPr lang="en-US" sz="5400" cap="none" dirty="0">
                <a:solidFill>
                  <a:srgbClr val="56ABA8"/>
                </a:solidFill>
                <a:latin typeface="Gilmer Light" pitchFamily="2" charset="77"/>
              </a:rPr>
              <a:t>Stack</a:t>
            </a:r>
            <a:r>
              <a:rPr lang="en-US" sz="5400" cap="none" dirty="0">
                <a:solidFill>
                  <a:srgbClr val="8EB345"/>
                </a:solidFill>
                <a:latin typeface="Gilmer Light" pitchFamily="2" charset="77"/>
              </a:rPr>
              <a:t> </a:t>
            </a:r>
            <a:br>
              <a:rPr lang="en-US" sz="2800" dirty="0">
                <a:latin typeface="Gilmer Light" pitchFamily="2" charset="77"/>
              </a:rPr>
            </a:br>
            <a:r>
              <a:rPr lang="en-US" sz="1400" dirty="0">
                <a:solidFill>
                  <a:srgbClr val="819494"/>
                </a:solidFill>
                <a:latin typeface="Gilmer Light" pitchFamily="2" charset="77"/>
              </a:rPr>
              <a:t>IF YOU PREFER, SIMPLY Print out this blank page to sketch your tech roadmap as a starting point.</a:t>
            </a:r>
            <a:endParaRPr lang="en-US" sz="1801" dirty="0">
              <a:solidFill>
                <a:srgbClr val="819494"/>
              </a:solidFill>
              <a:latin typeface="Gilmer Light" pitchFamily="2" charset="77"/>
            </a:endParaRPr>
          </a:p>
        </p:txBody>
      </p:sp>
    </p:spTree>
    <p:extLst>
      <p:ext uri="{BB962C8B-B14F-4D97-AF65-F5344CB8AC3E}">
        <p14:creationId xmlns:p14="http://schemas.microsoft.com/office/powerpoint/2010/main" val="1596986943"/>
      </p:ext>
    </p:extLst>
  </p:cSld>
  <p:clrMapOvr>
    <a:masterClrMapping/>
  </p:clrMapOvr>
</p:sld>
</file>

<file path=ppt/theme/theme1.xml><?xml version="1.0" encoding="utf-8"?>
<a:theme xmlns:a="http://schemas.openxmlformats.org/drawingml/2006/main" name="BrandGuidelines_PPT_2020-v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2468A50-857E-3D4A-9E80-2957D6885D28}" vid="{615D1484-E069-5F47-A5A5-29B21A973B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16482</TotalTime>
  <Words>892</Words>
  <Application>Microsoft Office PowerPoint</Application>
  <PresentationFormat>Widescreen</PresentationFormat>
  <Paragraphs>209</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 Book</vt:lpstr>
      <vt:lpstr>Calibri</vt:lpstr>
      <vt:lpstr>Garamond</vt:lpstr>
      <vt:lpstr>Gilmer Light</vt:lpstr>
      <vt:lpstr>BrandGuidelines_PPT_2020-v2</vt:lpstr>
      <vt:lpstr>PowerPoint Presentation</vt:lpstr>
      <vt:lpstr>PowerPoint Presentation</vt:lpstr>
      <vt:lpstr>PowerPoint Presentation</vt:lpstr>
      <vt:lpstr>PowerPoint Presentation</vt:lpstr>
      <vt:lpstr>PowerPoint Presentation</vt:lpstr>
      <vt:lpstr>Tech Stack Integration SAMPLE Below is a DIAGRAM THAT SHOWS HOW CORE TECHNOLOGIES INTERACT WITH EACH OTHER.  This SYSTEM is currently in use by our adviser success specialist Adam Cmejla. </vt:lpstr>
      <vt:lpstr>PowerPoint Presentation</vt:lpstr>
      <vt:lpstr>My TECH Stack  IF YOU PREFER, SIMPLY Print out this blank page to sketch your tech roadmap as a starting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Jarvis</dc:creator>
  <cp:lastModifiedBy>Allison Foulk</cp:lastModifiedBy>
  <cp:revision>328</cp:revision>
  <dcterms:created xsi:type="dcterms:W3CDTF">2019-01-24T01:07:24Z</dcterms:created>
  <dcterms:modified xsi:type="dcterms:W3CDTF">2022-06-03T19:00:18Z</dcterms:modified>
</cp:coreProperties>
</file>