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2"/>
  </p:notesMasterIdLst>
  <p:sldIdLst>
    <p:sldId id="256" r:id="rId2"/>
    <p:sldId id="637" r:id="rId3"/>
    <p:sldId id="603" r:id="rId4"/>
    <p:sldId id="647" r:id="rId5"/>
    <p:sldId id="606" r:id="rId6"/>
    <p:sldId id="636" r:id="rId7"/>
    <p:sldId id="638" r:id="rId8"/>
    <p:sldId id="645" r:id="rId9"/>
    <p:sldId id="646" r:id="rId10"/>
    <p:sldId id="63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e Chicas" initials="RC" lastIdx="14" clrIdx="0">
    <p:extLst>
      <p:ext uri="{19B8F6BF-5375-455C-9EA6-DF929625EA0E}">
        <p15:presenceInfo xmlns:p15="http://schemas.microsoft.com/office/powerpoint/2012/main" userId="Rae Chicas" providerId="None"/>
      </p:ext>
    </p:extLst>
  </p:cmAuthor>
  <p:cmAuthor id="2" name="Natalie Bergsma" initials="NB" lastIdx="138" clrIdx="1">
    <p:extLst>
      <p:ext uri="{19B8F6BF-5375-455C-9EA6-DF929625EA0E}">
        <p15:presenceInfo xmlns:p15="http://schemas.microsoft.com/office/powerpoint/2012/main" userId="3935565e91bd95cf" providerId="Windows Live"/>
      </p:ext>
    </p:extLst>
  </p:cmAuthor>
  <p:cmAuthor id="3" name="Allison Foulk" initials="AF" lastIdx="20" clrIdx="2">
    <p:extLst>
      <p:ext uri="{19B8F6BF-5375-455C-9EA6-DF929625EA0E}">
        <p15:presenceInfo xmlns:p15="http://schemas.microsoft.com/office/powerpoint/2012/main" userId="396bdbf0751436b1" providerId="Windows Live"/>
      </p:ext>
    </p:extLst>
  </p:cmAuthor>
  <p:cmAuthor id="4" name="Stephanie Bogan" initials="SB" lastIdx="155"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A4D"/>
    <a:srgbClr val="56ABA8"/>
    <a:srgbClr val="417E77"/>
    <a:srgbClr val="D17346"/>
    <a:srgbClr val="86C6C5"/>
    <a:srgbClr val="819494"/>
    <a:srgbClr val="EAFCFB"/>
    <a:srgbClr val="BECAC9"/>
    <a:srgbClr val="FFC0A2"/>
    <a:srgbClr val="A7D8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9" autoAdjust="0"/>
    <p:restoredTop sz="92381" autoAdjust="0"/>
  </p:normalViewPr>
  <p:slideViewPr>
    <p:cSldViewPr snapToGrid="0">
      <p:cViewPr varScale="1">
        <p:scale>
          <a:sx n="70" d="100"/>
          <a:sy n="70"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050CEA-AF47-4689-88CB-620AAEBB4252}"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716E0-F63E-4499-865D-E3FEDE708659}" type="slidenum">
              <a:rPr lang="en-US" smtClean="0"/>
              <a:t>‹#›</a:t>
            </a:fld>
            <a:endParaRPr lang="en-US"/>
          </a:p>
        </p:txBody>
      </p:sp>
    </p:spTree>
    <p:extLst>
      <p:ext uri="{BB962C8B-B14F-4D97-AF65-F5344CB8AC3E}">
        <p14:creationId xmlns:p14="http://schemas.microsoft.com/office/powerpoint/2010/main" val="407469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a Systems Based Business to Deliver Exceptional Experience</a:t>
            </a:r>
          </a:p>
        </p:txBody>
      </p:sp>
      <p:sp>
        <p:nvSpPr>
          <p:cNvPr id="4" name="Slide Number Placeholder 3"/>
          <p:cNvSpPr>
            <a:spLocks noGrp="1"/>
          </p:cNvSpPr>
          <p:nvPr>
            <p:ph type="sldNum" sz="quarter" idx="5"/>
          </p:nvPr>
        </p:nvSpPr>
        <p:spPr/>
        <p:txBody>
          <a:bodyPr/>
          <a:lstStyle/>
          <a:p>
            <a:fld id="{F4B716E0-F63E-4499-865D-E3FEDE708659}" type="slidenum">
              <a:rPr lang="en-US" smtClean="0"/>
              <a:t>1</a:t>
            </a:fld>
            <a:endParaRPr lang="en-US"/>
          </a:p>
        </p:txBody>
      </p:sp>
    </p:spTree>
    <p:extLst>
      <p:ext uri="{BB962C8B-B14F-4D97-AF65-F5344CB8AC3E}">
        <p14:creationId xmlns:p14="http://schemas.microsoft.com/office/powerpoint/2010/main" val="133727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Notes: Image of person looking out to the future. On right will be a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you you really want out of life and the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you want to business to accomplish or be by the end of 2019? </a:t>
            </a:r>
          </a:p>
        </p:txBody>
      </p:sp>
      <p:sp>
        <p:nvSpPr>
          <p:cNvPr id="4" name="Slide Number Placeholder 3"/>
          <p:cNvSpPr>
            <a:spLocks noGrp="1"/>
          </p:cNvSpPr>
          <p:nvPr>
            <p:ph type="sldNum" sz="quarter" idx="5"/>
          </p:nvPr>
        </p:nvSpPr>
        <p:spPr/>
        <p:txBody>
          <a:bodyPr/>
          <a:lstStyle/>
          <a:p>
            <a:fld id="{F4B716E0-F63E-4499-865D-E3FEDE708659}" type="slidenum">
              <a:rPr lang="en-US" smtClean="0"/>
              <a:t>3</a:t>
            </a:fld>
            <a:endParaRPr lang="en-US"/>
          </a:p>
        </p:txBody>
      </p:sp>
    </p:spTree>
    <p:extLst>
      <p:ext uri="{BB962C8B-B14F-4D97-AF65-F5344CB8AC3E}">
        <p14:creationId xmlns:p14="http://schemas.microsoft.com/office/powerpoint/2010/main" val="3664975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blueprint includes your vision, but also identifies the specifics of your vision, it is what you’re trying to build. Think of it like building a house, you don’t hire a contractor and start building, you hare and architect to build you a blueprint. Once you have a clear plan in place, then you start building your house. </a:t>
            </a:r>
          </a:p>
          <a:p>
            <a:endParaRPr lang="en-US" dirty="0"/>
          </a:p>
          <a:p>
            <a:r>
              <a:rPr lang="en-US" dirty="0"/>
              <a:t>Our Annual Strategic Planning Worksheet incorporates your business vision, mission and a business architecture to create a clear picture of what your business will look like in the future.</a:t>
            </a:r>
          </a:p>
        </p:txBody>
      </p:sp>
      <p:sp>
        <p:nvSpPr>
          <p:cNvPr id="4" name="Slide Number Placeholder 3"/>
          <p:cNvSpPr>
            <a:spLocks noGrp="1"/>
          </p:cNvSpPr>
          <p:nvPr>
            <p:ph type="sldNum" sz="quarter" idx="5"/>
          </p:nvPr>
        </p:nvSpPr>
        <p:spPr/>
        <p:txBody>
          <a:bodyPr/>
          <a:lstStyle/>
          <a:p>
            <a:fld id="{F4B716E0-F63E-4499-865D-E3FEDE708659}" type="slidenum">
              <a:rPr lang="en-US" smtClean="0"/>
              <a:t>4</a:t>
            </a:fld>
            <a:endParaRPr lang="en-US" dirty="0"/>
          </a:p>
        </p:txBody>
      </p:sp>
    </p:spTree>
    <p:extLst>
      <p:ext uri="{BB962C8B-B14F-4D97-AF65-F5344CB8AC3E}">
        <p14:creationId xmlns:p14="http://schemas.microsoft.com/office/powerpoint/2010/main" val="240713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716E0-F63E-4499-865D-E3FEDE708659}" type="slidenum">
              <a:rPr lang="en-US" smtClean="0"/>
              <a:t>5</a:t>
            </a:fld>
            <a:endParaRPr lang="en-US"/>
          </a:p>
        </p:txBody>
      </p:sp>
    </p:spTree>
    <p:extLst>
      <p:ext uri="{BB962C8B-B14F-4D97-AF65-F5344CB8AC3E}">
        <p14:creationId xmlns:p14="http://schemas.microsoft.com/office/powerpoint/2010/main" val="4056239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 CLEAR GOALS</a:t>
            </a:r>
          </a:p>
        </p:txBody>
      </p:sp>
      <p:sp>
        <p:nvSpPr>
          <p:cNvPr id="4" name="Slide Number Placeholder 3"/>
          <p:cNvSpPr>
            <a:spLocks noGrp="1"/>
          </p:cNvSpPr>
          <p:nvPr>
            <p:ph type="sldNum" sz="quarter" idx="5"/>
          </p:nvPr>
        </p:nvSpPr>
        <p:spPr/>
        <p:txBody>
          <a:bodyPr/>
          <a:lstStyle/>
          <a:p>
            <a:fld id="{F4B716E0-F63E-4499-865D-E3FEDE708659}" type="slidenum">
              <a:rPr lang="en-US" smtClean="0"/>
              <a:t>7</a:t>
            </a:fld>
            <a:endParaRPr lang="en-US"/>
          </a:p>
        </p:txBody>
      </p:sp>
    </p:spTree>
    <p:extLst>
      <p:ext uri="{BB962C8B-B14F-4D97-AF65-F5344CB8AC3E}">
        <p14:creationId xmlns:p14="http://schemas.microsoft.com/office/powerpoint/2010/main" val="2671471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this page to reflect your annual goals and priorities, who is the person that will take ownership, how you will measure success, when its due and the business initiatives, projects that are required to reach your goals.</a:t>
            </a:r>
          </a:p>
        </p:txBody>
      </p:sp>
      <p:sp>
        <p:nvSpPr>
          <p:cNvPr id="4" name="Slide Number Placeholder 3"/>
          <p:cNvSpPr>
            <a:spLocks noGrp="1"/>
          </p:cNvSpPr>
          <p:nvPr>
            <p:ph type="sldNum" sz="quarter" idx="5"/>
          </p:nvPr>
        </p:nvSpPr>
        <p:spPr/>
        <p:txBody>
          <a:bodyPr/>
          <a:lstStyle/>
          <a:p>
            <a:fld id="{F4B716E0-F63E-4499-865D-E3FEDE708659}" type="slidenum">
              <a:rPr lang="en-US" smtClean="0"/>
              <a:t>8</a:t>
            </a:fld>
            <a:endParaRPr lang="en-US"/>
          </a:p>
        </p:txBody>
      </p:sp>
    </p:spTree>
    <p:extLst>
      <p:ext uri="{BB962C8B-B14F-4D97-AF65-F5344CB8AC3E}">
        <p14:creationId xmlns:p14="http://schemas.microsoft.com/office/powerpoint/2010/main" val="3614335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Notes: </a:t>
            </a:r>
          </a:p>
          <a:p>
            <a:r>
              <a:rPr lang="en-US" dirty="0"/>
              <a:t>Rae please create an infographic </a:t>
            </a:r>
          </a:p>
          <a:p>
            <a:endParaRPr lang="en-US" dirty="0"/>
          </a:p>
          <a:p>
            <a:r>
              <a:rPr lang="en-US" dirty="0"/>
              <a:t>Annual Strategic Planning Meeting</a:t>
            </a:r>
          </a:p>
          <a:p>
            <a:r>
              <a:rPr lang="en-US" dirty="0"/>
              <a:t>	Establish vision for future and set annual goals. &amp; priorities for the Upcoming Year</a:t>
            </a:r>
          </a:p>
          <a:p>
            <a:endParaRPr lang="en-US" dirty="0"/>
          </a:p>
          <a:p>
            <a:r>
              <a:rPr lang="en-US" dirty="0"/>
              <a:t>Quarterly Strategic Check-Ins</a:t>
            </a:r>
          </a:p>
          <a:p>
            <a:pPr lvl="1"/>
            <a:r>
              <a:rPr lang="en-US" dirty="0"/>
              <a:t>Status of current priorities</a:t>
            </a:r>
          </a:p>
          <a:p>
            <a:pPr lvl="1"/>
            <a:r>
              <a:rPr lang="en-US" dirty="0"/>
              <a:t>Set upcoming quarter’s priorities</a:t>
            </a:r>
          </a:p>
          <a:p>
            <a:endParaRPr lang="en-US" dirty="0"/>
          </a:p>
          <a:p>
            <a:r>
              <a:rPr lang="en-US" dirty="0"/>
              <a:t>Weekly Team Meetings</a:t>
            </a:r>
          </a:p>
          <a:p>
            <a:pPr lvl="0"/>
            <a:r>
              <a:rPr lang="en-US" dirty="0"/>
              <a:t>	Review initiatives</a:t>
            </a:r>
          </a:p>
          <a:p>
            <a:pPr lvl="0"/>
            <a:r>
              <a:rPr lang="en-US" dirty="0"/>
              <a:t>	Identify issues</a:t>
            </a:r>
          </a:p>
          <a:p>
            <a:pPr lvl="0"/>
            <a:r>
              <a:rPr lang="en-US" dirty="0"/>
              <a:t>	Establish next steps</a:t>
            </a:r>
          </a:p>
          <a:p>
            <a:endParaRPr lang="en-US" dirty="0"/>
          </a:p>
          <a:p>
            <a:endParaRPr lang="en-US" dirty="0"/>
          </a:p>
          <a:p>
            <a:r>
              <a:rPr lang="en-US" dirty="0"/>
              <a:t>Speakers notes: </a:t>
            </a:r>
          </a:p>
          <a:p>
            <a:r>
              <a:rPr lang="en-US" dirty="0"/>
              <a:t>Blue line = ongoing checkin with business, identifying if any shifts needs to happen. Management meetings, team meetings, be flexible things change.</a:t>
            </a:r>
          </a:p>
          <a:p>
            <a:r>
              <a:rPr lang="en-US" dirty="0"/>
              <a:t>Green = strategic planning checkins</a:t>
            </a:r>
          </a:p>
          <a:p>
            <a:r>
              <a:rPr lang="en-US" dirty="0"/>
              <a:t>Blue = Full blown planning meetings</a:t>
            </a:r>
          </a:p>
        </p:txBody>
      </p:sp>
      <p:sp>
        <p:nvSpPr>
          <p:cNvPr id="4" name="Slide Number Placeholder 3"/>
          <p:cNvSpPr>
            <a:spLocks noGrp="1"/>
          </p:cNvSpPr>
          <p:nvPr>
            <p:ph type="sldNum" sz="quarter" idx="5"/>
          </p:nvPr>
        </p:nvSpPr>
        <p:spPr/>
        <p:txBody>
          <a:bodyPr/>
          <a:lstStyle/>
          <a:p>
            <a:fld id="{F4B716E0-F63E-4499-865D-E3FEDE708659}" type="slidenum">
              <a:rPr lang="en-US" smtClean="0"/>
              <a:t>9</a:t>
            </a:fld>
            <a:endParaRPr lang="en-US" dirty="0"/>
          </a:p>
        </p:txBody>
      </p:sp>
    </p:spTree>
    <p:extLst>
      <p:ext uri="{BB962C8B-B14F-4D97-AF65-F5344CB8AC3E}">
        <p14:creationId xmlns:p14="http://schemas.microsoft.com/office/powerpoint/2010/main" val="2283276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736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Custom Layout">
    <p:bg>
      <p:bgRef idx="1001">
        <a:schemeClr val="bg1"/>
      </p:bgRef>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24F3A36-ABB4-644E-9F69-FF098935A4EA}"/>
              </a:ext>
            </a:extLst>
          </p:cNvPr>
          <p:cNvCxnSpPr/>
          <p:nvPr/>
        </p:nvCxnSpPr>
        <p:spPr>
          <a:xfrm>
            <a:off x="8329693" y="5091762"/>
            <a:ext cx="0" cy="1264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247FD7B-29D4-2746-AF6D-AC061D245D9F}"/>
              </a:ext>
            </a:extLst>
          </p:cNvPr>
          <p:cNvPicPr>
            <a:picLocks noChangeAspect="1"/>
          </p:cNvPicPr>
          <p:nvPr userDrawn="1"/>
        </p:nvPicPr>
        <p:blipFill rotWithShape="1">
          <a:blip r:embed="rId2">
            <a:alphaModFix amt="33000"/>
          </a:blip>
          <a:srcRect l="39426" b="20841"/>
          <a:stretch/>
        </p:blipFill>
        <p:spPr>
          <a:xfrm>
            <a:off x="-1" y="233265"/>
            <a:ext cx="4274708" cy="6624735"/>
          </a:xfrm>
          <a:prstGeom prst="rect">
            <a:avLst/>
          </a:prstGeom>
        </p:spPr>
      </p:pic>
    </p:spTree>
    <p:extLst>
      <p:ext uri="{BB962C8B-B14F-4D97-AF65-F5344CB8AC3E}">
        <p14:creationId xmlns:p14="http://schemas.microsoft.com/office/powerpoint/2010/main" val="148335072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24F3A36-ABB4-644E-9F69-FF098935A4EA}"/>
              </a:ext>
            </a:extLst>
          </p:cNvPr>
          <p:cNvCxnSpPr/>
          <p:nvPr/>
        </p:nvCxnSpPr>
        <p:spPr>
          <a:xfrm>
            <a:off x="8329693" y="5091762"/>
            <a:ext cx="0" cy="1264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247FD7B-29D4-2746-AF6D-AC061D245D9F}"/>
              </a:ext>
            </a:extLst>
          </p:cNvPr>
          <p:cNvPicPr>
            <a:picLocks noChangeAspect="1"/>
          </p:cNvPicPr>
          <p:nvPr userDrawn="1"/>
        </p:nvPicPr>
        <p:blipFill rotWithShape="1">
          <a:blip r:embed="rId2">
            <a:alphaModFix amt="32000"/>
          </a:blip>
          <a:srcRect l="39426" b="20841"/>
          <a:stretch/>
        </p:blipFill>
        <p:spPr>
          <a:xfrm flipH="1">
            <a:off x="7917292" y="233265"/>
            <a:ext cx="4274708" cy="6624735"/>
          </a:xfrm>
          <a:prstGeom prst="rect">
            <a:avLst/>
          </a:prstGeom>
        </p:spPr>
      </p:pic>
    </p:spTree>
    <p:extLst>
      <p:ext uri="{BB962C8B-B14F-4D97-AF65-F5344CB8AC3E}">
        <p14:creationId xmlns:p14="http://schemas.microsoft.com/office/powerpoint/2010/main" val="407475034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854636-1A48-984D-84B0-1D71E59BB5E1}"/>
              </a:ext>
            </a:extLst>
          </p:cNvPr>
          <p:cNvPicPr>
            <a:picLocks noChangeAspect="1"/>
          </p:cNvPicPr>
          <p:nvPr userDrawn="1"/>
        </p:nvPicPr>
        <p:blipFill rotWithShape="1">
          <a:blip r:embed="rId2">
            <a:alphaModFix amt="37000"/>
          </a:blip>
          <a:srcRect l="3686" t="13372" r="16667" b="20735"/>
          <a:stretch/>
        </p:blipFill>
        <p:spPr>
          <a:xfrm>
            <a:off x="0" y="0"/>
            <a:ext cx="12192000" cy="6858001"/>
          </a:xfrm>
          <a:prstGeom prst="rect">
            <a:avLst/>
          </a:prstGeom>
        </p:spPr>
      </p:pic>
      <p:pic>
        <p:nvPicPr>
          <p:cNvPr id="8" name="Picture 7">
            <a:extLst>
              <a:ext uri="{FF2B5EF4-FFF2-40B4-BE49-F238E27FC236}">
                <a16:creationId xmlns:a16="http://schemas.microsoft.com/office/drawing/2014/main" id="{E0A201E6-AE67-1149-8478-CEC639824C06}"/>
              </a:ext>
            </a:extLst>
          </p:cNvPr>
          <p:cNvPicPr>
            <a:picLocks noChangeAspect="1"/>
          </p:cNvPicPr>
          <p:nvPr userDrawn="1"/>
        </p:nvPicPr>
        <p:blipFill>
          <a:blip r:embed="rId3"/>
          <a:stretch>
            <a:fillRect/>
          </a:stretch>
        </p:blipFill>
        <p:spPr>
          <a:xfrm>
            <a:off x="5102386" y="6290309"/>
            <a:ext cx="1987228" cy="156065"/>
          </a:xfrm>
          <a:prstGeom prst="rect">
            <a:avLst/>
          </a:prstGeom>
        </p:spPr>
      </p:pic>
    </p:spTree>
    <p:extLst>
      <p:ext uri="{BB962C8B-B14F-4D97-AF65-F5344CB8AC3E}">
        <p14:creationId xmlns:p14="http://schemas.microsoft.com/office/powerpoint/2010/main" val="2017151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AD268-1476-2748-9B49-BD2E41A46C73}"/>
              </a:ext>
            </a:extLst>
          </p:cNvPr>
          <p:cNvPicPr>
            <a:picLocks noChangeAspect="1"/>
          </p:cNvPicPr>
          <p:nvPr userDrawn="1"/>
        </p:nvPicPr>
        <p:blipFill rotWithShape="1">
          <a:blip r:embed="rId2">
            <a:alphaModFix amt="37000"/>
          </a:blip>
          <a:srcRect l="3686" t="13372" r="16667" b="20735"/>
          <a:stretch/>
        </p:blipFill>
        <p:spPr>
          <a:xfrm>
            <a:off x="0" y="0"/>
            <a:ext cx="12192000" cy="6858001"/>
          </a:xfrm>
          <a:prstGeom prst="rect">
            <a:avLst/>
          </a:prstGeom>
        </p:spPr>
      </p:pic>
    </p:spTree>
    <p:extLst>
      <p:ext uri="{BB962C8B-B14F-4D97-AF65-F5344CB8AC3E}">
        <p14:creationId xmlns:p14="http://schemas.microsoft.com/office/powerpoint/2010/main" val="38908390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78366-D16D-421F-B343-F730E6ABAE0D}" type="datetimeFigureOut">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00AE2-1AAF-47EA-834C-CB99E4C446F6}" type="slidenum">
              <a:rPr lang="en-US" smtClean="0"/>
              <a:t>‹#›</a:t>
            </a:fld>
            <a:endParaRPr lang="en-US"/>
          </a:p>
        </p:txBody>
      </p:sp>
    </p:spTree>
    <p:extLst>
      <p:ext uri="{BB962C8B-B14F-4D97-AF65-F5344CB8AC3E}">
        <p14:creationId xmlns:p14="http://schemas.microsoft.com/office/powerpoint/2010/main" val="917202825"/>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44" r:id="rId3"/>
    <p:sldLayoutId id="2147483742" r:id="rId4"/>
    <p:sldLayoutId id="21474837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em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19.emf"/><Relationship Id="rId4" Type="http://schemas.openxmlformats.org/officeDocument/2006/relationships/image" Target="../media/image13.emf"/><Relationship Id="rId9" Type="http://schemas.openxmlformats.org/officeDocument/2006/relationships/image" Target="../media/image18.emf"/></Relationships>
</file>

<file path=ppt/slides/_rels/slide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2E11323-E9F1-1144-882C-A020F0176CFC}"/>
              </a:ext>
            </a:extLst>
          </p:cNvPr>
          <p:cNvPicPr>
            <a:picLocks noChangeAspect="1"/>
          </p:cNvPicPr>
          <p:nvPr/>
        </p:nvPicPr>
        <p:blipFill rotWithShape="1">
          <a:blip r:embed="rId3"/>
          <a:srcRect r="11534"/>
          <a:stretch/>
        </p:blipFill>
        <p:spPr>
          <a:xfrm>
            <a:off x="2084294" y="0"/>
            <a:ext cx="10107706" cy="6858000"/>
          </a:xfrm>
          <a:prstGeom prst="rect">
            <a:avLst/>
          </a:prstGeom>
        </p:spPr>
      </p:pic>
      <p:pic>
        <p:nvPicPr>
          <p:cNvPr id="5" name="Picture 4">
            <a:extLst>
              <a:ext uri="{FF2B5EF4-FFF2-40B4-BE49-F238E27FC236}">
                <a16:creationId xmlns:a16="http://schemas.microsoft.com/office/drawing/2014/main" id="{D177B1B7-56E4-E447-9736-70A5080B97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90664" y="357541"/>
            <a:ext cx="2732010" cy="3239883"/>
          </a:xfrm>
          <a:prstGeom prst="rect">
            <a:avLst/>
          </a:prstGeom>
        </p:spPr>
      </p:pic>
      <p:sp>
        <p:nvSpPr>
          <p:cNvPr id="2" name="Title 1">
            <a:extLst>
              <a:ext uri="{FF2B5EF4-FFF2-40B4-BE49-F238E27FC236}">
                <a16:creationId xmlns:a16="http://schemas.microsoft.com/office/drawing/2014/main" id="{171A5DE1-2B38-4171-B60C-EE545ABED0D0}"/>
              </a:ext>
            </a:extLst>
          </p:cNvPr>
          <p:cNvSpPr>
            <a:spLocks noGrp="1"/>
          </p:cNvSpPr>
          <p:nvPr>
            <p:ph type="title" idx="4294967295"/>
          </p:nvPr>
        </p:nvSpPr>
        <p:spPr>
          <a:xfrm>
            <a:off x="5519247" y="4020569"/>
            <a:ext cx="5661025" cy="1325562"/>
          </a:xfrm>
        </p:spPr>
        <p:txBody>
          <a:bodyPr>
            <a:noAutofit/>
          </a:bodyPr>
          <a:lstStyle/>
          <a:p>
            <a:r>
              <a:rPr lang="en-US" sz="7300" dirty="0">
                <a:solidFill>
                  <a:srgbClr val="004A4D"/>
                </a:solidFill>
                <a:latin typeface="Gilmer Light" pitchFamily="2" charset="77"/>
              </a:rPr>
              <a:t>201X</a:t>
            </a:r>
            <a:r>
              <a:rPr lang="en-US" dirty="0">
                <a:latin typeface="Gilmer Light" pitchFamily="2" charset="77"/>
              </a:rPr>
              <a:t> </a:t>
            </a:r>
            <a:br>
              <a:rPr lang="en-US" dirty="0"/>
            </a:br>
            <a:r>
              <a:rPr lang="en-US" sz="6000" i="1" dirty="0">
                <a:solidFill>
                  <a:srgbClr val="004A4D"/>
                </a:solidFill>
                <a:latin typeface="Garamond" panose="02020404030301010803" pitchFamily="18" charset="0"/>
              </a:rPr>
              <a:t>Strategic Planning</a:t>
            </a:r>
            <a:endParaRPr lang="en-US" i="1" dirty="0">
              <a:solidFill>
                <a:srgbClr val="004A4D"/>
              </a:solidFill>
              <a:latin typeface="Garamond" panose="02020404030301010803" pitchFamily="18" charset="0"/>
            </a:endParaRPr>
          </a:p>
        </p:txBody>
      </p:sp>
      <p:sp>
        <p:nvSpPr>
          <p:cNvPr id="4" name="TextBox 9">
            <a:extLst>
              <a:ext uri="{FF2B5EF4-FFF2-40B4-BE49-F238E27FC236}">
                <a16:creationId xmlns:a16="http://schemas.microsoft.com/office/drawing/2014/main" id="{7D39FC2B-4EB2-D94C-9FBC-C1F1990169C8}"/>
              </a:ext>
            </a:extLst>
          </p:cNvPr>
          <p:cNvSpPr txBox="1"/>
          <p:nvPr/>
        </p:nvSpPr>
        <p:spPr>
          <a:xfrm>
            <a:off x="1210234" y="5968212"/>
            <a:ext cx="9508580" cy="736877"/>
          </a:xfrm>
          <a:prstGeom prst="rect">
            <a:avLst/>
          </a:prstGeom>
          <a:noFill/>
          <a:ln>
            <a:noFill/>
          </a:ln>
        </p:spPr>
        <p:txBody>
          <a:bodyPr wrap="square" lIns="1005840" rIns="274320" rtlCol="0">
            <a:noAutofit/>
          </a:bodyPr>
          <a:lstStyle/>
          <a:p>
            <a:pPr marL="0" marR="0">
              <a:spcBef>
                <a:spcPts val="0"/>
              </a:spcBef>
              <a:spcAft>
                <a:spcPts val="0"/>
              </a:spcAft>
            </a:pPr>
            <a:r>
              <a:rPr lang="en-US" sz="1400" kern="1200" dirty="0">
                <a:solidFill>
                  <a:schemeClr val="bg1"/>
                </a:solidFill>
                <a:effectLst/>
                <a:latin typeface="Gilmer Light" pitchFamily="2" charset="77"/>
                <a:ea typeface="Calibri" panose="020F0502020204030204" pitchFamily="34" charset="0"/>
              </a:rPr>
              <a:t>© Educe, Inc.   </a:t>
            </a:r>
            <a:r>
              <a:rPr lang="en-US" sz="1400" kern="1200" dirty="0">
                <a:solidFill>
                  <a:schemeClr val="bg1"/>
                </a:solidFill>
                <a:effectLst/>
                <a:latin typeface="Gilmer Light" pitchFamily="2" charset="77"/>
                <a:ea typeface="Calibri" panose="020F0502020204030204" pitchFamily="34" charset="0"/>
                <a:sym typeface="Symbol" pitchFamily="2" charset="2"/>
              </a:rPr>
              <a:t></a:t>
            </a:r>
            <a:r>
              <a:rPr lang="en-US" sz="1400" kern="1200" dirty="0">
                <a:solidFill>
                  <a:schemeClr val="bg1"/>
                </a:solidFill>
                <a:effectLst/>
                <a:latin typeface="Gilmer Light" pitchFamily="2" charset="77"/>
                <a:ea typeface="Calibri" panose="020F0502020204030204" pitchFamily="34" charset="0"/>
              </a:rPr>
              <a:t>    Limitless Coaching   </a:t>
            </a:r>
            <a:r>
              <a:rPr lang="en-US" sz="1400" kern="1200" dirty="0">
                <a:solidFill>
                  <a:schemeClr val="bg1"/>
                </a:solidFill>
                <a:effectLst/>
                <a:latin typeface="Gilmer Light" pitchFamily="2" charset="77"/>
                <a:ea typeface="Calibri" panose="020F0502020204030204" pitchFamily="34" charset="0"/>
                <a:sym typeface="Symbol" pitchFamily="2" charset="2"/>
              </a:rPr>
              <a:t></a:t>
            </a:r>
            <a:r>
              <a:rPr lang="en-US" sz="1400" kern="1200" dirty="0">
                <a:solidFill>
                  <a:schemeClr val="bg1"/>
                </a:solidFill>
                <a:effectLst/>
                <a:latin typeface="Gilmer Light" pitchFamily="2" charset="77"/>
                <a:ea typeface="Calibri" panose="020F0502020204030204" pitchFamily="34" charset="0"/>
              </a:rPr>
              <a:t>    groupcoaching@educeinc.com</a:t>
            </a:r>
            <a:endParaRPr lang="en-US" dirty="0">
              <a:solidFill>
                <a:schemeClr val="bg1"/>
              </a:solidFill>
              <a:effectLst/>
              <a:latin typeface="Gilmer Light" pitchFamily="2" charset="77"/>
              <a:ea typeface="Times New Roman" panose="02020603050405020304" pitchFamily="18" charset="0"/>
            </a:endParaRPr>
          </a:p>
          <a:p>
            <a:pPr marL="0" marR="0">
              <a:spcBef>
                <a:spcPts val="0"/>
              </a:spcBef>
              <a:spcAft>
                <a:spcPts val="0"/>
              </a:spcAft>
            </a:pPr>
            <a:r>
              <a:rPr lang="en-US" sz="800" kern="1200" dirty="0">
                <a:solidFill>
                  <a:schemeClr val="bg1"/>
                </a:solidFill>
                <a:effectLst/>
                <a:latin typeface="Gilmer Light" pitchFamily="2" charset="77"/>
                <a:ea typeface="Times New Roman" panose="02020603050405020304" pitchFamily="18" charset="0"/>
                <a:cs typeface="Times New Roman" panose="02020603050405020304" pitchFamily="18" charset="0"/>
              </a:rPr>
              <a:t>These samples are provided “as is” and are for general information purposes only. Your use of these documents is at your own risk, and you should not use these sample documents without first seeking legal, compliance and other professional advice. The provision of these sample documents (and the documents themselves) do not constitute legal or compliance advice. Educe, Inc. and its affiliates (and any of their respective directors, officers, agents, contractors, interns, suppliers and employees) cannot be held liable for the use of or reliance on any of these sample documents</a:t>
            </a:r>
            <a:r>
              <a:rPr lang="en-US" sz="800" kern="12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en-US" sz="800" dirty="0">
              <a:solidFill>
                <a:schemeClr val="bg1"/>
              </a:solidFill>
              <a:effectLst/>
              <a:latin typeface="Times New Roman" panose="02020603050405020304" pitchFamily="18" charset="0"/>
              <a:ea typeface="Times New Roman" panose="02020603050405020304" pitchFamily="18" charset="0"/>
            </a:endParaRPr>
          </a:p>
        </p:txBody>
      </p:sp>
      <p:sp>
        <p:nvSpPr>
          <p:cNvPr id="11" name="Text Box 40">
            <a:extLst>
              <a:ext uri="{FF2B5EF4-FFF2-40B4-BE49-F238E27FC236}">
                <a16:creationId xmlns:a16="http://schemas.microsoft.com/office/drawing/2014/main" id="{221D869C-D7B6-6A4E-A593-EB09BB71ED9F}"/>
              </a:ext>
            </a:extLst>
          </p:cNvPr>
          <p:cNvSpPr txBox="1"/>
          <p:nvPr/>
        </p:nvSpPr>
        <p:spPr>
          <a:xfrm>
            <a:off x="8288434" y="1341427"/>
            <a:ext cx="2284882" cy="4717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800" dirty="0">
                <a:solidFill>
                  <a:schemeClr val="bg1"/>
                </a:solidFill>
                <a:effectLst/>
                <a:latin typeface="Gilmer Light" pitchFamily="2" charset="77"/>
                <a:ea typeface="Calibri-Light"/>
                <a:cs typeface="Calibri-Light"/>
              </a:rPr>
              <a:t>YOUR LOGO </a:t>
            </a:r>
          </a:p>
          <a:p>
            <a:pPr marL="0" marR="0">
              <a:spcBef>
                <a:spcPts val="0"/>
              </a:spcBef>
              <a:spcAft>
                <a:spcPts val="0"/>
              </a:spcAft>
            </a:pPr>
            <a:r>
              <a:rPr lang="en-US" sz="2800" dirty="0">
                <a:solidFill>
                  <a:schemeClr val="bg1"/>
                </a:solidFill>
                <a:effectLst/>
                <a:latin typeface="Gilmer Light" pitchFamily="2" charset="77"/>
                <a:ea typeface="Calibri-Light"/>
                <a:cs typeface="Calibri-Light"/>
              </a:rPr>
              <a:t>HERE</a:t>
            </a:r>
            <a:endParaRPr lang="en-US" sz="3600" dirty="0">
              <a:solidFill>
                <a:schemeClr val="bg1"/>
              </a:solidFill>
              <a:effectLst/>
              <a:latin typeface="Gilmer Light" pitchFamily="2" charset="77"/>
              <a:ea typeface="Calibri-Light"/>
              <a:cs typeface="Calibri-Light"/>
            </a:endParaRPr>
          </a:p>
        </p:txBody>
      </p:sp>
      <p:pic>
        <p:nvPicPr>
          <p:cNvPr id="12" name="Picture 11">
            <a:extLst>
              <a:ext uri="{FF2B5EF4-FFF2-40B4-BE49-F238E27FC236}">
                <a16:creationId xmlns:a16="http://schemas.microsoft.com/office/drawing/2014/main" id="{7398ECC1-B246-A94B-B316-45EF69207259}"/>
              </a:ext>
            </a:extLst>
          </p:cNvPr>
          <p:cNvPicPr>
            <a:picLocks noChangeAspect="1"/>
          </p:cNvPicPr>
          <p:nvPr/>
        </p:nvPicPr>
        <p:blipFill>
          <a:blip r:embed="rId5"/>
          <a:stretch>
            <a:fillRect/>
          </a:stretch>
        </p:blipFill>
        <p:spPr>
          <a:xfrm rot="16200000">
            <a:off x="8569283" y="3169461"/>
            <a:ext cx="6755130" cy="530508"/>
          </a:xfrm>
          <a:prstGeom prst="rect">
            <a:avLst/>
          </a:prstGeom>
        </p:spPr>
      </p:pic>
      <p:pic>
        <p:nvPicPr>
          <p:cNvPr id="15" name="Picture 14" descr="A person standing on a cliff&#10;&#10;Description automatically generated with low confidence">
            <a:extLst>
              <a:ext uri="{FF2B5EF4-FFF2-40B4-BE49-F238E27FC236}">
                <a16:creationId xmlns:a16="http://schemas.microsoft.com/office/drawing/2014/main" id="{61CD0C05-FCC3-D047-B634-D23B8C825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39636"/>
            <a:ext cx="4206242" cy="4902238"/>
          </a:xfrm>
          <a:prstGeom prst="rect">
            <a:avLst/>
          </a:prstGeom>
        </p:spPr>
      </p:pic>
    </p:spTree>
    <p:extLst>
      <p:ext uri="{BB962C8B-B14F-4D97-AF65-F5344CB8AC3E}">
        <p14:creationId xmlns:p14="http://schemas.microsoft.com/office/powerpoint/2010/main" val="234877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E2424-43BB-AF41-B253-4A76FF3D79F3}"/>
              </a:ext>
            </a:extLst>
          </p:cNvPr>
          <p:cNvSpPr>
            <a:spLocks noGrp="1"/>
          </p:cNvSpPr>
          <p:nvPr>
            <p:ph type="title" idx="4294967295"/>
          </p:nvPr>
        </p:nvSpPr>
        <p:spPr>
          <a:xfrm>
            <a:off x="0" y="340446"/>
            <a:ext cx="12192000" cy="638175"/>
          </a:xfrm>
        </p:spPr>
        <p:txBody>
          <a:bodyPr>
            <a:noAutofit/>
          </a:bodyPr>
          <a:lstStyle/>
          <a:p>
            <a:pPr algn="ctr"/>
            <a:r>
              <a:rPr lang="en-US" sz="4800" dirty="0">
                <a:solidFill>
                  <a:srgbClr val="004A4D"/>
                </a:solidFill>
                <a:latin typeface="Gilmer Light" pitchFamily="2" charset="77"/>
              </a:rPr>
              <a:t>KEY ACTIONS &amp; NEXT STEPS</a:t>
            </a:r>
          </a:p>
        </p:txBody>
      </p:sp>
      <p:sp>
        <p:nvSpPr>
          <p:cNvPr id="3" name="Text Placeholder 2">
            <a:extLst>
              <a:ext uri="{FF2B5EF4-FFF2-40B4-BE49-F238E27FC236}">
                <a16:creationId xmlns:a16="http://schemas.microsoft.com/office/drawing/2014/main" id="{9721D934-0C25-9B4F-8B3A-692568735BCD}"/>
              </a:ext>
            </a:extLst>
          </p:cNvPr>
          <p:cNvSpPr>
            <a:spLocks noGrp="1"/>
          </p:cNvSpPr>
          <p:nvPr>
            <p:ph type="body" sz="quarter" idx="4294967295"/>
          </p:nvPr>
        </p:nvSpPr>
        <p:spPr>
          <a:xfrm>
            <a:off x="222716" y="1798791"/>
            <a:ext cx="11382096" cy="3015256"/>
          </a:xfrm>
        </p:spPr>
        <p:txBody>
          <a:bodyPr/>
          <a:lstStyle/>
          <a:p>
            <a:pPr marL="0" indent="0">
              <a:buNone/>
            </a:pPr>
            <a:r>
              <a:rPr lang="en-US" sz="2200" dirty="0">
                <a:latin typeface="Gilmer Light" pitchFamily="2" charset="77"/>
              </a:rPr>
              <a:t>Below are the agreed upon takeaways from our Annual Strategic Planning Meeting.</a:t>
            </a:r>
          </a:p>
          <a:p>
            <a:pPr lvl="1">
              <a:buFont typeface="Wingdings" pitchFamily="2" charset="2"/>
              <a:buChar char="q"/>
            </a:pPr>
            <a:r>
              <a:rPr lang="en-US" sz="2000" dirty="0">
                <a:latin typeface="Gilmer Light" pitchFamily="2" charset="77"/>
              </a:rPr>
              <a:t>Insert tasks here</a:t>
            </a:r>
          </a:p>
        </p:txBody>
      </p:sp>
    </p:spTree>
    <p:extLst>
      <p:ext uri="{BB962C8B-B14F-4D97-AF65-F5344CB8AC3E}">
        <p14:creationId xmlns:p14="http://schemas.microsoft.com/office/powerpoint/2010/main" val="2317125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2B9AF-5012-0144-9DAC-C6C36445054F}"/>
              </a:ext>
            </a:extLst>
          </p:cNvPr>
          <p:cNvSpPr>
            <a:spLocks noGrp="1"/>
          </p:cNvSpPr>
          <p:nvPr>
            <p:ph type="title" idx="4294967295"/>
          </p:nvPr>
        </p:nvSpPr>
        <p:spPr>
          <a:xfrm>
            <a:off x="4857750" y="480061"/>
            <a:ext cx="4537710" cy="1729740"/>
          </a:xfrm>
        </p:spPr>
        <p:txBody>
          <a:bodyPr>
            <a:noAutofit/>
          </a:bodyPr>
          <a:lstStyle/>
          <a:p>
            <a:r>
              <a:rPr lang="en-US" sz="8000" i="1" dirty="0">
                <a:solidFill>
                  <a:srgbClr val="56ABA8"/>
                </a:solidFill>
                <a:latin typeface="Garamond" panose="02020404030301010803" pitchFamily="18" charset="0"/>
              </a:rPr>
              <a:t>This Year’s </a:t>
            </a:r>
            <a:br>
              <a:rPr lang="en-US" sz="4800" i="1" dirty="0">
                <a:solidFill>
                  <a:srgbClr val="56ABA8"/>
                </a:solidFill>
                <a:latin typeface="Garamond" panose="02020404030301010803" pitchFamily="18" charset="0"/>
              </a:rPr>
            </a:br>
            <a:r>
              <a:rPr lang="en-US" sz="4800" dirty="0">
                <a:solidFill>
                  <a:srgbClr val="004A4D"/>
                </a:solidFill>
                <a:latin typeface="Gilmer Light" pitchFamily="2" charset="77"/>
              </a:rPr>
              <a:t>BIG WINS</a:t>
            </a:r>
          </a:p>
        </p:txBody>
      </p:sp>
      <p:pic>
        <p:nvPicPr>
          <p:cNvPr id="5" name="Picture 4">
            <a:extLst>
              <a:ext uri="{FF2B5EF4-FFF2-40B4-BE49-F238E27FC236}">
                <a16:creationId xmlns:a16="http://schemas.microsoft.com/office/drawing/2014/main" id="{C2A2E986-2959-4A4B-9F6A-EEE9B79D4B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4225872" cy="6858000"/>
          </a:xfrm>
          <a:prstGeom prst="rect">
            <a:avLst/>
          </a:prstGeom>
        </p:spPr>
      </p:pic>
      <p:sp>
        <p:nvSpPr>
          <p:cNvPr id="8" name="TextBox 7">
            <a:extLst>
              <a:ext uri="{FF2B5EF4-FFF2-40B4-BE49-F238E27FC236}">
                <a16:creationId xmlns:a16="http://schemas.microsoft.com/office/drawing/2014/main" id="{0B2592E2-D8CB-CF47-AEC6-BC5C2A0A62ED}"/>
              </a:ext>
            </a:extLst>
          </p:cNvPr>
          <p:cNvSpPr txBox="1"/>
          <p:nvPr/>
        </p:nvSpPr>
        <p:spPr>
          <a:xfrm>
            <a:off x="4588510" y="2669540"/>
            <a:ext cx="6959600" cy="2554545"/>
          </a:xfrm>
          <a:prstGeom prst="rect">
            <a:avLst/>
          </a:prstGeom>
          <a:noFill/>
        </p:spPr>
        <p:txBody>
          <a:bodyPr wrap="square" rtlCol="0">
            <a:spAutoFit/>
          </a:bodyPr>
          <a:lstStyle/>
          <a:p>
            <a:pPr marL="342900" indent="-342900">
              <a:buFont typeface="Courier New" panose="02070309020205020404" pitchFamily="49" charset="0"/>
              <a:buChar char="o"/>
            </a:pPr>
            <a:r>
              <a:rPr lang="en-US" sz="2000" dirty="0">
                <a:latin typeface="Gilmer Light" pitchFamily="2" charset="77"/>
              </a:rPr>
              <a:t>Insert your biggest wins, celebrations and key objectives here. This is all about celebrating what you’ve accomplished.</a:t>
            </a:r>
          </a:p>
          <a:p>
            <a:pPr marL="342900" indent="-342900">
              <a:buFont typeface="Courier New" panose="02070309020205020404" pitchFamily="49" charset="0"/>
              <a:buChar char="o"/>
            </a:pPr>
            <a:r>
              <a:rPr lang="en-US" sz="2000" dirty="0">
                <a:latin typeface="Gilmer Light" pitchFamily="2" charset="77"/>
              </a:rPr>
              <a:t>This can include goals you set and achieved, but also just other great things that happened along the way.</a:t>
            </a:r>
          </a:p>
          <a:p>
            <a:pPr marL="342900" indent="-342900">
              <a:buFont typeface="Courier New" panose="02070309020205020404" pitchFamily="49" charset="0"/>
              <a:buChar char="o"/>
            </a:pPr>
            <a:r>
              <a:rPr lang="en-US" sz="2000" dirty="0">
                <a:latin typeface="Gilmer Light" pitchFamily="2" charset="77"/>
              </a:rPr>
              <a:t>If you have a team, include those here or do a round robin where each person shares their biggest win.</a:t>
            </a:r>
          </a:p>
        </p:txBody>
      </p:sp>
    </p:spTree>
    <p:extLst>
      <p:ext uri="{BB962C8B-B14F-4D97-AF65-F5344CB8AC3E}">
        <p14:creationId xmlns:p14="http://schemas.microsoft.com/office/powerpoint/2010/main" val="3468971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CE0796C-A2F1-954B-9277-99B29D8D1765}"/>
              </a:ext>
            </a:extLst>
          </p:cNvPr>
          <p:cNvSpPr>
            <a:spLocks noGrp="1"/>
          </p:cNvSpPr>
          <p:nvPr>
            <p:ph type="title" idx="4294967295"/>
          </p:nvPr>
        </p:nvSpPr>
        <p:spPr>
          <a:xfrm>
            <a:off x="0" y="424009"/>
            <a:ext cx="12192000" cy="638175"/>
          </a:xfrm>
        </p:spPr>
        <p:txBody>
          <a:bodyPr vert="horz" lIns="91440" tIns="45720" rIns="91440" bIns="45720" rtlCol="0" anchor="t">
            <a:noAutofit/>
          </a:bodyPr>
          <a:lstStyle/>
          <a:p>
            <a:pPr algn="ctr"/>
            <a:r>
              <a:rPr lang="en-US" sz="4800" dirty="0">
                <a:solidFill>
                  <a:srgbClr val="004A4D"/>
                </a:solidFill>
                <a:latin typeface="Gilmer Light" pitchFamily="2" charset="77"/>
              </a:rPr>
              <a:t>OUR VISION FOR SUCCESSS</a:t>
            </a:r>
          </a:p>
        </p:txBody>
      </p:sp>
      <p:sp>
        <p:nvSpPr>
          <p:cNvPr id="19" name="Text Placeholder 2">
            <a:extLst>
              <a:ext uri="{FF2B5EF4-FFF2-40B4-BE49-F238E27FC236}">
                <a16:creationId xmlns:a16="http://schemas.microsoft.com/office/drawing/2014/main" id="{53DF83CE-4F11-214F-8659-8881BD3BC5A4}"/>
              </a:ext>
            </a:extLst>
          </p:cNvPr>
          <p:cNvSpPr txBox="1">
            <a:spLocks/>
          </p:cNvSpPr>
          <p:nvPr/>
        </p:nvSpPr>
        <p:spPr>
          <a:xfrm>
            <a:off x="6116664" y="2522634"/>
            <a:ext cx="6054672" cy="709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What do you you really want out of life </a:t>
            </a:r>
            <a:br>
              <a:rPr lang="en-US" sz="2000" dirty="0">
                <a:solidFill>
                  <a:schemeClr val="bg1"/>
                </a:solidFill>
              </a:rPr>
            </a:br>
            <a:r>
              <a:rPr lang="en-US" sz="2000" dirty="0">
                <a:solidFill>
                  <a:schemeClr val="bg1"/>
                </a:solidFill>
              </a:rPr>
              <a:t>and the business in 2019? Beyond?</a:t>
            </a:r>
          </a:p>
        </p:txBody>
      </p:sp>
      <p:grpSp>
        <p:nvGrpSpPr>
          <p:cNvPr id="30" name="Group 29">
            <a:extLst>
              <a:ext uri="{FF2B5EF4-FFF2-40B4-BE49-F238E27FC236}">
                <a16:creationId xmlns:a16="http://schemas.microsoft.com/office/drawing/2014/main" id="{FC096307-7033-3641-AB6F-E1E840E5FC40}"/>
              </a:ext>
            </a:extLst>
          </p:cNvPr>
          <p:cNvGrpSpPr/>
          <p:nvPr/>
        </p:nvGrpSpPr>
        <p:grpSpPr>
          <a:xfrm>
            <a:off x="716704" y="1624795"/>
            <a:ext cx="10725996" cy="493857"/>
            <a:chOff x="948901" y="1715107"/>
            <a:chExt cx="7689991" cy="493857"/>
          </a:xfrm>
        </p:grpSpPr>
        <p:sp>
          <p:nvSpPr>
            <p:cNvPr id="31" name="Pentagon 30">
              <a:extLst>
                <a:ext uri="{FF2B5EF4-FFF2-40B4-BE49-F238E27FC236}">
                  <a16:creationId xmlns:a16="http://schemas.microsoft.com/office/drawing/2014/main" id="{09E76FE4-1328-C848-A991-2A9349585A6E}"/>
                </a:ext>
              </a:extLst>
            </p:cNvPr>
            <p:cNvSpPr/>
            <p:nvPr/>
          </p:nvSpPr>
          <p:spPr>
            <a:xfrm rot="10800000">
              <a:off x="948901" y="1715107"/>
              <a:ext cx="7689991" cy="493857"/>
            </a:xfrm>
            <a:prstGeom prst="homePlate">
              <a:avLst/>
            </a:prstGeom>
            <a:solidFill>
              <a:srgbClr val="56ABA8"/>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mer Light" pitchFamily="2" charset="77"/>
              </a:endParaRPr>
            </a:p>
          </p:txBody>
        </p:sp>
        <p:sp>
          <p:nvSpPr>
            <p:cNvPr id="32" name="TextBox 31">
              <a:extLst>
                <a:ext uri="{FF2B5EF4-FFF2-40B4-BE49-F238E27FC236}">
                  <a16:creationId xmlns:a16="http://schemas.microsoft.com/office/drawing/2014/main" id="{00C1F24A-EA41-EE47-A2F6-25C3967B234E}"/>
                </a:ext>
              </a:extLst>
            </p:cNvPr>
            <p:cNvSpPr txBox="1"/>
            <p:nvPr/>
          </p:nvSpPr>
          <p:spPr>
            <a:xfrm>
              <a:off x="1166284" y="1771554"/>
              <a:ext cx="2777066" cy="369332"/>
            </a:xfrm>
            <a:prstGeom prst="rect">
              <a:avLst/>
            </a:prstGeom>
            <a:noFill/>
          </p:spPr>
          <p:txBody>
            <a:bodyPr wrap="square" rtlCol="0">
              <a:spAutoFit/>
            </a:bodyPr>
            <a:lstStyle/>
            <a:p>
              <a:r>
                <a:rPr lang="en-US" b="1" dirty="0">
                  <a:solidFill>
                    <a:schemeClr val="bg1"/>
                  </a:solidFill>
                  <a:latin typeface="Gilmer Light" pitchFamily="2" charset="77"/>
                </a:rPr>
                <a:t>VISION &amp; MISSION</a:t>
              </a:r>
            </a:p>
          </p:txBody>
        </p:sp>
      </p:grpSp>
      <p:grpSp>
        <p:nvGrpSpPr>
          <p:cNvPr id="33" name="Group 32">
            <a:extLst>
              <a:ext uri="{FF2B5EF4-FFF2-40B4-BE49-F238E27FC236}">
                <a16:creationId xmlns:a16="http://schemas.microsoft.com/office/drawing/2014/main" id="{D1CD3C12-3797-2549-9A1F-6A73410F2980}"/>
              </a:ext>
            </a:extLst>
          </p:cNvPr>
          <p:cNvGrpSpPr/>
          <p:nvPr/>
        </p:nvGrpSpPr>
        <p:grpSpPr>
          <a:xfrm>
            <a:off x="716704" y="3181849"/>
            <a:ext cx="10725996" cy="493857"/>
            <a:chOff x="948901" y="1715107"/>
            <a:chExt cx="7689991" cy="493857"/>
          </a:xfrm>
        </p:grpSpPr>
        <p:sp>
          <p:nvSpPr>
            <p:cNvPr id="34" name="Pentagon 33">
              <a:extLst>
                <a:ext uri="{FF2B5EF4-FFF2-40B4-BE49-F238E27FC236}">
                  <a16:creationId xmlns:a16="http://schemas.microsoft.com/office/drawing/2014/main" id="{F1577049-3FE4-8C48-8BA1-C0B0C35758FA}"/>
                </a:ext>
              </a:extLst>
            </p:cNvPr>
            <p:cNvSpPr/>
            <p:nvPr/>
          </p:nvSpPr>
          <p:spPr>
            <a:xfrm rot="10800000">
              <a:off x="948901" y="1715107"/>
              <a:ext cx="7689991" cy="493857"/>
            </a:xfrm>
            <a:prstGeom prst="homePlate">
              <a:avLst/>
            </a:prstGeom>
            <a:solidFill>
              <a:srgbClr val="417E7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ysClr val="windowText" lastClr="000000"/>
                  </a:solidFill>
                </a:ln>
                <a:latin typeface="Gilmer Light" pitchFamily="2" charset="77"/>
              </a:endParaRPr>
            </a:p>
          </p:txBody>
        </p:sp>
        <p:sp>
          <p:nvSpPr>
            <p:cNvPr id="35" name="TextBox 34">
              <a:extLst>
                <a:ext uri="{FF2B5EF4-FFF2-40B4-BE49-F238E27FC236}">
                  <a16:creationId xmlns:a16="http://schemas.microsoft.com/office/drawing/2014/main" id="{C96DF296-595D-EA49-801C-C16A5346179A}"/>
                </a:ext>
              </a:extLst>
            </p:cNvPr>
            <p:cNvSpPr txBox="1"/>
            <p:nvPr/>
          </p:nvSpPr>
          <p:spPr>
            <a:xfrm>
              <a:off x="1166284" y="1771554"/>
              <a:ext cx="2777066" cy="369332"/>
            </a:xfrm>
            <a:prstGeom prst="rect">
              <a:avLst/>
            </a:prstGeom>
            <a:noFill/>
          </p:spPr>
          <p:txBody>
            <a:bodyPr wrap="square" rtlCol="0">
              <a:spAutoFit/>
            </a:bodyPr>
            <a:lstStyle>
              <a:defPPr>
                <a:defRPr lang="en-US"/>
              </a:defPPr>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solidFill>
                    <a:schemeClr val="bg1"/>
                  </a:solidFill>
                  <a:latin typeface="Gilmer Light" pitchFamily="2" charset="77"/>
                </a:rPr>
                <a:t>VALUES</a:t>
              </a:r>
            </a:p>
          </p:txBody>
        </p:sp>
      </p:grpSp>
      <p:grpSp>
        <p:nvGrpSpPr>
          <p:cNvPr id="39" name="Group 38">
            <a:extLst>
              <a:ext uri="{FF2B5EF4-FFF2-40B4-BE49-F238E27FC236}">
                <a16:creationId xmlns:a16="http://schemas.microsoft.com/office/drawing/2014/main" id="{E6181AE1-A5BB-BD46-B73B-E2C21DD1B44F}"/>
              </a:ext>
            </a:extLst>
          </p:cNvPr>
          <p:cNvGrpSpPr/>
          <p:nvPr/>
        </p:nvGrpSpPr>
        <p:grpSpPr>
          <a:xfrm>
            <a:off x="310883" y="1592442"/>
            <a:ext cx="548640" cy="548640"/>
            <a:chOff x="264768" y="3686686"/>
            <a:chExt cx="929611" cy="1013289"/>
          </a:xfrm>
        </p:grpSpPr>
        <p:sp>
          <p:nvSpPr>
            <p:cNvPr id="40" name="Oval 39">
              <a:extLst>
                <a:ext uri="{FF2B5EF4-FFF2-40B4-BE49-F238E27FC236}">
                  <a16:creationId xmlns:a16="http://schemas.microsoft.com/office/drawing/2014/main" id="{A9003719-228B-C243-84FD-FB22CEC34F28}"/>
                </a:ext>
              </a:extLst>
            </p:cNvPr>
            <p:cNvSpPr>
              <a:spLocks/>
            </p:cNvSpPr>
            <p:nvPr/>
          </p:nvSpPr>
          <p:spPr>
            <a:xfrm>
              <a:off x="264768" y="3686686"/>
              <a:ext cx="929611" cy="1013289"/>
            </a:xfrm>
            <a:prstGeom prst="ellipse">
              <a:avLst/>
            </a:prstGeom>
            <a:solidFill>
              <a:srgbClr val="56ABA8"/>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1" name="Picture 40">
              <a:extLst>
                <a:ext uri="{FF2B5EF4-FFF2-40B4-BE49-F238E27FC236}">
                  <a16:creationId xmlns:a16="http://schemas.microsoft.com/office/drawing/2014/main" id="{AB26898D-0BC4-A140-8A12-2B6FAFC57E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903" y="3796226"/>
              <a:ext cx="660103" cy="660102"/>
            </a:xfrm>
            <a:prstGeom prst="rect">
              <a:avLst/>
            </a:prstGeom>
            <a:noFill/>
          </p:spPr>
        </p:pic>
      </p:grpSp>
      <p:grpSp>
        <p:nvGrpSpPr>
          <p:cNvPr id="42" name="Group 41">
            <a:extLst>
              <a:ext uri="{FF2B5EF4-FFF2-40B4-BE49-F238E27FC236}">
                <a16:creationId xmlns:a16="http://schemas.microsoft.com/office/drawing/2014/main" id="{85C5E386-C5DC-1049-9B2A-4C2CBAE9FD90}"/>
              </a:ext>
            </a:extLst>
          </p:cNvPr>
          <p:cNvGrpSpPr/>
          <p:nvPr/>
        </p:nvGrpSpPr>
        <p:grpSpPr>
          <a:xfrm>
            <a:off x="362417" y="3143082"/>
            <a:ext cx="548640" cy="548640"/>
            <a:chOff x="284135" y="5008895"/>
            <a:chExt cx="929611" cy="1013289"/>
          </a:xfrm>
        </p:grpSpPr>
        <p:sp>
          <p:nvSpPr>
            <p:cNvPr id="43" name="Oval 42">
              <a:extLst>
                <a:ext uri="{FF2B5EF4-FFF2-40B4-BE49-F238E27FC236}">
                  <a16:creationId xmlns:a16="http://schemas.microsoft.com/office/drawing/2014/main" id="{F7C375E1-572B-404E-8CE4-0C832E8E8FED}"/>
                </a:ext>
              </a:extLst>
            </p:cNvPr>
            <p:cNvSpPr>
              <a:spLocks/>
            </p:cNvSpPr>
            <p:nvPr/>
          </p:nvSpPr>
          <p:spPr>
            <a:xfrm>
              <a:off x="284135" y="5008895"/>
              <a:ext cx="929611" cy="1013289"/>
            </a:xfrm>
            <a:prstGeom prst="ellipse">
              <a:avLst/>
            </a:prstGeom>
            <a:solidFill>
              <a:srgbClr val="417E77"/>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4" name="Picture 43">
              <a:extLst>
                <a:ext uri="{FF2B5EF4-FFF2-40B4-BE49-F238E27FC236}">
                  <a16:creationId xmlns:a16="http://schemas.microsoft.com/office/drawing/2014/main" id="{849CE2CE-482E-F94D-875B-758F1BB6B4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8705" y="5165533"/>
              <a:ext cx="692567" cy="692567"/>
            </a:xfrm>
            <a:prstGeom prst="rect">
              <a:avLst/>
            </a:prstGeom>
            <a:noFill/>
          </p:spPr>
        </p:pic>
      </p:grpSp>
      <p:sp>
        <p:nvSpPr>
          <p:cNvPr id="46" name="TextBox 45">
            <a:extLst>
              <a:ext uri="{FF2B5EF4-FFF2-40B4-BE49-F238E27FC236}">
                <a16:creationId xmlns:a16="http://schemas.microsoft.com/office/drawing/2014/main" id="{C97F69C1-0BEA-DE4E-A35D-1E39C9690D55}"/>
              </a:ext>
            </a:extLst>
          </p:cNvPr>
          <p:cNvSpPr txBox="1"/>
          <p:nvPr/>
        </p:nvSpPr>
        <p:spPr>
          <a:xfrm>
            <a:off x="1031340" y="2248110"/>
            <a:ext cx="9552516" cy="338554"/>
          </a:xfrm>
          <a:prstGeom prst="rect">
            <a:avLst/>
          </a:prstGeom>
          <a:noFill/>
        </p:spPr>
        <p:txBody>
          <a:bodyPr wrap="square" rtlCol="0">
            <a:spAutoFit/>
          </a:bodyPr>
          <a:lstStyle/>
          <a:p>
            <a:r>
              <a:rPr lang="en-US" sz="1600" dirty="0">
                <a:latin typeface="Gilmer Light" pitchFamily="2" charset="77"/>
              </a:rPr>
              <a:t>Insert your vision &amp; purpose here.</a:t>
            </a:r>
          </a:p>
        </p:txBody>
      </p:sp>
      <p:sp>
        <p:nvSpPr>
          <p:cNvPr id="47" name="TextBox 46">
            <a:extLst>
              <a:ext uri="{FF2B5EF4-FFF2-40B4-BE49-F238E27FC236}">
                <a16:creationId xmlns:a16="http://schemas.microsoft.com/office/drawing/2014/main" id="{069C0BA8-04C5-A445-9847-790DEDAAAD59}"/>
              </a:ext>
            </a:extLst>
          </p:cNvPr>
          <p:cNvSpPr txBox="1"/>
          <p:nvPr/>
        </p:nvSpPr>
        <p:spPr>
          <a:xfrm>
            <a:off x="1031340" y="3756173"/>
            <a:ext cx="3304116"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Gilmer Light" pitchFamily="2" charset="77"/>
              </a:rPr>
              <a:t>Insert your firm values here</a:t>
            </a:r>
          </a:p>
          <a:p>
            <a:pPr marL="285750" indent="-285750">
              <a:buFont typeface="Arial" panose="020B0604020202020204" pitchFamily="34" charset="0"/>
              <a:buChar char="•"/>
            </a:pPr>
            <a:r>
              <a:rPr lang="en-US" sz="1600" dirty="0">
                <a:latin typeface="Gilmer Light" pitchFamily="2" charset="77"/>
              </a:rPr>
              <a:t>Insert your firm values here</a:t>
            </a:r>
          </a:p>
        </p:txBody>
      </p:sp>
      <p:sp>
        <p:nvSpPr>
          <p:cNvPr id="48" name="TextBox 47">
            <a:extLst>
              <a:ext uri="{FF2B5EF4-FFF2-40B4-BE49-F238E27FC236}">
                <a16:creationId xmlns:a16="http://schemas.microsoft.com/office/drawing/2014/main" id="{429A7FB3-2ECE-174E-A139-50B033240133}"/>
              </a:ext>
            </a:extLst>
          </p:cNvPr>
          <p:cNvSpPr txBox="1"/>
          <p:nvPr/>
        </p:nvSpPr>
        <p:spPr>
          <a:xfrm>
            <a:off x="4921136" y="3782777"/>
            <a:ext cx="3304116"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Gilmer Light" pitchFamily="2" charset="77"/>
              </a:rPr>
              <a:t>Insert your firm values here</a:t>
            </a:r>
          </a:p>
          <a:p>
            <a:pPr marL="285750" indent="-285750">
              <a:buFont typeface="Arial" panose="020B0604020202020204" pitchFamily="34" charset="0"/>
              <a:buChar char="•"/>
            </a:pPr>
            <a:r>
              <a:rPr lang="en-US" sz="1600" dirty="0">
                <a:latin typeface="Gilmer Light" pitchFamily="2" charset="77"/>
              </a:rPr>
              <a:t>Insert your firm values here</a:t>
            </a:r>
          </a:p>
        </p:txBody>
      </p:sp>
      <p:sp>
        <p:nvSpPr>
          <p:cNvPr id="6" name="Rectangle 5">
            <a:extLst>
              <a:ext uri="{FF2B5EF4-FFF2-40B4-BE49-F238E27FC236}">
                <a16:creationId xmlns:a16="http://schemas.microsoft.com/office/drawing/2014/main" id="{7DA41405-CC33-174C-9AE4-EEB6506A950A}"/>
              </a:ext>
            </a:extLst>
          </p:cNvPr>
          <p:cNvSpPr/>
          <p:nvPr/>
        </p:nvSpPr>
        <p:spPr>
          <a:xfrm>
            <a:off x="1015544" y="5324444"/>
            <a:ext cx="9429864" cy="338554"/>
          </a:xfrm>
          <a:prstGeom prst="rect">
            <a:avLst/>
          </a:prstGeom>
          <a:noFill/>
        </p:spPr>
        <p:txBody>
          <a:bodyPr wrap="square" rtlCol="0">
            <a:spAutoFit/>
          </a:bodyPr>
          <a:lstStyle/>
          <a:p>
            <a:r>
              <a:rPr lang="en-US" sz="1600" dirty="0">
                <a:latin typeface="Gilmer Light" pitchFamily="2" charset="77"/>
              </a:rPr>
              <a:t>What is your next big goal? What do you hope to achieve out of business &amp; life?</a:t>
            </a:r>
          </a:p>
        </p:txBody>
      </p:sp>
      <p:grpSp>
        <p:nvGrpSpPr>
          <p:cNvPr id="24" name="Group 23">
            <a:extLst>
              <a:ext uri="{FF2B5EF4-FFF2-40B4-BE49-F238E27FC236}">
                <a16:creationId xmlns:a16="http://schemas.microsoft.com/office/drawing/2014/main" id="{01F5EF38-BD50-C843-AC92-F3BEEC5FF2D3}"/>
              </a:ext>
            </a:extLst>
          </p:cNvPr>
          <p:cNvGrpSpPr/>
          <p:nvPr/>
        </p:nvGrpSpPr>
        <p:grpSpPr>
          <a:xfrm>
            <a:off x="728134" y="4702039"/>
            <a:ext cx="10725996" cy="493857"/>
            <a:chOff x="948901" y="1715107"/>
            <a:chExt cx="7689991" cy="493857"/>
          </a:xfrm>
        </p:grpSpPr>
        <p:sp>
          <p:nvSpPr>
            <p:cNvPr id="25" name="Pentagon 24">
              <a:extLst>
                <a:ext uri="{FF2B5EF4-FFF2-40B4-BE49-F238E27FC236}">
                  <a16:creationId xmlns:a16="http://schemas.microsoft.com/office/drawing/2014/main" id="{F2974CE0-8F92-B447-B0D2-24A0B8D4829F}"/>
                </a:ext>
              </a:extLst>
            </p:cNvPr>
            <p:cNvSpPr/>
            <p:nvPr/>
          </p:nvSpPr>
          <p:spPr>
            <a:xfrm rot="10800000">
              <a:off x="948901" y="1715107"/>
              <a:ext cx="7689991" cy="493857"/>
            </a:xfrm>
            <a:prstGeom prst="homePlate">
              <a:avLst/>
            </a:prstGeom>
            <a:solidFill>
              <a:srgbClr val="81949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ysClr val="windowText" lastClr="000000"/>
                  </a:solidFill>
                </a:ln>
                <a:latin typeface="Gilmer Light" pitchFamily="2" charset="77"/>
              </a:endParaRPr>
            </a:p>
          </p:txBody>
        </p:sp>
        <p:sp>
          <p:nvSpPr>
            <p:cNvPr id="26" name="TextBox 25">
              <a:extLst>
                <a:ext uri="{FF2B5EF4-FFF2-40B4-BE49-F238E27FC236}">
                  <a16:creationId xmlns:a16="http://schemas.microsoft.com/office/drawing/2014/main" id="{6A65A8E1-988F-0044-AF32-ECB9A39BED25}"/>
                </a:ext>
              </a:extLst>
            </p:cNvPr>
            <p:cNvSpPr txBox="1"/>
            <p:nvPr/>
          </p:nvSpPr>
          <p:spPr>
            <a:xfrm>
              <a:off x="1166284" y="1771554"/>
              <a:ext cx="4423259" cy="369332"/>
            </a:xfrm>
            <a:prstGeom prst="rect">
              <a:avLst/>
            </a:prstGeom>
            <a:noFill/>
          </p:spPr>
          <p:txBody>
            <a:bodyPr wrap="square" rtlCol="0">
              <a:spAutoFit/>
            </a:bodyPr>
            <a:lstStyle>
              <a:defPPr>
                <a:defRPr lang="en-US"/>
              </a:defPPr>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dirty="0">
                  <a:solidFill>
                    <a:schemeClr val="bg1"/>
                  </a:solidFill>
                  <a:latin typeface="Gilmer Light" pitchFamily="2" charset="77"/>
                </a:rPr>
                <a:t>OUR BIG GOAL (VISION OF SUCCESS)</a:t>
              </a:r>
            </a:p>
          </p:txBody>
        </p:sp>
      </p:grpSp>
      <p:grpSp>
        <p:nvGrpSpPr>
          <p:cNvPr id="27" name="Group 26">
            <a:extLst>
              <a:ext uri="{FF2B5EF4-FFF2-40B4-BE49-F238E27FC236}">
                <a16:creationId xmlns:a16="http://schemas.microsoft.com/office/drawing/2014/main" id="{43E86CE6-835D-B44E-816F-04BC828AFF88}"/>
              </a:ext>
            </a:extLst>
          </p:cNvPr>
          <p:cNvGrpSpPr/>
          <p:nvPr/>
        </p:nvGrpSpPr>
        <p:grpSpPr>
          <a:xfrm>
            <a:off x="362417" y="4668832"/>
            <a:ext cx="548640" cy="548640"/>
            <a:chOff x="284135" y="5008895"/>
            <a:chExt cx="929611" cy="1013289"/>
          </a:xfrm>
        </p:grpSpPr>
        <p:sp>
          <p:nvSpPr>
            <p:cNvPr id="28" name="Oval 27">
              <a:extLst>
                <a:ext uri="{FF2B5EF4-FFF2-40B4-BE49-F238E27FC236}">
                  <a16:creationId xmlns:a16="http://schemas.microsoft.com/office/drawing/2014/main" id="{8DBE3EB3-A8CA-B741-A033-041E32AC4A9C}"/>
                </a:ext>
              </a:extLst>
            </p:cNvPr>
            <p:cNvSpPr>
              <a:spLocks/>
            </p:cNvSpPr>
            <p:nvPr/>
          </p:nvSpPr>
          <p:spPr>
            <a:xfrm>
              <a:off x="284135" y="5008895"/>
              <a:ext cx="929611" cy="1013289"/>
            </a:xfrm>
            <a:prstGeom prst="ellipse">
              <a:avLst/>
            </a:prstGeom>
            <a:solidFill>
              <a:srgbClr val="81949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9" name="Picture 28">
              <a:extLst>
                <a:ext uri="{FF2B5EF4-FFF2-40B4-BE49-F238E27FC236}">
                  <a16:creationId xmlns:a16="http://schemas.microsoft.com/office/drawing/2014/main" id="{6DF43FF6-2369-244D-85EC-3E8C69B0C0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4106" y="5221027"/>
              <a:ext cx="555889" cy="506645"/>
            </a:xfrm>
            <a:prstGeom prst="rect">
              <a:avLst/>
            </a:prstGeom>
            <a:noFill/>
          </p:spPr>
        </p:pic>
      </p:grpSp>
    </p:spTree>
    <p:extLst>
      <p:ext uri="{BB962C8B-B14F-4D97-AF65-F5344CB8AC3E}">
        <p14:creationId xmlns:p14="http://schemas.microsoft.com/office/powerpoint/2010/main" val="298272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17E3559C-2159-C246-B0B2-E257318DC0C1}"/>
              </a:ext>
            </a:extLst>
          </p:cNvPr>
          <p:cNvGraphicFramePr>
            <a:graphicFrameLocks noGrp="1"/>
          </p:cNvGraphicFramePr>
          <p:nvPr>
            <p:extLst>
              <p:ext uri="{D42A27DB-BD31-4B8C-83A1-F6EECF244321}">
                <p14:modId xmlns:p14="http://schemas.microsoft.com/office/powerpoint/2010/main" val="1125404866"/>
              </p:ext>
            </p:extLst>
          </p:nvPr>
        </p:nvGraphicFramePr>
        <p:xfrm>
          <a:off x="726955" y="1095897"/>
          <a:ext cx="11230357" cy="5143045"/>
        </p:xfrm>
        <a:graphic>
          <a:graphicData uri="http://schemas.openxmlformats.org/drawingml/2006/table">
            <a:tbl>
              <a:tblPr firstRow="1" bandRow="1">
                <a:tableStyleId>{3B4B98B0-60AC-42C2-AFA5-B58CD77FA1E5}</a:tableStyleId>
              </a:tblPr>
              <a:tblGrid>
                <a:gridCol w="1263881">
                  <a:extLst>
                    <a:ext uri="{9D8B030D-6E8A-4147-A177-3AD203B41FA5}">
                      <a16:colId xmlns:a16="http://schemas.microsoft.com/office/drawing/2014/main" val="239917941"/>
                    </a:ext>
                  </a:extLst>
                </a:gridCol>
                <a:gridCol w="1942923">
                  <a:extLst>
                    <a:ext uri="{9D8B030D-6E8A-4147-A177-3AD203B41FA5}">
                      <a16:colId xmlns:a16="http://schemas.microsoft.com/office/drawing/2014/main" val="4098199796"/>
                    </a:ext>
                  </a:extLst>
                </a:gridCol>
                <a:gridCol w="2102885">
                  <a:extLst>
                    <a:ext uri="{9D8B030D-6E8A-4147-A177-3AD203B41FA5}">
                      <a16:colId xmlns:a16="http://schemas.microsoft.com/office/drawing/2014/main" val="3300116913"/>
                    </a:ext>
                  </a:extLst>
                </a:gridCol>
                <a:gridCol w="246380">
                  <a:extLst>
                    <a:ext uri="{9D8B030D-6E8A-4147-A177-3AD203B41FA5}">
                      <a16:colId xmlns:a16="http://schemas.microsoft.com/office/drawing/2014/main" val="154918952"/>
                    </a:ext>
                  </a:extLst>
                </a:gridCol>
                <a:gridCol w="2207833">
                  <a:extLst>
                    <a:ext uri="{9D8B030D-6E8A-4147-A177-3AD203B41FA5}">
                      <a16:colId xmlns:a16="http://schemas.microsoft.com/office/drawing/2014/main" val="370513176"/>
                    </a:ext>
                  </a:extLst>
                </a:gridCol>
                <a:gridCol w="1681843">
                  <a:extLst>
                    <a:ext uri="{9D8B030D-6E8A-4147-A177-3AD203B41FA5}">
                      <a16:colId xmlns:a16="http://schemas.microsoft.com/office/drawing/2014/main" val="2889568459"/>
                    </a:ext>
                  </a:extLst>
                </a:gridCol>
                <a:gridCol w="1784612">
                  <a:extLst>
                    <a:ext uri="{9D8B030D-6E8A-4147-A177-3AD203B41FA5}">
                      <a16:colId xmlns:a16="http://schemas.microsoft.com/office/drawing/2014/main" val="2546761224"/>
                    </a:ext>
                  </a:extLst>
                </a:gridCol>
              </a:tblGrid>
              <a:tr h="571045">
                <a:tc>
                  <a:txBody>
                    <a:bodyPr/>
                    <a:lstStyle/>
                    <a:p>
                      <a:endParaRPr lang="en-US" sz="1600" dirty="0">
                        <a:solidFill>
                          <a:schemeClr val="bg1"/>
                        </a:solidFill>
                        <a:latin typeface="Gilmer Light" pitchFamily="2" charset="77"/>
                      </a:endParaRPr>
                    </a:p>
                  </a:txBody>
                  <a:tcPr anchor="b">
                    <a:lnL>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b="1" u="none" dirty="0">
                          <a:solidFill>
                            <a:schemeClr val="bg1"/>
                          </a:solidFill>
                          <a:latin typeface="Gilmer Light" pitchFamily="2" charset="77"/>
                        </a:rPr>
                        <a:t>1 YR GOAL</a:t>
                      </a:r>
                    </a:p>
                  </a:txBody>
                  <a:tcPr anchor="b">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A4D"/>
                    </a:solidFill>
                  </a:tcPr>
                </a:tc>
                <a:tc>
                  <a:txBody>
                    <a:bodyPr/>
                    <a:lstStyle/>
                    <a:p>
                      <a:pPr algn="ctr"/>
                      <a:r>
                        <a:rPr lang="en-US" sz="2200" b="1" u="none" dirty="0">
                          <a:solidFill>
                            <a:schemeClr val="bg1"/>
                          </a:solidFill>
                          <a:latin typeface="Gilmer Light" pitchFamily="2" charset="77"/>
                        </a:rPr>
                        <a:t>3 YR GOAL</a:t>
                      </a:r>
                    </a:p>
                  </a:txBody>
                  <a:tcPr anchor="b">
                    <a:lnL w="57150" cap="flat" cmpd="sng" algn="ctr">
                      <a:solidFill>
                        <a:schemeClr val="bg1"/>
                      </a:solidFill>
                      <a:prstDash val="solid"/>
                      <a:round/>
                      <a:headEnd type="none" w="med" len="med"/>
                      <a:tailEnd type="none" w="med" len="med"/>
                    </a:lnL>
                    <a:lnR>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6ABA8"/>
                    </a:solidFill>
                  </a:tcPr>
                </a:tc>
                <a:tc>
                  <a:txBody>
                    <a:bodyPr/>
                    <a:lstStyle/>
                    <a:p>
                      <a:endParaRPr lang="en-US" sz="2200" b="1" dirty="0">
                        <a:solidFill>
                          <a:schemeClr val="bg1"/>
                        </a:solidFill>
                        <a:latin typeface="Gilmer Light" pitchFamily="2" charset="77"/>
                      </a:endParaRPr>
                    </a:p>
                  </a:txBody>
                  <a:tcPr anchor="b">
                    <a:lnL>
                      <a:noFill/>
                    </a:lnL>
                    <a:lnR w="12700" cap="flat" cmpd="sng" algn="ctr">
                      <a:no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latinLnBrk="0" hangingPunct="1"/>
                      <a:endParaRPr lang="en-US" sz="1800" b="1" kern="1200" dirty="0">
                        <a:solidFill>
                          <a:schemeClr val="bg1"/>
                        </a:solidFill>
                        <a:latin typeface="Gilmer Light" pitchFamily="2" charset="77"/>
                        <a:ea typeface="+mn-ea"/>
                        <a:cs typeface="+mn-cs"/>
                      </a:endParaRPr>
                    </a:p>
                  </a:txBody>
                  <a:tcPr anchor="b">
                    <a:lnL>
                      <a:noFill/>
                    </a:lnL>
                    <a:lnR w="12700" cap="flat" cmpd="sng" algn="ctr">
                      <a:no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b="1" u="none" dirty="0">
                          <a:solidFill>
                            <a:schemeClr val="bg1"/>
                          </a:solidFill>
                          <a:latin typeface="Gilmer Light" pitchFamily="2" charset="77"/>
                        </a:rPr>
                        <a:t>1 YR GOAL</a:t>
                      </a:r>
                    </a:p>
                  </a:txBody>
                  <a:tcPr anchor="b">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A4D"/>
                    </a:solidFill>
                  </a:tcPr>
                </a:tc>
                <a:tc>
                  <a:txBody>
                    <a:bodyPr/>
                    <a:lstStyle/>
                    <a:p>
                      <a:pPr algn="ctr"/>
                      <a:r>
                        <a:rPr lang="en-US" sz="2200" b="1" u="none" dirty="0">
                          <a:solidFill>
                            <a:schemeClr val="bg1"/>
                          </a:solidFill>
                          <a:latin typeface="Gilmer Light" pitchFamily="2" charset="77"/>
                        </a:rPr>
                        <a:t>3 YR GOAL</a:t>
                      </a:r>
                    </a:p>
                  </a:txBody>
                  <a:tcPr anchor="b">
                    <a:lnL w="57150" cap="flat" cmpd="sng" algn="ctr">
                      <a:solidFill>
                        <a:schemeClr val="bg1"/>
                      </a:solidFill>
                      <a:prstDash val="solid"/>
                      <a:round/>
                      <a:headEnd type="none" w="med" len="med"/>
                      <a:tailEnd type="none" w="med" len="med"/>
                    </a:lnL>
                    <a:lnR>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6ABA8"/>
                    </a:solidFill>
                  </a:tcPr>
                </a:tc>
                <a:extLst>
                  <a:ext uri="{0D108BD9-81ED-4DB2-BD59-A6C34878D82A}">
                    <a16:rowId xmlns:a16="http://schemas.microsoft.com/office/drawing/2014/main" val="2472029825"/>
                  </a:ext>
                </a:extLst>
              </a:tr>
              <a:tr h="914400">
                <a:tc>
                  <a:txBody>
                    <a:bodyPr/>
                    <a:lstStyle/>
                    <a:p>
                      <a:pPr algn="r"/>
                      <a:r>
                        <a:rPr lang="en-US" sz="1400" b="1" dirty="0">
                          <a:solidFill>
                            <a:schemeClr val="tx1">
                              <a:lumMod val="75000"/>
                              <a:lumOff val="25000"/>
                            </a:schemeClr>
                          </a:solidFill>
                          <a:latin typeface="Gilmer Light" pitchFamily="2" charset="77"/>
                        </a:rPr>
                        <a:t>FINANCIAL GOALS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US" sz="1600" dirty="0">
                          <a:solidFill>
                            <a:schemeClr val="bg1"/>
                          </a:solidFill>
                          <a:latin typeface="Gilmer Light" pitchFamily="2" charset="77"/>
                        </a:rPr>
                        <a:t>AUM: $36M</a:t>
                      </a:r>
                    </a:p>
                    <a:p>
                      <a:pPr algn="ctr"/>
                      <a:r>
                        <a:rPr lang="en-US" sz="1600" dirty="0">
                          <a:solidFill>
                            <a:schemeClr val="bg1"/>
                          </a:solidFill>
                          <a:latin typeface="Gilmer Light" pitchFamily="2" charset="77"/>
                        </a:rPr>
                        <a:t>REV: $355K, </a:t>
                      </a:r>
                    </a:p>
                    <a:p>
                      <a:pPr algn="ctr"/>
                      <a:r>
                        <a:rPr lang="en-US" sz="1600" dirty="0">
                          <a:solidFill>
                            <a:schemeClr val="bg1"/>
                          </a:solidFill>
                          <a:latin typeface="Gilmer Light" pitchFamily="2" charset="77"/>
                        </a:rPr>
                        <a:t>20% PROFIT</a:t>
                      </a:r>
                    </a:p>
                  </a:txBody>
                  <a:tcPr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rgbClr val="004A4D"/>
                    </a:solidFill>
                  </a:tcPr>
                </a:tc>
                <a:tc>
                  <a:txBody>
                    <a:bodyPr/>
                    <a:lstStyle/>
                    <a:p>
                      <a:pPr algn="ctr"/>
                      <a:r>
                        <a:rPr lang="en-US" sz="1600" dirty="0">
                          <a:solidFill>
                            <a:schemeClr val="bg1"/>
                          </a:solidFill>
                          <a:latin typeface="Gilmer Light" pitchFamily="2" charset="77"/>
                        </a:rPr>
                        <a:t>AUM: $100M</a:t>
                      </a:r>
                    </a:p>
                    <a:p>
                      <a:pPr algn="ctr"/>
                      <a:r>
                        <a:rPr lang="en-US" sz="1600" dirty="0">
                          <a:solidFill>
                            <a:schemeClr val="bg1"/>
                          </a:solidFill>
                          <a:latin typeface="Gilmer Light" pitchFamily="2" charset="77"/>
                        </a:rPr>
                        <a:t>REV: $1M</a:t>
                      </a:r>
                    </a:p>
                    <a:p>
                      <a:pPr algn="ctr"/>
                      <a:r>
                        <a:rPr lang="en-US" sz="1600" dirty="0">
                          <a:solidFill>
                            <a:schemeClr val="bg1"/>
                          </a:solidFill>
                          <a:latin typeface="Gilmer Light" pitchFamily="2" charset="77"/>
                        </a:rPr>
                        <a:t>30% PROFIT</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a:noFill/>
                    </a:lnB>
                    <a:solidFill>
                      <a:srgbClr val="56ABA8"/>
                    </a:solidFill>
                  </a:tcPr>
                </a:tc>
                <a:tc>
                  <a:txBody>
                    <a:bodyPr/>
                    <a:lstStyle/>
                    <a:p>
                      <a:pPr marL="0" algn="r" defTabSz="914400" rtl="0" eaLnBrk="1" latinLnBrk="0" hangingPunct="1"/>
                      <a:endParaRPr lang="en-US" sz="1400" b="1" kern="1200" dirty="0">
                        <a:solidFill>
                          <a:schemeClr val="bg1"/>
                        </a:solidFill>
                        <a:latin typeface="Gilmer Light" pitchFamily="2" charset="77"/>
                        <a:ea typeface="+mn-ea"/>
                        <a:cs typeface="+mn-cs"/>
                      </a:endParaRPr>
                    </a:p>
                  </a:txBody>
                  <a:tcPr>
                    <a:lnT w="57150" cap="flat" cmpd="sng" algn="ctr">
                      <a:solidFill>
                        <a:schemeClr val="bg1"/>
                      </a:solidFill>
                      <a:prstDash val="solid"/>
                      <a:round/>
                      <a:headEnd type="none" w="med" len="med"/>
                      <a:tailEnd type="none" w="med" len="med"/>
                    </a:lnT>
                    <a:noFill/>
                  </a:tcPr>
                </a:tc>
                <a:tc>
                  <a:txBody>
                    <a:bodyPr/>
                    <a:lstStyle/>
                    <a:p>
                      <a:pPr marL="0" algn="r" defTabSz="914400" rtl="0" eaLnBrk="1" latinLnBrk="0" hangingPunct="1"/>
                      <a:r>
                        <a:rPr lang="en-US" sz="1400" b="1" kern="1200" dirty="0">
                          <a:solidFill>
                            <a:schemeClr val="tx1">
                              <a:lumMod val="75000"/>
                              <a:lumOff val="25000"/>
                            </a:schemeClr>
                          </a:solidFill>
                          <a:latin typeface="Gilmer Light" pitchFamily="2" charset="77"/>
                          <a:ea typeface="+mn-ea"/>
                          <a:cs typeface="+mn-cs"/>
                        </a:rPr>
                        <a:t>SERVICES, FEES </a:t>
                      </a:r>
                      <a:br>
                        <a:rPr lang="en-US" sz="1400" b="1" kern="1200" dirty="0">
                          <a:solidFill>
                            <a:schemeClr val="tx1">
                              <a:lumMod val="75000"/>
                              <a:lumOff val="25000"/>
                            </a:schemeClr>
                          </a:solidFill>
                          <a:latin typeface="Gilmer Light" pitchFamily="2" charset="77"/>
                          <a:ea typeface="+mn-ea"/>
                          <a:cs typeface="+mn-cs"/>
                        </a:rPr>
                      </a:br>
                      <a:r>
                        <a:rPr lang="en-US" sz="1400" b="1" kern="1200" dirty="0">
                          <a:solidFill>
                            <a:schemeClr val="tx1">
                              <a:lumMod val="75000"/>
                              <a:lumOff val="25000"/>
                            </a:schemeClr>
                          </a:solidFill>
                          <a:latin typeface="Gilmer Light" pitchFamily="2" charset="77"/>
                          <a:ea typeface="+mn-ea"/>
                          <a:cs typeface="+mn-cs"/>
                        </a:rPr>
                        <a:t>&amp; MINIMUMS</a:t>
                      </a:r>
                    </a:p>
                  </a:txBody>
                  <a:tcPr anchor="ctr">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noFill/>
                  </a:tcPr>
                </a:tc>
                <a:tc>
                  <a:txBody>
                    <a:bodyPr/>
                    <a:lstStyle/>
                    <a:p>
                      <a:pPr algn="ctr"/>
                      <a:r>
                        <a:rPr lang="en-US" sz="1600" dirty="0">
                          <a:solidFill>
                            <a:schemeClr val="bg1"/>
                          </a:solidFill>
                          <a:latin typeface="Gilmer Light" pitchFamily="2" charset="77"/>
                        </a:rPr>
                        <a:t>WM, $500K</a:t>
                      </a:r>
                    </a:p>
                  </a:txBody>
                  <a:tcPr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004A4D"/>
                    </a:solidFill>
                  </a:tcPr>
                </a:tc>
                <a:tc>
                  <a:txBody>
                    <a:bodyPr/>
                    <a:lstStyle/>
                    <a:p>
                      <a:pPr algn="ctr"/>
                      <a:r>
                        <a:rPr lang="en-US" sz="1600" dirty="0">
                          <a:solidFill>
                            <a:schemeClr val="bg1"/>
                          </a:solidFill>
                          <a:latin typeface="Gilmer Light" pitchFamily="2" charset="77"/>
                        </a:rPr>
                        <a:t>$750,000</a:t>
                      </a:r>
                    </a:p>
                  </a:txBody>
                  <a:tcPr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rgbClr val="56ABA8"/>
                    </a:solidFill>
                  </a:tcPr>
                </a:tc>
                <a:extLst>
                  <a:ext uri="{0D108BD9-81ED-4DB2-BD59-A6C34878D82A}">
                    <a16:rowId xmlns:a16="http://schemas.microsoft.com/office/drawing/2014/main" val="1550531373"/>
                  </a:ext>
                </a:extLst>
              </a:tr>
              <a:tr h="1188720">
                <a:tc>
                  <a:txBody>
                    <a:bodyPr/>
                    <a:lstStyle/>
                    <a:p>
                      <a:pPr algn="r"/>
                      <a:r>
                        <a:rPr lang="en-US" sz="1400" b="1" dirty="0">
                          <a:solidFill>
                            <a:schemeClr val="tx1">
                              <a:lumMod val="75000"/>
                              <a:lumOff val="25000"/>
                            </a:schemeClr>
                          </a:solidFill>
                          <a:latin typeface="Gilmer Light" pitchFamily="2" charset="77"/>
                        </a:rPr>
                        <a:t>TARGET CLIENT</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r>
                        <a:rPr lang="en-US" sz="1600" dirty="0">
                          <a:solidFill>
                            <a:schemeClr val="bg1"/>
                          </a:solidFill>
                          <a:latin typeface="Gilmer Light" pitchFamily="2" charset="77"/>
                        </a:rPr>
                        <a:t>W/in 5 </a:t>
                      </a:r>
                      <a:r>
                        <a:rPr lang="en-US" sz="1600" dirty="0" err="1">
                          <a:solidFill>
                            <a:schemeClr val="bg1"/>
                          </a:solidFill>
                          <a:latin typeface="Gilmer Light" pitchFamily="2" charset="77"/>
                        </a:rPr>
                        <a:t>yrs</a:t>
                      </a:r>
                      <a:r>
                        <a:rPr lang="en-US" sz="1600" dirty="0">
                          <a:solidFill>
                            <a:schemeClr val="bg1"/>
                          </a:solidFill>
                          <a:latin typeface="Gilmer Light" pitchFamily="2" charset="77"/>
                        </a:rPr>
                        <a:t> of retirement in PHX area Acct Avg. $500K</a:t>
                      </a:r>
                    </a:p>
                  </a:txBody>
                  <a:tcPr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4A4D"/>
                    </a:solidFill>
                  </a:tcPr>
                </a:tc>
                <a:tc>
                  <a:txBody>
                    <a:bodyPr/>
                    <a:lstStyle/>
                    <a:p>
                      <a:pPr algn="ctr"/>
                      <a:r>
                        <a:rPr lang="en-US" sz="1600" kern="1200" dirty="0">
                          <a:solidFill>
                            <a:schemeClr val="bg1"/>
                          </a:solidFill>
                          <a:latin typeface="Gilmer Light" pitchFamily="2" charset="77"/>
                          <a:ea typeface="+mn-ea"/>
                          <a:cs typeface="+mn-cs"/>
                        </a:rPr>
                        <a:t>W/in 5 </a:t>
                      </a:r>
                      <a:r>
                        <a:rPr lang="en-US" sz="1600" kern="1200" dirty="0" err="1">
                          <a:solidFill>
                            <a:schemeClr val="bg1"/>
                          </a:solidFill>
                          <a:latin typeface="Gilmer Light" pitchFamily="2" charset="77"/>
                          <a:ea typeface="+mn-ea"/>
                          <a:cs typeface="+mn-cs"/>
                        </a:rPr>
                        <a:t>yrs</a:t>
                      </a:r>
                      <a:r>
                        <a:rPr lang="en-US" sz="1600" kern="1200" dirty="0">
                          <a:solidFill>
                            <a:schemeClr val="bg1"/>
                          </a:solidFill>
                          <a:latin typeface="Gilmer Light" pitchFamily="2" charset="77"/>
                          <a:ea typeface="+mn-ea"/>
                          <a:cs typeface="+mn-cs"/>
                        </a:rPr>
                        <a:t> of retirement in </a:t>
                      </a:r>
                      <a:br>
                        <a:rPr lang="en-US" sz="1600" kern="1200" dirty="0">
                          <a:solidFill>
                            <a:schemeClr val="bg1"/>
                          </a:solidFill>
                          <a:latin typeface="Gilmer Light" pitchFamily="2" charset="77"/>
                          <a:ea typeface="+mn-ea"/>
                          <a:cs typeface="+mn-cs"/>
                        </a:rPr>
                      </a:br>
                      <a:r>
                        <a:rPr lang="en-US" sz="1600" kern="1200" dirty="0">
                          <a:solidFill>
                            <a:schemeClr val="bg1"/>
                          </a:solidFill>
                          <a:latin typeface="Gilmer Light" pitchFamily="2" charset="77"/>
                          <a:ea typeface="+mn-ea"/>
                          <a:cs typeface="+mn-cs"/>
                        </a:rPr>
                        <a:t>PHX area </a:t>
                      </a:r>
                    </a:p>
                    <a:p>
                      <a:pPr algn="ctr"/>
                      <a:r>
                        <a:rPr lang="en-US" sz="1600" kern="1200" dirty="0">
                          <a:solidFill>
                            <a:schemeClr val="bg1"/>
                          </a:solidFill>
                          <a:latin typeface="Gilmer Light" pitchFamily="2" charset="77"/>
                          <a:ea typeface="+mn-ea"/>
                          <a:cs typeface="+mn-cs"/>
                        </a:rPr>
                        <a:t>Acct Avg. $1MK</a:t>
                      </a:r>
                    </a:p>
                  </a:txBody>
                  <a:tcPr anchor="ctr">
                    <a:lnL w="57150" cap="flat" cmpd="sng" algn="ctr">
                      <a:solidFill>
                        <a:schemeClr val="bg1"/>
                      </a:solidFill>
                      <a:prstDash val="solid"/>
                      <a:round/>
                      <a:headEnd type="none" w="med" len="med"/>
                      <a:tailEnd type="none" w="med" len="med"/>
                    </a:lnL>
                    <a:lnT>
                      <a:noFill/>
                    </a:lnT>
                    <a:lnB>
                      <a:noFill/>
                    </a:lnB>
                    <a:solidFill>
                      <a:srgbClr val="56ABA8"/>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bg1"/>
                        </a:solidFill>
                        <a:latin typeface="Gilmer Light" pitchFamily="2" charset="77"/>
                        <a:ea typeface="+mn-ea"/>
                        <a:cs typeface="+mn-cs"/>
                      </a:endParaRPr>
                    </a:p>
                  </a:txBody>
                  <a:tcPr>
                    <a:lnR>
                      <a:noFill/>
                    </a:ln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lumMod val="75000"/>
                              <a:lumOff val="25000"/>
                            </a:schemeClr>
                          </a:solidFill>
                          <a:latin typeface="Gilmer Light" pitchFamily="2" charset="77"/>
                          <a:ea typeface="+mn-ea"/>
                          <a:cs typeface="+mn-cs"/>
                        </a:rPr>
                        <a:t>GROWTH</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lumMod val="75000"/>
                              <a:lumOff val="25000"/>
                            </a:schemeClr>
                          </a:solidFill>
                          <a:latin typeface="Gilmer Light" pitchFamily="2" charset="77"/>
                          <a:ea typeface="+mn-ea"/>
                          <a:cs typeface="+mn-cs"/>
                        </a:rPr>
                        <a:t> STRATEGY</a:t>
                      </a:r>
                    </a:p>
                  </a:txBody>
                  <a:tcPr anchor="ctr">
                    <a:lnL>
                      <a:noFill/>
                    </a:lnL>
                    <a:lnR w="12700" cap="flat" cmpd="sng" algn="ctr">
                      <a:noFill/>
                      <a:prstDash val="solid"/>
                      <a:round/>
                      <a:headEnd type="none" w="med" len="med"/>
                      <a:tailEnd type="none" w="med" len="med"/>
                    </a:lnR>
                    <a:noFill/>
                  </a:tcPr>
                </a:tc>
                <a:tc>
                  <a:txBody>
                    <a:bodyPr/>
                    <a:lstStyle/>
                    <a:p>
                      <a:pPr algn="ctr"/>
                      <a:r>
                        <a:rPr lang="en-US" sz="1600" dirty="0">
                          <a:solidFill>
                            <a:schemeClr val="bg1"/>
                          </a:solidFill>
                          <a:latin typeface="Gilmer Light" pitchFamily="2" charset="77"/>
                        </a:rPr>
                        <a:t>Digital, Referrals  Community</a:t>
                      </a:r>
                    </a:p>
                  </a:txBody>
                  <a:tcPr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solidFill>
                      <a:srgbClr val="004A4D"/>
                    </a:solidFill>
                  </a:tcPr>
                </a:tc>
                <a:tc>
                  <a:txBody>
                    <a:bodyPr/>
                    <a:lstStyle/>
                    <a:p>
                      <a:pPr algn="ctr"/>
                      <a:r>
                        <a:rPr lang="en-US" sz="1600" dirty="0">
                          <a:solidFill>
                            <a:schemeClr val="bg1"/>
                          </a:solidFill>
                          <a:latin typeface="Gilmer Light" pitchFamily="2" charset="77"/>
                        </a:rPr>
                        <a:t>+1 FA, referrals </a:t>
                      </a:r>
                      <a:br>
                        <a:rPr lang="en-US" sz="1600" dirty="0">
                          <a:solidFill>
                            <a:schemeClr val="bg1"/>
                          </a:solidFill>
                          <a:latin typeface="Gilmer Light" pitchFamily="2" charset="77"/>
                        </a:rPr>
                      </a:br>
                      <a:r>
                        <a:rPr lang="en-US" sz="1600" dirty="0">
                          <a:solidFill>
                            <a:schemeClr val="bg1"/>
                          </a:solidFill>
                          <a:latin typeface="Gilmer Light" pitchFamily="2" charset="77"/>
                        </a:rPr>
                        <a:t>&amp; digital marketing</a:t>
                      </a:r>
                    </a:p>
                  </a:txBody>
                  <a:tcPr anchor="ctr">
                    <a:lnL w="57150" cap="flat" cmpd="sng" algn="ctr">
                      <a:solidFill>
                        <a:schemeClr val="bg1"/>
                      </a:solidFill>
                      <a:prstDash val="solid"/>
                      <a:round/>
                      <a:headEnd type="none" w="med" len="med"/>
                      <a:tailEnd type="none" w="med" len="med"/>
                    </a:lnL>
                    <a:solidFill>
                      <a:srgbClr val="56ABA8"/>
                    </a:solidFill>
                  </a:tcPr>
                </a:tc>
                <a:extLst>
                  <a:ext uri="{0D108BD9-81ED-4DB2-BD59-A6C34878D82A}">
                    <a16:rowId xmlns:a16="http://schemas.microsoft.com/office/drawing/2014/main" val="3224687193"/>
                  </a:ext>
                </a:extLst>
              </a:tr>
              <a:tr h="1463040">
                <a:tc>
                  <a:txBody>
                    <a:bodyPr/>
                    <a:lstStyle/>
                    <a:p>
                      <a:pPr algn="r"/>
                      <a:r>
                        <a:rPr lang="en-US" sz="1400" b="1" dirty="0">
                          <a:solidFill>
                            <a:schemeClr val="tx1">
                              <a:lumMod val="75000"/>
                              <a:lumOff val="25000"/>
                            </a:schemeClr>
                          </a:solidFill>
                          <a:latin typeface="Gilmer Light" pitchFamily="2" charset="77"/>
                        </a:rPr>
                        <a:t> BUSINESS MODEL</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r>
                        <a:rPr lang="en-US" sz="1600" dirty="0">
                          <a:solidFill>
                            <a:schemeClr val="bg1"/>
                          </a:solidFill>
                          <a:latin typeface="Gilmer Light" pitchFamily="2" charset="77"/>
                        </a:rPr>
                        <a:t>Solopreneur </a:t>
                      </a:r>
                    </a:p>
                  </a:txBody>
                  <a:tcPr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4A4D"/>
                    </a:solidFill>
                  </a:tcPr>
                </a:tc>
                <a:tc>
                  <a:txBody>
                    <a:bodyPr/>
                    <a:lstStyle/>
                    <a:p>
                      <a:pPr algn="ctr"/>
                      <a:r>
                        <a:rPr lang="en-US" sz="1600" dirty="0">
                          <a:solidFill>
                            <a:schemeClr val="bg1"/>
                          </a:solidFill>
                          <a:latin typeface="Gilmer Light" pitchFamily="2" charset="77"/>
                        </a:rPr>
                        <a:t>Small Giant</a:t>
                      </a:r>
                    </a:p>
                    <a:p>
                      <a:pPr algn="ctr"/>
                      <a:r>
                        <a:rPr lang="en-US" sz="1600" dirty="0">
                          <a:solidFill>
                            <a:schemeClr val="bg1"/>
                          </a:solidFill>
                          <a:latin typeface="Gilmer Light" pitchFamily="2" charset="77"/>
                        </a:rPr>
                        <a:t>1 Senior, 1 Junior FA </a:t>
                      </a:r>
                    </a:p>
                  </a:txBody>
                  <a:tcPr anchor="ctr">
                    <a:lnL w="57150" cap="flat" cmpd="sng" algn="ctr">
                      <a:solidFill>
                        <a:schemeClr val="bg1"/>
                      </a:solidFill>
                      <a:prstDash val="solid"/>
                      <a:round/>
                      <a:headEnd type="none" w="med" len="med"/>
                      <a:tailEnd type="none" w="med" len="med"/>
                    </a:lnL>
                    <a:lnT>
                      <a:noFill/>
                    </a:lnT>
                    <a:lnB>
                      <a:noFill/>
                    </a:lnB>
                    <a:solidFill>
                      <a:srgbClr val="56ABA8"/>
                    </a:solidFill>
                  </a:tcPr>
                </a:tc>
                <a:tc>
                  <a:txBody>
                    <a:bodyPr/>
                    <a:lstStyle/>
                    <a:p>
                      <a:pPr marL="0" algn="r" defTabSz="914400" rtl="0" eaLnBrk="1" latinLnBrk="0" hangingPunct="1"/>
                      <a:endParaRPr lang="en-US" sz="1400" b="1" kern="1200" dirty="0">
                        <a:solidFill>
                          <a:schemeClr val="bg1"/>
                        </a:solidFill>
                        <a:latin typeface="Gilmer Light" pitchFamily="2" charset="77"/>
                        <a:ea typeface="+mn-ea"/>
                        <a:cs typeface="+mn-cs"/>
                      </a:endParaRPr>
                    </a:p>
                  </a:txBody>
                  <a:tcPr>
                    <a:lnB>
                      <a:noFill/>
                    </a:lnB>
                    <a:noFill/>
                  </a:tcPr>
                </a:tc>
                <a:tc>
                  <a:txBody>
                    <a:bodyPr/>
                    <a:lstStyle/>
                    <a:p>
                      <a:pPr marL="0" algn="r" defTabSz="914400" rtl="0" eaLnBrk="1" latinLnBrk="0" hangingPunct="1"/>
                      <a:r>
                        <a:rPr lang="en-US" sz="1400" b="1" kern="1200" dirty="0">
                          <a:solidFill>
                            <a:schemeClr val="tx1">
                              <a:lumMod val="75000"/>
                              <a:lumOff val="25000"/>
                            </a:schemeClr>
                          </a:solidFill>
                          <a:latin typeface="Gilmer Light" pitchFamily="2" charset="77"/>
                          <a:ea typeface="+mn-ea"/>
                          <a:cs typeface="+mn-cs"/>
                        </a:rPr>
                        <a:t>TEAM MODEL</a:t>
                      </a:r>
                    </a:p>
                  </a:txBody>
                  <a:tcPr anchor="ctr">
                    <a:lnR w="12700" cap="flat" cmpd="sng" algn="ctr">
                      <a:noFill/>
                      <a:prstDash val="solid"/>
                      <a:round/>
                      <a:headEnd type="none" w="med" len="med"/>
                      <a:tailEnd type="none" w="med" len="med"/>
                    </a:lnR>
                    <a:lnB>
                      <a:noFill/>
                    </a:lnB>
                    <a:noFill/>
                  </a:tcPr>
                </a:tc>
                <a:tc>
                  <a:txBody>
                    <a:bodyPr/>
                    <a:lstStyle/>
                    <a:p>
                      <a:pPr algn="ctr"/>
                      <a:r>
                        <a:rPr lang="en-US" sz="1600" dirty="0">
                          <a:solidFill>
                            <a:schemeClr val="bg1"/>
                          </a:solidFill>
                          <a:latin typeface="Gilmer Light" pitchFamily="2" charset="77"/>
                        </a:rPr>
                        <a:t>1 Virtual Asst</a:t>
                      </a:r>
                    </a:p>
                  </a:txBody>
                  <a:tcPr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B>
                      <a:noFill/>
                    </a:lnB>
                    <a:solidFill>
                      <a:srgbClr val="004A4D"/>
                    </a:solidFill>
                  </a:tcPr>
                </a:tc>
                <a:tc>
                  <a:txBody>
                    <a:bodyPr/>
                    <a:lstStyle/>
                    <a:p>
                      <a:pPr algn="ctr"/>
                      <a:r>
                        <a:rPr lang="en-US" sz="1600" dirty="0">
                          <a:solidFill>
                            <a:schemeClr val="bg1"/>
                          </a:solidFill>
                          <a:latin typeface="Gilmer Light" pitchFamily="2" charset="77"/>
                        </a:rPr>
                        <a:t>+1 Jr Advisor</a:t>
                      </a:r>
                    </a:p>
                    <a:p>
                      <a:pPr algn="ctr"/>
                      <a:r>
                        <a:rPr lang="en-US" sz="1600" dirty="0">
                          <a:solidFill>
                            <a:schemeClr val="bg1"/>
                          </a:solidFill>
                          <a:latin typeface="Gilmer Light" pitchFamily="2" charset="77"/>
                        </a:rPr>
                        <a:t>1 FT Client Service/Asst</a:t>
                      </a:r>
                    </a:p>
                    <a:p>
                      <a:pPr algn="ctr"/>
                      <a:r>
                        <a:rPr lang="en-US" sz="1600" dirty="0">
                          <a:solidFill>
                            <a:schemeClr val="bg1"/>
                          </a:solidFill>
                          <a:latin typeface="Gilmer Light" pitchFamily="2" charset="77"/>
                        </a:rPr>
                        <a:t>1 p/t  Virtual Planner</a:t>
                      </a:r>
                    </a:p>
                  </a:txBody>
                  <a:tcPr anchor="ctr">
                    <a:lnL w="57150" cap="flat" cmpd="sng" algn="ctr">
                      <a:solidFill>
                        <a:schemeClr val="bg1"/>
                      </a:solidFill>
                      <a:prstDash val="solid"/>
                      <a:round/>
                      <a:headEnd type="none" w="med" len="med"/>
                      <a:tailEnd type="none" w="med" len="med"/>
                    </a:lnL>
                    <a:lnB>
                      <a:noFill/>
                    </a:lnB>
                    <a:solidFill>
                      <a:srgbClr val="56ABA8"/>
                    </a:solidFill>
                  </a:tcPr>
                </a:tc>
                <a:extLst>
                  <a:ext uri="{0D108BD9-81ED-4DB2-BD59-A6C34878D82A}">
                    <a16:rowId xmlns:a16="http://schemas.microsoft.com/office/drawing/2014/main" val="378349852"/>
                  </a:ext>
                </a:extLst>
              </a:tr>
              <a:tr h="1005840">
                <a:tc>
                  <a:txBody>
                    <a:bodyPr/>
                    <a:lstStyle/>
                    <a:p>
                      <a:pPr algn="r"/>
                      <a:r>
                        <a:rPr lang="en-US" sz="1400" b="1" dirty="0">
                          <a:solidFill>
                            <a:schemeClr val="tx1">
                              <a:lumMod val="75000"/>
                              <a:lumOff val="25000"/>
                            </a:schemeClr>
                          </a:solidFill>
                          <a:latin typeface="Gilmer Light" pitchFamily="2" charset="77"/>
                        </a:rPr>
                        <a:t>DAYS OFF</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bg1"/>
                          </a:solidFill>
                          <a:latin typeface="Gilmer Light" pitchFamily="2" charset="77"/>
                        </a:rPr>
                        <a:t>2 weeks </a:t>
                      </a:r>
                    </a:p>
                  </a:txBody>
                  <a:tcPr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4A4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Gilmer Light" pitchFamily="2" charset="77"/>
                        </a:rPr>
                        <a:t>6 weeks plus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Gilmer Light" pitchFamily="2" charset="77"/>
                        </a:rPr>
                        <a:t>½ time in Summer</a:t>
                      </a:r>
                    </a:p>
                  </a:txBody>
                  <a:tcPr anchor="ctr">
                    <a:lnL w="57150" cap="flat" cmpd="sng" algn="ctr">
                      <a:solidFill>
                        <a:schemeClr val="bg1"/>
                      </a:solidFill>
                      <a:prstDash val="solid"/>
                      <a:round/>
                      <a:headEnd type="none" w="med" len="med"/>
                      <a:tailEnd type="none" w="med" len="med"/>
                    </a:lnL>
                    <a:lnR>
                      <a:noFill/>
                    </a:lnR>
                    <a:lnT>
                      <a:noFill/>
                    </a:lnT>
                    <a:lnB>
                      <a:noFill/>
                    </a:lnB>
                    <a:solidFill>
                      <a:srgbClr val="56ABA8"/>
                    </a:solidFill>
                  </a:tcPr>
                </a:tc>
                <a:tc>
                  <a:txBody>
                    <a:bodyPr/>
                    <a:lstStyle/>
                    <a:p>
                      <a:pPr marL="0" algn="r" defTabSz="914400" rtl="0" eaLnBrk="1" latinLnBrk="0" hangingPunct="1"/>
                      <a:endParaRPr lang="en-US" sz="1400" b="1" kern="1200" dirty="0">
                        <a:solidFill>
                          <a:schemeClr val="bg1"/>
                        </a:solidFill>
                        <a:latin typeface="Gilmer Light" pitchFamily="2" charset="77"/>
                        <a:ea typeface="+mn-ea"/>
                        <a:cs typeface="+mn-cs"/>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algn="r" defTabSz="914400" rtl="0" eaLnBrk="1" latinLnBrk="0" hangingPunct="1"/>
                      <a:r>
                        <a:rPr lang="en-US" sz="1400" b="1" kern="1200" dirty="0">
                          <a:solidFill>
                            <a:schemeClr val="tx1">
                              <a:lumMod val="75000"/>
                              <a:lumOff val="25000"/>
                            </a:schemeClr>
                          </a:solidFill>
                          <a:latin typeface="Gilmer Light" pitchFamily="2" charset="77"/>
                          <a:ea typeface="+mn-ea"/>
                          <a:cs typeface="+mn-cs"/>
                        </a:rPr>
                        <a:t>MARKET </a:t>
                      </a:r>
                    </a:p>
                    <a:p>
                      <a:pPr marL="0" algn="r" defTabSz="914400" rtl="0" eaLnBrk="1" latinLnBrk="0" hangingPunct="1"/>
                      <a:r>
                        <a:rPr lang="en-US" sz="1400" b="1" kern="1200" dirty="0">
                          <a:solidFill>
                            <a:schemeClr val="tx1">
                              <a:lumMod val="75000"/>
                              <a:lumOff val="25000"/>
                            </a:schemeClr>
                          </a:solidFill>
                          <a:latin typeface="Gilmer Light" pitchFamily="2" charset="77"/>
                          <a:ea typeface="+mn-ea"/>
                          <a:cs typeface="+mn-cs"/>
                        </a:rPr>
                        <a:t>POSITION</a:t>
                      </a:r>
                    </a:p>
                  </a:txBody>
                  <a:tcPr anchor="ct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tc>
                  <a:txBody>
                    <a:bodyPr/>
                    <a:lstStyle/>
                    <a:p>
                      <a:pPr algn="ctr"/>
                      <a:r>
                        <a:rPr lang="en-US" sz="1600" dirty="0">
                          <a:solidFill>
                            <a:schemeClr val="bg1"/>
                          </a:solidFill>
                          <a:latin typeface="Gilmer Light" pitchFamily="2" charset="77"/>
                        </a:rPr>
                        <a:t>Good brand </a:t>
                      </a:r>
                    </a:p>
                    <a:p>
                      <a:pPr algn="ctr"/>
                      <a:r>
                        <a:rPr lang="en-US" sz="1600" dirty="0">
                          <a:solidFill>
                            <a:schemeClr val="bg1"/>
                          </a:solidFill>
                          <a:latin typeface="Gilmer Light" pitchFamily="2" charset="77"/>
                        </a:rPr>
                        <a:t>in local community</a:t>
                      </a:r>
                    </a:p>
                  </a:txBody>
                  <a:tcPr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a:noFill/>
                    </a:lnT>
                    <a:lnB w="12700" cmpd="sng">
                      <a:noFill/>
                    </a:lnB>
                    <a:lnTlToBr w="12700" cmpd="sng">
                      <a:noFill/>
                      <a:prstDash val="solid"/>
                    </a:lnTlToBr>
                    <a:lnBlToTr w="12700" cmpd="sng">
                      <a:noFill/>
                      <a:prstDash val="solid"/>
                    </a:lnBlToTr>
                    <a:solidFill>
                      <a:srgbClr val="004A4D"/>
                    </a:solidFill>
                  </a:tcPr>
                </a:tc>
                <a:tc>
                  <a:txBody>
                    <a:bodyPr/>
                    <a:lstStyle/>
                    <a:p>
                      <a:pPr algn="ctr"/>
                      <a:r>
                        <a:rPr lang="en-US" sz="1600" dirty="0">
                          <a:solidFill>
                            <a:schemeClr val="bg1"/>
                          </a:solidFill>
                          <a:latin typeface="Gilmer Light" pitchFamily="2" charset="77"/>
                        </a:rPr>
                        <a:t>Premier firm in </a:t>
                      </a:r>
                      <a:br>
                        <a:rPr lang="en-US" sz="1600" dirty="0">
                          <a:solidFill>
                            <a:schemeClr val="bg1"/>
                          </a:solidFill>
                          <a:latin typeface="Gilmer Light" pitchFamily="2" charset="77"/>
                        </a:rPr>
                      </a:br>
                      <a:r>
                        <a:rPr lang="en-US" sz="1600" dirty="0">
                          <a:solidFill>
                            <a:schemeClr val="bg1"/>
                          </a:solidFill>
                          <a:latin typeface="Gilmer Light" pitchFamily="2" charset="77"/>
                        </a:rPr>
                        <a:t>Gilbert for Retirees</a:t>
                      </a:r>
                    </a:p>
                  </a:txBody>
                  <a:tcPr anchor="ctr">
                    <a:lnL w="57150" cap="flat" cmpd="sng" algn="ctr">
                      <a:solidFill>
                        <a:schemeClr val="bg1"/>
                      </a:solid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rgbClr val="56ABA8"/>
                    </a:solidFill>
                  </a:tcPr>
                </a:tc>
                <a:extLst>
                  <a:ext uri="{0D108BD9-81ED-4DB2-BD59-A6C34878D82A}">
                    <a16:rowId xmlns:a16="http://schemas.microsoft.com/office/drawing/2014/main" val="2843258370"/>
                  </a:ext>
                </a:extLst>
              </a:tr>
            </a:tbl>
          </a:graphicData>
        </a:graphic>
      </p:graphicFrame>
      <p:sp>
        <p:nvSpPr>
          <p:cNvPr id="6" name="Triangle 5">
            <a:extLst>
              <a:ext uri="{FF2B5EF4-FFF2-40B4-BE49-F238E27FC236}">
                <a16:creationId xmlns:a16="http://schemas.microsoft.com/office/drawing/2014/main" id="{F2465F5E-3AA0-A14B-888A-A8A3822059DC}"/>
              </a:ext>
            </a:extLst>
          </p:cNvPr>
          <p:cNvSpPr/>
          <p:nvPr/>
        </p:nvSpPr>
        <p:spPr>
          <a:xfrm rot="10800000">
            <a:off x="10853152" y="979557"/>
            <a:ext cx="420547" cy="2177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2F29ED9C-EC6A-3949-8EC7-008A32D05E67}"/>
              </a:ext>
            </a:extLst>
          </p:cNvPr>
          <p:cNvSpPr/>
          <p:nvPr/>
        </p:nvSpPr>
        <p:spPr>
          <a:xfrm rot="10800000">
            <a:off x="9215974" y="979557"/>
            <a:ext cx="420547" cy="2177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FDDF481D-4225-2046-B15D-899019A608D8}"/>
              </a:ext>
            </a:extLst>
          </p:cNvPr>
          <p:cNvSpPr/>
          <p:nvPr/>
        </p:nvSpPr>
        <p:spPr>
          <a:xfrm rot="10800000">
            <a:off x="4669293" y="987492"/>
            <a:ext cx="420547" cy="2177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427D1CC9-F6BE-FA45-A489-4AE1A1B72D67}"/>
              </a:ext>
            </a:extLst>
          </p:cNvPr>
          <p:cNvSpPr/>
          <p:nvPr/>
        </p:nvSpPr>
        <p:spPr>
          <a:xfrm rot="10800000">
            <a:off x="2765752" y="982063"/>
            <a:ext cx="420547" cy="2177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C8279018-BCD1-2047-9BE0-FA6E402FE10F}"/>
              </a:ext>
            </a:extLst>
          </p:cNvPr>
          <p:cNvGrpSpPr/>
          <p:nvPr/>
        </p:nvGrpSpPr>
        <p:grpSpPr>
          <a:xfrm>
            <a:off x="245398" y="1718076"/>
            <a:ext cx="558800" cy="558800"/>
            <a:chOff x="231174" y="1961570"/>
            <a:chExt cx="558800" cy="558800"/>
          </a:xfrm>
        </p:grpSpPr>
        <p:sp>
          <p:nvSpPr>
            <p:cNvPr id="11" name="Oval 10">
              <a:extLst>
                <a:ext uri="{FF2B5EF4-FFF2-40B4-BE49-F238E27FC236}">
                  <a16:creationId xmlns:a16="http://schemas.microsoft.com/office/drawing/2014/main" id="{E634593E-4406-D74C-994B-DE627EF546CC}"/>
                </a:ext>
              </a:extLst>
            </p:cNvPr>
            <p:cNvSpPr/>
            <p:nvPr/>
          </p:nvSpPr>
          <p:spPr>
            <a:xfrm>
              <a:off x="231174" y="1961570"/>
              <a:ext cx="558800" cy="5588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7D988F-89CC-3C49-8E3F-3ADF858D60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7228" y="2057501"/>
              <a:ext cx="330481" cy="335989"/>
            </a:xfrm>
            <a:prstGeom prst="rect">
              <a:avLst/>
            </a:prstGeom>
          </p:spPr>
        </p:pic>
      </p:grpSp>
      <p:grpSp>
        <p:nvGrpSpPr>
          <p:cNvPr id="30" name="Group 29">
            <a:extLst>
              <a:ext uri="{FF2B5EF4-FFF2-40B4-BE49-F238E27FC236}">
                <a16:creationId xmlns:a16="http://schemas.microsoft.com/office/drawing/2014/main" id="{44C6838C-3717-A946-B95E-5459417FCBC3}"/>
              </a:ext>
            </a:extLst>
          </p:cNvPr>
          <p:cNvGrpSpPr/>
          <p:nvPr/>
        </p:nvGrpSpPr>
        <p:grpSpPr>
          <a:xfrm>
            <a:off x="245398" y="2873776"/>
            <a:ext cx="558800" cy="558800"/>
            <a:chOff x="260821" y="3085356"/>
            <a:chExt cx="558800" cy="558800"/>
          </a:xfrm>
        </p:grpSpPr>
        <p:sp>
          <p:nvSpPr>
            <p:cNvPr id="12" name="Oval 11">
              <a:extLst>
                <a:ext uri="{FF2B5EF4-FFF2-40B4-BE49-F238E27FC236}">
                  <a16:creationId xmlns:a16="http://schemas.microsoft.com/office/drawing/2014/main" id="{CD5825A3-2534-D540-AC48-299DE24DEAD8}"/>
                </a:ext>
              </a:extLst>
            </p:cNvPr>
            <p:cNvSpPr/>
            <p:nvPr/>
          </p:nvSpPr>
          <p:spPr>
            <a:xfrm>
              <a:off x="260821" y="3085356"/>
              <a:ext cx="558800" cy="5588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27B18A6-F99B-CC47-96F0-AC272A0509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71088" y="3209301"/>
              <a:ext cx="354622" cy="349070"/>
            </a:xfrm>
            <a:prstGeom prst="rect">
              <a:avLst/>
            </a:prstGeom>
          </p:spPr>
        </p:pic>
      </p:grpSp>
      <p:grpSp>
        <p:nvGrpSpPr>
          <p:cNvPr id="29" name="Group 28">
            <a:extLst>
              <a:ext uri="{FF2B5EF4-FFF2-40B4-BE49-F238E27FC236}">
                <a16:creationId xmlns:a16="http://schemas.microsoft.com/office/drawing/2014/main" id="{484E38E3-5A01-E14E-8161-D88DEDD26588}"/>
              </a:ext>
            </a:extLst>
          </p:cNvPr>
          <p:cNvGrpSpPr/>
          <p:nvPr/>
        </p:nvGrpSpPr>
        <p:grpSpPr>
          <a:xfrm>
            <a:off x="245398" y="4228939"/>
            <a:ext cx="558800" cy="558800"/>
            <a:chOff x="213600" y="4138093"/>
            <a:chExt cx="558800" cy="558800"/>
          </a:xfrm>
        </p:grpSpPr>
        <p:sp>
          <p:nvSpPr>
            <p:cNvPr id="13" name="Oval 12">
              <a:extLst>
                <a:ext uri="{FF2B5EF4-FFF2-40B4-BE49-F238E27FC236}">
                  <a16:creationId xmlns:a16="http://schemas.microsoft.com/office/drawing/2014/main" id="{B8DA9776-BE9C-EE49-94D0-97D2687D11FD}"/>
                </a:ext>
              </a:extLst>
            </p:cNvPr>
            <p:cNvSpPr/>
            <p:nvPr/>
          </p:nvSpPr>
          <p:spPr>
            <a:xfrm>
              <a:off x="213600" y="4138093"/>
              <a:ext cx="558800" cy="5588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5B885D2-8635-894A-91EB-CB7A60EB454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6427" y="4236863"/>
              <a:ext cx="346932" cy="346932"/>
            </a:xfrm>
            <a:prstGeom prst="rect">
              <a:avLst/>
            </a:prstGeom>
          </p:spPr>
        </p:pic>
      </p:grpSp>
      <p:grpSp>
        <p:nvGrpSpPr>
          <p:cNvPr id="2" name="Group 1">
            <a:extLst>
              <a:ext uri="{FF2B5EF4-FFF2-40B4-BE49-F238E27FC236}">
                <a16:creationId xmlns:a16="http://schemas.microsoft.com/office/drawing/2014/main" id="{DD1EB64C-2B51-C342-8060-EB34468A7555}"/>
              </a:ext>
            </a:extLst>
          </p:cNvPr>
          <p:cNvGrpSpPr/>
          <p:nvPr/>
        </p:nvGrpSpPr>
        <p:grpSpPr>
          <a:xfrm>
            <a:off x="245398" y="5408337"/>
            <a:ext cx="558800" cy="558800"/>
            <a:chOff x="245398" y="5315740"/>
            <a:chExt cx="558800" cy="558800"/>
          </a:xfrm>
        </p:grpSpPr>
        <p:sp>
          <p:nvSpPr>
            <p:cNvPr id="17" name="Oval 16">
              <a:extLst>
                <a:ext uri="{FF2B5EF4-FFF2-40B4-BE49-F238E27FC236}">
                  <a16:creationId xmlns:a16="http://schemas.microsoft.com/office/drawing/2014/main" id="{AAABE996-F666-304D-9267-D7ED86F61A45}"/>
                </a:ext>
              </a:extLst>
            </p:cNvPr>
            <p:cNvSpPr/>
            <p:nvPr/>
          </p:nvSpPr>
          <p:spPr>
            <a:xfrm>
              <a:off x="245398" y="5315740"/>
              <a:ext cx="558800" cy="5588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CC3B5B4-3113-0148-82DA-046CA5FD861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3625" y="5449361"/>
              <a:ext cx="359632" cy="302034"/>
            </a:xfrm>
            <a:prstGeom prst="rect">
              <a:avLst/>
            </a:prstGeom>
          </p:spPr>
        </p:pic>
      </p:grpSp>
      <p:grpSp>
        <p:nvGrpSpPr>
          <p:cNvPr id="34" name="Group 33">
            <a:extLst>
              <a:ext uri="{FF2B5EF4-FFF2-40B4-BE49-F238E27FC236}">
                <a16:creationId xmlns:a16="http://schemas.microsoft.com/office/drawing/2014/main" id="{3B5592C4-77C0-6646-AE35-1CB633A57181}"/>
              </a:ext>
            </a:extLst>
          </p:cNvPr>
          <p:cNvGrpSpPr/>
          <p:nvPr/>
        </p:nvGrpSpPr>
        <p:grpSpPr>
          <a:xfrm>
            <a:off x="6345855" y="1718076"/>
            <a:ext cx="558800" cy="558800"/>
            <a:chOff x="6335096" y="1961570"/>
            <a:chExt cx="558800" cy="558800"/>
          </a:xfrm>
        </p:grpSpPr>
        <p:sp>
          <p:nvSpPr>
            <p:cNvPr id="18" name="Oval 17">
              <a:extLst>
                <a:ext uri="{FF2B5EF4-FFF2-40B4-BE49-F238E27FC236}">
                  <a16:creationId xmlns:a16="http://schemas.microsoft.com/office/drawing/2014/main" id="{4546F5B7-F84E-1F43-8B11-71CD1CDDA2DE}"/>
                </a:ext>
              </a:extLst>
            </p:cNvPr>
            <p:cNvSpPr/>
            <p:nvPr/>
          </p:nvSpPr>
          <p:spPr>
            <a:xfrm>
              <a:off x="6335096" y="1961570"/>
              <a:ext cx="558800" cy="5588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50A93C9-3605-CE40-9F28-FA4AA8AC4E9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463773" y="2079547"/>
              <a:ext cx="301446" cy="304419"/>
            </a:xfrm>
            <a:prstGeom prst="rect">
              <a:avLst/>
            </a:prstGeom>
          </p:spPr>
        </p:pic>
      </p:grpSp>
      <p:grpSp>
        <p:nvGrpSpPr>
          <p:cNvPr id="27" name="Group 26">
            <a:extLst>
              <a:ext uri="{FF2B5EF4-FFF2-40B4-BE49-F238E27FC236}">
                <a16:creationId xmlns:a16="http://schemas.microsoft.com/office/drawing/2014/main" id="{1416BF2A-C531-6A4C-9744-B5CC66B60396}"/>
              </a:ext>
            </a:extLst>
          </p:cNvPr>
          <p:cNvGrpSpPr/>
          <p:nvPr/>
        </p:nvGrpSpPr>
        <p:grpSpPr>
          <a:xfrm>
            <a:off x="6345855" y="2873776"/>
            <a:ext cx="558800" cy="558800"/>
            <a:chOff x="6335096" y="3116825"/>
            <a:chExt cx="558800" cy="558800"/>
          </a:xfrm>
        </p:grpSpPr>
        <p:sp>
          <p:nvSpPr>
            <p:cNvPr id="19" name="Oval 18">
              <a:extLst>
                <a:ext uri="{FF2B5EF4-FFF2-40B4-BE49-F238E27FC236}">
                  <a16:creationId xmlns:a16="http://schemas.microsoft.com/office/drawing/2014/main" id="{49CE5143-887C-C341-893E-353283AD7DDB}"/>
                </a:ext>
              </a:extLst>
            </p:cNvPr>
            <p:cNvSpPr/>
            <p:nvPr/>
          </p:nvSpPr>
          <p:spPr>
            <a:xfrm>
              <a:off x="6335096" y="3116825"/>
              <a:ext cx="558800" cy="5588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4459BAF-A94E-6A40-9B24-7A719C1A4B0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63773" y="3239293"/>
              <a:ext cx="301446" cy="301446"/>
            </a:xfrm>
            <a:prstGeom prst="rect">
              <a:avLst/>
            </a:prstGeom>
          </p:spPr>
        </p:pic>
      </p:grpSp>
      <p:grpSp>
        <p:nvGrpSpPr>
          <p:cNvPr id="28" name="Group 27">
            <a:extLst>
              <a:ext uri="{FF2B5EF4-FFF2-40B4-BE49-F238E27FC236}">
                <a16:creationId xmlns:a16="http://schemas.microsoft.com/office/drawing/2014/main" id="{18A8E585-359D-2D42-98A2-CB76EDC61064}"/>
              </a:ext>
            </a:extLst>
          </p:cNvPr>
          <p:cNvGrpSpPr/>
          <p:nvPr/>
        </p:nvGrpSpPr>
        <p:grpSpPr>
          <a:xfrm>
            <a:off x="6345855" y="4228939"/>
            <a:ext cx="558800" cy="558800"/>
            <a:chOff x="6356615" y="4472433"/>
            <a:chExt cx="558800" cy="558800"/>
          </a:xfrm>
        </p:grpSpPr>
        <p:sp>
          <p:nvSpPr>
            <p:cNvPr id="20" name="Oval 19">
              <a:extLst>
                <a:ext uri="{FF2B5EF4-FFF2-40B4-BE49-F238E27FC236}">
                  <a16:creationId xmlns:a16="http://schemas.microsoft.com/office/drawing/2014/main" id="{22B59DC1-BE77-D24F-BB79-E2302FC88971}"/>
                </a:ext>
              </a:extLst>
            </p:cNvPr>
            <p:cNvSpPr/>
            <p:nvPr/>
          </p:nvSpPr>
          <p:spPr>
            <a:xfrm>
              <a:off x="6356615" y="4472433"/>
              <a:ext cx="558800" cy="5588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71CDD7E-C1C8-504B-8A54-6B2ABBEF4DA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440256" y="4597413"/>
              <a:ext cx="420548" cy="308840"/>
            </a:xfrm>
            <a:prstGeom prst="rect">
              <a:avLst/>
            </a:prstGeom>
          </p:spPr>
        </p:pic>
      </p:grpSp>
      <p:grpSp>
        <p:nvGrpSpPr>
          <p:cNvPr id="33" name="Group 32">
            <a:extLst>
              <a:ext uri="{FF2B5EF4-FFF2-40B4-BE49-F238E27FC236}">
                <a16:creationId xmlns:a16="http://schemas.microsoft.com/office/drawing/2014/main" id="{EDC761D0-BD3A-274D-BD48-CF2DE68F244D}"/>
              </a:ext>
            </a:extLst>
          </p:cNvPr>
          <p:cNvGrpSpPr/>
          <p:nvPr/>
        </p:nvGrpSpPr>
        <p:grpSpPr>
          <a:xfrm>
            <a:off x="6345855" y="5408337"/>
            <a:ext cx="558800" cy="558800"/>
            <a:chOff x="6335096" y="5390570"/>
            <a:chExt cx="558800" cy="558800"/>
          </a:xfrm>
        </p:grpSpPr>
        <p:sp>
          <p:nvSpPr>
            <p:cNvPr id="21" name="Oval 20">
              <a:extLst>
                <a:ext uri="{FF2B5EF4-FFF2-40B4-BE49-F238E27FC236}">
                  <a16:creationId xmlns:a16="http://schemas.microsoft.com/office/drawing/2014/main" id="{68559E15-046C-074E-858C-F54B5B63E0F6}"/>
                </a:ext>
              </a:extLst>
            </p:cNvPr>
            <p:cNvSpPr/>
            <p:nvPr/>
          </p:nvSpPr>
          <p:spPr>
            <a:xfrm>
              <a:off x="6335096" y="5390570"/>
              <a:ext cx="558800" cy="5588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D9F44D8-6DFE-0F41-8654-8F5D5990B91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476473" y="5500396"/>
              <a:ext cx="301446" cy="329084"/>
            </a:xfrm>
            <a:prstGeom prst="rect">
              <a:avLst/>
            </a:prstGeom>
          </p:spPr>
        </p:pic>
      </p:grpSp>
      <p:sp>
        <p:nvSpPr>
          <p:cNvPr id="35" name="Title 1">
            <a:extLst>
              <a:ext uri="{FF2B5EF4-FFF2-40B4-BE49-F238E27FC236}">
                <a16:creationId xmlns:a16="http://schemas.microsoft.com/office/drawing/2014/main" id="{C802F547-2171-6441-A2E4-ACA9E9ECC4AE}"/>
              </a:ext>
            </a:extLst>
          </p:cNvPr>
          <p:cNvSpPr txBox="1">
            <a:spLocks/>
          </p:cNvSpPr>
          <p:nvPr/>
        </p:nvSpPr>
        <p:spPr>
          <a:xfrm>
            <a:off x="0" y="236218"/>
            <a:ext cx="12192000" cy="63817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004A4D"/>
                </a:solidFill>
                <a:latin typeface="Gilmer Light" pitchFamily="2" charset="77"/>
              </a:rPr>
              <a:t>BUSINESS BLUEPRINT</a:t>
            </a:r>
          </a:p>
        </p:txBody>
      </p:sp>
    </p:spTree>
    <p:extLst>
      <p:ext uri="{BB962C8B-B14F-4D97-AF65-F5344CB8AC3E}">
        <p14:creationId xmlns:p14="http://schemas.microsoft.com/office/powerpoint/2010/main" val="3834533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DB7C943-0E93-8743-B9AE-5C969183B6FC}"/>
              </a:ext>
            </a:extLst>
          </p:cNvPr>
          <p:cNvSpPr txBox="1"/>
          <p:nvPr/>
        </p:nvSpPr>
        <p:spPr>
          <a:xfrm>
            <a:off x="1447800" y="1330731"/>
            <a:ext cx="3474720" cy="457200"/>
          </a:xfrm>
          <a:prstGeom prst="rect">
            <a:avLst/>
          </a:prstGeom>
          <a:noFill/>
        </p:spPr>
        <p:txBody>
          <a:bodyPr wrap="square" rtlCol="0">
            <a:spAutoFit/>
          </a:bodyPr>
          <a:lstStyle/>
          <a:p>
            <a:r>
              <a:rPr lang="en-US" sz="2400" dirty="0">
                <a:solidFill>
                  <a:srgbClr val="004A4D"/>
                </a:solidFill>
                <a:latin typeface="Gilmer Light" pitchFamily="2" charset="77"/>
              </a:rPr>
              <a:t>What’s Working?</a:t>
            </a:r>
          </a:p>
        </p:txBody>
      </p:sp>
      <p:sp>
        <p:nvSpPr>
          <p:cNvPr id="20" name="TextBox 19">
            <a:extLst>
              <a:ext uri="{FF2B5EF4-FFF2-40B4-BE49-F238E27FC236}">
                <a16:creationId xmlns:a16="http://schemas.microsoft.com/office/drawing/2014/main" id="{0C1EF6C4-2636-1340-8718-87084E5DC666}"/>
              </a:ext>
            </a:extLst>
          </p:cNvPr>
          <p:cNvSpPr txBox="1"/>
          <p:nvPr/>
        </p:nvSpPr>
        <p:spPr>
          <a:xfrm>
            <a:off x="7418704" y="1330731"/>
            <a:ext cx="3474720" cy="457200"/>
          </a:xfrm>
          <a:prstGeom prst="rect">
            <a:avLst/>
          </a:prstGeom>
          <a:noFill/>
        </p:spPr>
        <p:txBody>
          <a:bodyPr wrap="square" rtlCol="0">
            <a:spAutoFit/>
          </a:bodyPr>
          <a:lstStyle/>
          <a:p>
            <a:r>
              <a:rPr lang="en-US" sz="2400" dirty="0">
                <a:solidFill>
                  <a:srgbClr val="D17346"/>
                </a:solidFill>
                <a:latin typeface="Gilmer Light" pitchFamily="2" charset="77"/>
              </a:rPr>
              <a:t>What’s Not</a:t>
            </a:r>
          </a:p>
        </p:txBody>
      </p:sp>
      <p:sp>
        <p:nvSpPr>
          <p:cNvPr id="21" name="TextBox 20">
            <a:extLst>
              <a:ext uri="{FF2B5EF4-FFF2-40B4-BE49-F238E27FC236}">
                <a16:creationId xmlns:a16="http://schemas.microsoft.com/office/drawing/2014/main" id="{3A7E1F34-FD62-C047-9C89-4A295130A9E9}"/>
              </a:ext>
            </a:extLst>
          </p:cNvPr>
          <p:cNvSpPr txBox="1"/>
          <p:nvPr/>
        </p:nvSpPr>
        <p:spPr>
          <a:xfrm>
            <a:off x="1447800" y="3078051"/>
            <a:ext cx="3474720" cy="457200"/>
          </a:xfrm>
          <a:prstGeom prst="rect">
            <a:avLst/>
          </a:prstGeom>
          <a:noFill/>
        </p:spPr>
        <p:txBody>
          <a:bodyPr wrap="square" rtlCol="0">
            <a:spAutoFit/>
          </a:bodyPr>
          <a:lstStyle/>
          <a:p>
            <a:r>
              <a:rPr lang="en-US" sz="2400" dirty="0">
                <a:solidFill>
                  <a:srgbClr val="004A4D"/>
                </a:solidFill>
                <a:latin typeface="Gilmer Light" pitchFamily="2" charset="77"/>
              </a:rPr>
              <a:t>What to Keep?</a:t>
            </a:r>
          </a:p>
        </p:txBody>
      </p:sp>
      <p:sp>
        <p:nvSpPr>
          <p:cNvPr id="22" name="TextBox 21">
            <a:extLst>
              <a:ext uri="{FF2B5EF4-FFF2-40B4-BE49-F238E27FC236}">
                <a16:creationId xmlns:a16="http://schemas.microsoft.com/office/drawing/2014/main" id="{487CBF9A-C6E9-904F-B25C-327977BAF62B}"/>
              </a:ext>
            </a:extLst>
          </p:cNvPr>
          <p:cNvSpPr txBox="1"/>
          <p:nvPr/>
        </p:nvSpPr>
        <p:spPr>
          <a:xfrm>
            <a:off x="7418704" y="3103187"/>
            <a:ext cx="3474720" cy="457200"/>
          </a:xfrm>
          <a:prstGeom prst="rect">
            <a:avLst/>
          </a:prstGeom>
          <a:noFill/>
        </p:spPr>
        <p:txBody>
          <a:bodyPr wrap="square" rtlCol="0">
            <a:spAutoFit/>
          </a:bodyPr>
          <a:lstStyle/>
          <a:p>
            <a:r>
              <a:rPr lang="en-US" sz="2400" dirty="0">
                <a:solidFill>
                  <a:srgbClr val="D17346"/>
                </a:solidFill>
                <a:latin typeface="Gilmer Light" pitchFamily="2" charset="77"/>
              </a:rPr>
              <a:t>What to Change?</a:t>
            </a:r>
          </a:p>
        </p:txBody>
      </p:sp>
      <p:sp>
        <p:nvSpPr>
          <p:cNvPr id="17" name="Title 1">
            <a:extLst>
              <a:ext uri="{FF2B5EF4-FFF2-40B4-BE49-F238E27FC236}">
                <a16:creationId xmlns:a16="http://schemas.microsoft.com/office/drawing/2014/main" id="{05C574ED-79F4-724E-BBA4-88A48D46FD70}"/>
              </a:ext>
            </a:extLst>
          </p:cNvPr>
          <p:cNvSpPr>
            <a:spLocks noGrp="1"/>
          </p:cNvSpPr>
          <p:nvPr>
            <p:ph type="title" idx="4294967295"/>
          </p:nvPr>
        </p:nvSpPr>
        <p:spPr>
          <a:xfrm>
            <a:off x="0" y="272420"/>
            <a:ext cx="12192000" cy="638175"/>
          </a:xfrm>
        </p:spPr>
        <p:txBody>
          <a:bodyPr>
            <a:noAutofit/>
          </a:bodyPr>
          <a:lstStyle/>
          <a:p>
            <a:pPr algn="ctr"/>
            <a:r>
              <a:rPr lang="en-US" sz="4800" dirty="0">
                <a:solidFill>
                  <a:srgbClr val="004A4D"/>
                </a:solidFill>
                <a:latin typeface="Gilmer Light" pitchFamily="2" charset="77"/>
              </a:rPr>
              <a:t>REFLECTION</a:t>
            </a:r>
          </a:p>
        </p:txBody>
      </p:sp>
      <p:sp>
        <p:nvSpPr>
          <p:cNvPr id="26" name="TextBox 25">
            <a:extLst>
              <a:ext uri="{FF2B5EF4-FFF2-40B4-BE49-F238E27FC236}">
                <a16:creationId xmlns:a16="http://schemas.microsoft.com/office/drawing/2014/main" id="{51540346-FFB6-0542-9471-1B0C04E47BFB}"/>
              </a:ext>
            </a:extLst>
          </p:cNvPr>
          <p:cNvSpPr txBox="1"/>
          <p:nvPr/>
        </p:nvSpPr>
        <p:spPr>
          <a:xfrm>
            <a:off x="1491902" y="1807817"/>
            <a:ext cx="4604098"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mer Light" pitchFamily="2" charset="77"/>
              </a:rPr>
              <a:t>Discuss and insert items and areas that are working well here</a:t>
            </a:r>
          </a:p>
        </p:txBody>
      </p:sp>
      <p:sp>
        <p:nvSpPr>
          <p:cNvPr id="28" name="TextBox 27">
            <a:extLst>
              <a:ext uri="{FF2B5EF4-FFF2-40B4-BE49-F238E27FC236}">
                <a16:creationId xmlns:a16="http://schemas.microsoft.com/office/drawing/2014/main" id="{4D320BA8-2E06-F04C-9B0A-54015C2A7548}"/>
              </a:ext>
            </a:extLst>
          </p:cNvPr>
          <p:cNvSpPr txBox="1"/>
          <p:nvPr/>
        </p:nvSpPr>
        <p:spPr>
          <a:xfrm>
            <a:off x="7269581" y="1779154"/>
            <a:ext cx="4235653"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mer Light" pitchFamily="2" charset="77"/>
              </a:rPr>
              <a:t>Discuss and insert items and areas that are not working well here</a:t>
            </a:r>
          </a:p>
        </p:txBody>
      </p:sp>
      <p:sp>
        <p:nvSpPr>
          <p:cNvPr id="29" name="TextBox 28">
            <a:extLst>
              <a:ext uri="{FF2B5EF4-FFF2-40B4-BE49-F238E27FC236}">
                <a16:creationId xmlns:a16="http://schemas.microsoft.com/office/drawing/2014/main" id="{321CC45E-08CC-4644-9B18-A4206C5865E9}"/>
              </a:ext>
            </a:extLst>
          </p:cNvPr>
          <p:cNvSpPr txBox="1"/>
          <p:nvPr/>
        </p:nvSpPr>
        <p:spPr>
          <a:xfrm>
            <a:off x="1491901" y="3562703"/>
            <a:ext cx="4955197"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mer Light" pitchFamily="2" charset="77"/>
              </a:rPr>
              <a:t>Discuss and insert items and areas you want to keep no matter what</a:t>
            </a:r>
          </a:p>
        </p:txBody>
      </p:sp>
      <p:sp>
        <p:nvSpPr>
          <p:cNvPr id="30" name="TextBox 29">
            <a:extLst>
              <a:ext uri="{FF2B5EF4-FFF2-40B4-BE49-F238E27FC236}">
                <a16:creationId xmlns:a16="http://schemas.microsoft.com/office/drawing/2014/main" id="{A6F035A0-6172-3B40-B339-39363FC0D876}"/>
              </a:ext>
            </a:extLst>
          </p:cNvPr>
          <p:cNvSpPr txBox="1"/>
          <p:nvPr/>
        </p:nvSpPr>
        <p:spPr>
          <a:xfrm>
            <a:off x="7225480" y="3688770"/>
            <a:ext cx="4534398"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mer Light" pitchFamily="2" charset="77"/>
              </a:rPr>
              <a:t>Discuss and insert items and areas you want to change here</a:t>
            </a:r>
          </a:p>
        </p:txBody>
      </p:sp>
      <p:sp>
        <p:nvSpPr>
          <p:cNvPr id="15" name="TextBox 14">
            <a:extLst>
              <a:ext uri="{FF2B5EF4-FFF2-40B4-BE49-F238E27FC236}">
                <a16:creationId xmlns:a16="http://schemas.microsoft.com/office/drawing/2014/main" id="{6DE983A3-E216-1F41-89C4-A096A3C5BF93}"/>
              </a:ext>
            </a:extLst>
          </p:cNvPr>
          <p:cNvSpPr txBox="1"/>
          <p:nvPr/>
        </p:nvSpPr>
        <p:spPr>
          <a:xfrm>
            <a:off x="1491901" y="4859284"/>
            <a:ext cx="4446517" cy="461665"/>
          </a:xfrm>
          <a:prstGeom prst="rect">
            <a:avLst/>
          </a:prstGeom>
          <a:noFill/>
        </p:spPr>
        <p:txBody>
          <a:bodyPr wrap="square" rtlCol="0">
            <a:spAutoFit/>
          </a:bodyPr>
          <a:lstStyle/>
          <a:p>
            <a:r>
              <a:rPr lang="en-US" sz="2400" dirty="0">
                <a:solidFill>
                  <a:srgbClr val="004A4D"/>
                </a:solidFill>
                <a:latin typeface="Gilmer Light" pitchFamily="2" charset="77"/>
              </a:rPr>
              <a:t>Possibilities &amp; Opportunities </a:t>
            </a:r>
          </a:p>
        </p:txBody>
      </p:sp>
      <p:sp>
        <p:nvSpPr>
          <p:cNvPr id="16" name="TextBox 15">
            <a:extLst>
              <a:ext uri="{FF2B5EF4-FFF2-40B4-BE49-F238E27FC236}">
                <a16:creationId xmlns:a16="http://schemas.microsoft.com/office/drawing/2014/main" id="{2108F32B-5EE5-A543-B21E-ED8C2B566A76}"/>
              </a:ext>
            </a:extLst>
          </p:cNvPr>
          <p:cNvSpPr txBox="1"/>
          <p:nvPr/>
        </p:nvSpPr>
        <p:spPr>
          <a:xfrm>
            <a:off x="7462806" y="4884420"/>
            <a:ext cx="3474720" cy="457200"/>
          </a:xfrm>
          <a:prstGeom prst="rect">
            <a:avLst/>
          </a:prstGeom>
          <a:noFill/>
        </p:spPr>
        <p:txBody>
          <a:bodyPr wrap="square" rtlCol="0">
            <a:spAutoFit/>
          </a:bodyPr>
          <a:lstStyle/>
          <a:p>
            <a:r>
              <a:rPr lang="en-US" sz="2400" dirty="0">
                <a:solidFill>
                  <a:srgbClr val="D17346"/>
                </a:solidFill>
                <a:latin typeface="Gilmer Light" pitchFamily="2" charset="77"/>
              </a:rPr>
              <a:t>Risks &amp; Threats</a:t>
            </a:r>
          </a:p>
        </p:txBody>
      </p:sp>
      <p:sp>
        <p:nvSpPr>
          <p:cNvPr id="27" name="TextBox 26">
            <a:extLst>
              <a:ext uri="{FF2B5EF4-FFF2-40B4-BE49-F238E27FC236}">
                <a16:creationId xmlns:a16="http://schemas.microsoft.com/office/drawing/2014/main" id="{61D16461-1325-C04B-AFB5-DDB3C84CA521}"/>
              </a:ext>
            </a:extLst>
          </p:cNvPr>
          <p:cNvSpPr txBox="1"/>
          <p:nvPr/>
        </p:nvSpPr>
        <p:spPr>
          <a:xfrm>
            <a:off x="1491902" y="5456972"/>
            <a:ext cx="444651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mer Light" pitchFamily="2" charset="77"/>
              </a:rPr>
              <a:t>Discuss and insert big ideas and opportunities</a:t>
            </a:r>
          </a:p>
        </p:txBody>
      </p:sp>
      <p:sp>
        <p:nvSpPr>
          <p:cNvPr id="31" name="TextBox 30">
            <a:extLst>
              <a:ext uri="{FF2B5EF4-FFF2-40B4-BE49-F238E27FC236}">
                <a16:creationId xmlns:a16="http://schemas.microsoft.com/office/drawing/2014/main" id="{A5B68B14-7AEB-AA47-89F5-1A19F01DB984}"/>
              </a:ext>
            </a:extLst>
          </p:cNvPr>
          <p:cNvSpPr txBox="1"/>
          <p:nvPr/>
        </p:nvSpPr>
        <p:spPr>
          <a:xfrm>
            <a:off x="7269581" y="5470003"/>
            <a:ext cx="4154631"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mer Light" pitchFamily="2" charset="77"/>
              </a:rPr>
              <a:t>Discuss and insert risks and threats your firm faces</a:t>
            </a:r>
          </a:p>
        </p:txBody>
      </p:sp>
      <p:pic>
        <p:nvPicPr>
          <p:cNvPr id="32" name="Picture 31">
            <a:extLst>
              <a:ext uri="{FF2B5EF4-FFF2-40B4-BE49-F238E27FC236}">
                <a16:creationId xmlns:a16="http://schemas.microsoft.com/office/drawing/2014/main" id="{E9A69D96-C014-40C9-A518-F36F356CDC9C}"/>
              </a:ext>
            </a:extLst>
          </p:cNvPr>
          <p:cNvPicPr>
            <a:picLocks noChangeAspect="1"/>
          </p:cNvPicPr>
          <p:nvPr/>
        </p:nvPicPr>
        <p:blipFill>
          <a:blip r:embed="rId3">
            <a:duotone>
              <a:prstClr val="black"/>
              <a:schemeClr val="accent6">
                <a:lumMod val="75000"/>
                <a:tint val="45000"/>
                <a:satMod val="400000"/>
              </a:schemeClr>
            </a:duotone>
            <a:lum bright="20000" contrast="-40000"/>
          </a:blip>
          <a:stretch>
            <a:fillRect/>
          </a:stretch>
        </p:blipFill>
        <p:spPr>
          <a:xfrm>
            <a:off x="6927579" y="4884420"/>
            <a:ext cx="465221" cy="457200"/>
          </a:xfrm>
          <a:prstGeom prst="rect">
            <a:avLst/>
          </a:prstGeom>
        </p:spPr>
      </p:pic>
      <p:pic>
        <p:nvPicPr>
          <p:cNvPr id="33" name="Picture 32">
            <a:extLst>
              <a:ext uri="{FF2B5EF4-FFF2-40B4-BE49-F238E27FC236}">
                <a16:creationId xmlns:a16="http://schemas.microsoft.com/office/drawing/2014/main" id="{1D2759DB-37C4-4670-A368-67262254ADD8}"/>
              </a:ext>
            </a:extLst>
          </p:cNvPr>
          <p:cNvPicPr>
            <a:picLocks noChangeAspect="1"/>
          </p:cNvPicPr>
          <p:nvPr/>
        </p:nvPicPr>
        <p:blipFill>
          <a:blip r:embed="rId4" cstate="hqprint">
            <a:duotone>
              <a:prstClr val="black"/>
              <a:schemeClr val="accent6">
                <a:lumMod val="75000"/>
                <a:tint val="45000"/>
                <a:satMod val="400000"/>
              </a:schemeClr>
            </a:duotone>
            <a:lum bright="20000" contrast="-40000"/>
            <a:extLst>
              <a:ext uri="{28A0092B-C50C-407E-A947-70E740481C1C}">
                <a14:useLocalDpi xmlns:a14="http://schemas.microsoft.com/office/drawing/2010/main"/>
              </a:ext>
            </a:extLst>
          </a:blip>
          <a:stretch>
            <a:fillRect/>
          </a:stretch>
        </p:blipFill>
        <p:spPr>
          <a:xfrm>
            <a:off x="6848120" y="1304875"/>
            <a:ext cx="544680" cy="514892"/>
          </a:xfrm>
          <a:prstGeom prst="rect">
            <a:avLst/>
          </a:prstGeom>
        </p:spPr>
      </p:pic>
      <p:pic>
        <p:nvPicPr>
          <p:cNvPr id="34" name="Picture 33">
            <a:extLst>
              <a:ext uri="{FF2B5EF4-FFF2-40B4-BE49-F238E27FC236}">
                <a16:creationId xmlns:a16="http://schemas.microsoft.com/office/drawing/2014/main" id="{F8021E30-9122-48C0-967E-86A8D3545D70}"/>
              </a:ext>
            </a:extLst>
          </p:cNvPr>
          <p:cNvPicPr>
            <a:picLocks noChangeAspect="1"/>
          </p:cNvPicPr>
          <p:nvPr/>
        </p:nvPicPr>
        <p:blipFill>
          <a:blip r:embed="rId5" cstate="hqprint">
            <a:duotone>
              <a:prstClr val="black"/>
              <a:srgbClr val="1D6FA9">
                <a:tint val="45000"/>
                <a:satMod val="400000"/>
              </a:srgbClr>
            </a:duotone>
            <a:lum bright="-20000" contrast="-20000"/>
            <a:extLst>
              <a:ext uri="{28A0092B-C50C-407E-A947-70E740481C1C}">
                <a14:useLocalDpi xmlns:a14="http://schemas.microsoft.com/office/drawing/2010/main"/>
              </a:ext>
            </a:extLst>
          </a:blip>
          <a:stretch>
            <a:fillRect/>
          </a:stretch>
        </p:blipFill>
        <p:spPr>
          <a:xfrm>
            <a:off x="959511" y="3055217"/>
            <a:ext cx="502867" cy="502867"/>
          </a:xfrm>
          <a:prstGeom prst="rect">
            <a:avLst/>
          </a:prstGeom>
        </p:spPr>
      </p:pic>
      <p:pic>
        <p:nvPicPr>
          <p:cNvPr id="35" name="Picture 34">
            <a:extLst>
              <a:ext uri="{FF2B5EF4-FFF2-40B4-BE49-F238E27FC236}">
                <a16:creationId xmlns:a16="http://schemas.microsoft.com/office/drawing/2014/main" id="{18DCA502-BEA1-4576-96EE-23435723CE90}"/>
              </a:ext>
            </a:extLst>
          </p:cNvPr>
          <p:cNvPicPr>
            <a:picLocks noChangeAspect="1"/>
          </p:cNvPicPr>
          <p:nvPr/>
        </p:nvPicPr>
        <p:blipFill>
          <a:blip r:embed="rId6">
            <a:duotone>
              <a:prstClr val="black"/>
              <a:schemeClr val="accent6">
                <a:lumMod val="75000"/>
                <a:tint val="45000"/>
                <a:satMod val="400000"/>
              </a:schemeClr>
            </a:duotone>
            <a:lum bright="20000" contrast="-40000"/>
          </a:blip>
          <a:stretch>
            <a:fillRect/>
          </a:stretch>
        </p:blipFill>
        <p:spPr>
          <a:xfrm>
            <a:off x="6848120" y="3069236"/>
            <a:ext cx="510976" cy="555074"/>
          </a:xfrm>
          <a:prstGeom prst="rect">
            <a:avLst/>
          </a:prstGeom>
        </p:spPr>
      </p:pic>
      <p:pic>
        <p:nvPicPr>
          <p:cNvPr id="37" name="Picture 36">
            <a:extLst>
              <a:ext uri="{FF2B5EF4-FFF2-40B4-BE49-F238E27FC236}">
                <a16:creationId xmlns:a16="http://schemas.microsoft.com/office/drawing/2014/main" id="{5887AD14-2EE8-43CB-AB8A-22E64AD32AF6}"/>
              </a:ext>
            </a:extLst>
          </p:cNvPr>
          <p:cNvPicPr>
            <a:picLocks noChangeAspect="1"/>
          </p:cNvPicPr>
          <p:nvPr/>
        </p:nvPicPr>
        <p:blipFill>
          <a:blip r:embed="rId7" cstate="hqprint">
            <a:duotone>
              <a:prstClr val="black"/>
              <a:srgbClr val="1D6FA9">
                <a:tint val="45000"/>
                <a:satMod val="400000"/>
              </a:srgbClr>
            </a:duotone>
            <a:lum bright="-20000" contrast="-20000"/>
            <a:extLst>
              <a:ext uri="{28A0092B-C50C-407E-A947-70E740481C1C}">
                <a14:useLocalDpi xmlns:a14="http://schemas.microsoft.com/office/drawing/2010/main"/>
              </a:ext>
            </a:extLst>
          </a:blip>
          <a:stretch>
            <a:fillRect/>
          </a:stretch>
        </p:blipFill>
        <p:spPr>
          <a:xfrm flipH="1">
            <a:off x="990763" y="1328518"/>
            <a:ext cx="488187" cy="488187"/>
          </a:xfrm>
          <a:prstGeom prst="rect">
            <a:avLst/>
          </a:prstGeom>
        </p:spPr>
      </p:pic>
      <p:pic>
        <p:nvPicPr>
          <p:cNvPr id="38" name="Picture 37">
            <a:extLst>
              <a:ext uri="{FF2B5EF4-FFF2-40B4-BE49-F238E27FC236}">
                <a16:creationId xmlns:a16="http://schemas.microsoft.com/office/drawing/2014/main" id="{D960ADCD-6F5A-486B-A13D-F8AA7BA3F15C}"/>
              </a:ext>
            </a:extLst>
          </p:cNvPr>
          <p:cNvPicPr>
            <a:picLocks noChangeAspect="1"/>
          </p:cNvPicPr>
          <p:nvPr/>
        </p:nvPicPr>
        <p:blipFill>
          <a:blip r:embed="rId8" cstate="hqprint">
            <a:duotone>
              <a:prstClr val="black"/>
              <a:srgbClr val="1D6FA9">
                <a:tint val="45000"/>
                <a:satMod val="400000"/>
              </a:srgbClr>
            </a:duotone>
            <a:lum bright="-20000" contrast="-20000"/>
            <a:extLst>
              <a:ext uri="{28A0092B-C50C-407E-A947-70E740481C1C}">
                <a14:useLocalDpi xmlns:a14="http://schemas.microsoft.com/office/drawing/2010/main"/>
              </a:ext>
            </a:extLst>
          </a:blip>
          <a:stretch>
            <a:fillRect/>
          </a:stretch>
        </p:blipFill>
        <p:spPr>
          <a:xfrm>
            <a:off x="996243" y="4825371"/>
            <a:ext cx="466135" cy="466135"/>
          </a:xfrm>
          <a:prstGeom prst="rect">
            <a:avLst/>
          </a:prstGeom>
        </p:spPr>
      </p:pic>
    </p:spTree>
    <p:extLst>
      <p:ext uri="{BB962C8B-B14F-4D97-AF65-F5344CB8AC3E}">
        <p14:creationId xmlns:p14="http://schemas.microsoft.com/office/powerpoint/2010/main" val="3247531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AD3E54-85F3-F749-A3AD-8B9FEC46333C}"/>
              </a:ext>
            </a:extLst>
          </p:cNvPr>
          <p:cNvSpPr>
            <a:spLocks noGrp="1"/>
          </p:cNvSpPr>
          <p:nvPr>
            <p:ph type="title" idx="4294967295"/>
          </p:nvPr>
        </p:nvSpPr>
        <p:spPr>
          <a:xfrm>
            <a:off x="0" y="529080"/>
            <a:ext cx="6054725" cy="1111250"/>
          </a:xfrm>
        </p:spPr>
        <p:txBody>
          <a:bodyPr>
            <a:normAutofit/>
          </a:bodyPr>
          <a:lstStyle/>
          <a:p>
            <a:pPr algn="ctr"/>
            <a:r>
              <a:rPr lang="en-US" sz="4800" dirty="0">
                <a:solidFill>
                  <a:srgbClr val="004A4D"/>
                </a:solidFill>
                <a:latin typeface="Gilmer Light" pitchFamily="2" charset="77"/>
              </a:rPr>
              <a:t>BUSINESS REVIEW</a:t>
            </a:r>
          </a:p>
        </p:txBody>
      </p:sp>
      <p:pic>
        <p:nvPicPr>
          <p:cNvPr id="9" name="Picture Placeholder 8">
            <a:extLst>
              <a:ext uri="{FF2B5EF4-FFF2-40B4-BE49-F238E27FC236}">
                <a16:creationId xmlns:a16="http://schemas.microsoft.com/office/drawing/2014/main" id="{5A2162B4-78E5-674A-99EA-ED8BF606034E}"/>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l="52" r="52"/>
          <a:stretch>
            <a:fillRect/>
          </a:stretch>
        </p:blipFill>
        <p:spPr>
          <a:xfrm>
            <a:off x="6076950" y="0"/>
            <a:ext cx="6115050" cy="6858000"/>
          </a:xfrm>
        </p:spPr>
      </p:pic>
      <p:sp>
        <p:nvSpPr>
          <p:cNvPr id="6" name="Rectangle 5">
            <a:extLst>
              <a:ext uri="{FF2B5EF4-FFF2-40B4-BE49-F238E27FC236}">
                <a16:creationId xmlns:a16="http://schemas.microsoft.com/office/drawing/2014/main" id="{35AAB8A6-B19C-C340-B551-52F14E6AB3B8}"/>
              </a:ext>
            </a:extLst>
          </p:cNvPr>
          <p:cNvSpPr/>
          <p:nvPr/>
        </p:nvSpPr>
        <p:spPr>
          <a:xfrm>
            <a:off x="316589" y="3102952"/>
            <a:ext cx="5104981" cy="1384995"/>
          </a:xfrm>
          <a:prstGeom prst="rect">
            <a:avLst/>
          </a:prstGeom>
        </p:spPr>
        <p:txBody>
          <a:bodyPr wrap="square">
            <a:spAutoFit/>
          </a:bodyPr>
          <a:lstStyle/>
          <a:p>
            <a:pPr marL="457200" marR="0" lvl="0" indent="-457200">
              <a:spcBef>
                <a:spcPts val="0"/>
              </a:spcBef>
              <a:spcAft>
                <a:spcPts val="0"/>
              </a:spcAft>
              <a:buFont typeface="Wingdings" pitchFamily="2" charset="2"/>
              <a:buChar char="q"/>
            </a:pPr>
            <a:r>
              <a:rPr lang="en-US" sz="2800" dirty="0">
                <a:solidFill>
                  <a:srgbClr val="417E77"/>
                </a:solidFill>
                <a:latin typeface="Gilmer Light" pitchFamily="2" charset="77"/>
                <a:ea typeface="Calibri" panose="020F0502020204030204" pitchFamily="34" charset="0"/>
                <a:cs typeface="Times New Roman" panose="02020603050405020304" pitchFamily="18" charset="0"/>
              </a:rPr>
              <a:t>Financials &amp; Budgets</a:t>
            </a:r>
          </a:p>
          <a:p>
            <a:pPr marL="457200" marR="0" lvl="0" indent="-457200">
              <a:spcBef>
                <a:spcPts val="0"/>
              </a:spcBef>
              <a:spcAft>
                <a:spcPts val="0"/>
              </a:spcAft>
              <a:buFont typeface="Wingdings" pitchFamily="2" charset="2"/>
              <a:buChar char="q"/>
            </a:pPr>
            <a:r>
              <a:rPr lang="en-US" sz="2800" dirty="0">
                <a:solidFill>
                  <a:srgbClr val="417E77"/>
                </a:solidFill>
                <a:latin typeface="Gilmer Light" pitchFamily="2" charset="77"/>
                <a:ea typeface="Calibri" panose="020F0502020204030204" pitchFamily="34" charset="0"/>
                <a:cs typeface="Times New Roman" panose="02020603050405020304" pitchFamily="18" charset="0"/>
              </a:rPr>
              <a:t>Annual Calendar</a:t>
            </a:r>
          </a:p>
          <a:p>
            <a:pPr marL="457200" marR="0" lvl="0" indent="-457200">
              <a:spcBef>
                <a:spcPts val="0"/>
              </a:spcBef>
              <a:spcAft>
                <a:spcPts val="0"/>
              </a:spcAft>
              <a:buFont typeface="Wingdings" pitchFamily="2" charset="2"/>
              <a:buChar char="q"/>
            </a:pPr>
            <a:r>
              <a:rPr lang="en-US" sz="2800" dirty="0">
                <a:solidFill>
                  <a:srgbClr val="417E77"/>
                </a:solidFill>
                <a:latin typeface="Gilmer Light" pitchFamily="2" charset="77"/>
                <a:ea typeface="Calibri" panose="020F0502020204030204" pitchFamily="34" charset="0"/>
                <a:cs typeface="Times New Roman" panose="02020603050405020304" pitchFamily="18" charset="0"/>
              </a:rPr>
              <a:t>Key Systems Review</a:t>
            </a:r>
          </a:p>
        </p:txBody>
      </p:sp>
      <p:sp>
        <p:nvSpPr>
          <p:cNvPr id="5" name="Rectangle 4">
            <a:extLst>
              <a:ext uri="{FF2B5EF4-FFF2-40B4-BE49-F238E27FC236}">
                <a16:creationId xmlns:a16="http://schemas.microsoft.com/office/drawing/2014/main" id="{02681077-86A4-BE4B-A395-928BA134CD6F}"/>
              </a:ext>
            </a:extLst>
          </p:cNvPr>
          <p:cNvSpPr/>
          <p:nvPr/>
        </p:nvSpPr>
        <p:spPr>
          <a:xfrm>
            <a:off x="316589" y="1452868"/>
            <a:ext cx="5421545" cy="1015663"/>
          </a:xfrm>
          <a:prstGeom prst="rect">
            <a:avLst/>
          </a:prstGeom>
        </p:spPr>
        <p:txBody>
          <a:bodyPr wrap="square">
            <a:spAutoFit/>
          </a:bodyPr>
          <a:lstStyle/>
          <a:p>
            <a:pPr marR="0" lvl="0">
              <a:spcBef>
                <a:spcPts val="0"/>
              </a:spcBef>
              <a:spcAft>
                <a:spcPts val="0"/>
              </a:spcAft>
            </a:pPr>
            <a:r>
              <a:rPr lang="en-US" sz="2000" dirty="0">
                <a:latin typeface="Gilmer Light" pitchFamily="2" charset="77"/>
                <a:ea typeface="Calibri" panose="020F0502020204030204" pitchFamily="34" charset="0"/>
                <a:cs typeface="Times New Roman" panose="02020603050405020304" pitchFamily="18" charset="0"/>
              </a:rPr>
              <a:t>The below are key items to be reviewed and completed as a part of our strategic planning process.</a:t>
            </a:r>
          </a:p>
        </p:txBody>
      </p:sp>
    </p:spTree>
    <p:extLst>
      <p:ext uri="{BB962C8B-B14F-4D97-AF65-F5344CB8AC3E}">
        <p14:creationId xmlns:p14="http://schemas.microsoft.com/office/powerpoint/2010/main" val="145886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75E622E-8F63-FF44-AC88-8DB135D5F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3" y="960372"/>
            <a:ext cx="12106287" cy="4902546"/>
          </a:xfrm>
          <a:prstGeom prst="rect">
            <a:avLst/>
          </a:prstGeom>
        </p:spPr>
      </p:pic>
      <p:sp>
        <p:nvSpPr>
          <p:cNvPr id="7" name="Title 1">
            <a:extLst>
              <a:ext uri="{FF2B5EF4-FFF2-40B4-BE49-F238E27FC236}">
                <a16:creationId xmlns:a16="http://schemas.microsoft.com/office/drawing/2014/main" id="{A17107FA-114B-4243-B7F7-59EC2F1C199A}"/>
              </a:ext>
            </a:extLst>
          </p:cNvPr>
          <p:cNvSpPr txBox="1">
            <a:spLocks/>
          </p:cNvSpPr>
          <p:nvPr/>
        </p:nvSpPr>
        <p:spPr>
          <a:xfrm>
            <a:off x="372907" y="6230395"/>
            <a:ext cx="4051300" cy="560183"/>
          </a:xfrm>
          <a:prstGeom prst="rect">
            <a:avLst/>
          </a:prstGeom>
          <a:noFill/>
        </p:spPr>
        <p:txBody>
          <a:bodyPr vert="horz" lIns="0" tIns="45720" rIns="0" bIns="45720" rtlCol="0" anchor="ctr">
            <a:noAutofit/>
          </a:bodyPr>
          <a:lstStyle>
            <a:lvl1pPr algn="ctr" defTabSz="914400" rtl="0" eaLnBrk="1" latinLnBrk="0" hangingPunct="1">
              <a:lnSpc>
                <a:spcPct val="90000"/>
              </a:lnSpc>
              <a:spcBef>
                <a:spcPct val="0"/>
              </a:spcBef>
              <a:buNone/>
              <a:defRPr sz="4400" i="1" kern="1200">
                <a:solidFill>
                  <a:schemeClr val="bg1"/>
                </a:solidFill>
                <a:latin typeface="Adobe Garamond Pro" charset="0"/>
                <a:ea typeface="Adobe Garamond Pro" charset="0"/>
                <a:cs typeface="Adobe Garamond Pro" charset="0"/>
              </a:defRPr>
            </a:lvl1pPr>
          </a:lstStyle>
          <a:p>
            <a:pPr algn="l"/>
            <a:r>
              <a:rPr lang="en-US" sz="1600" i="0" dirty="0">
                <a:solidFill>
                  <a:srgbClr val="004A4D"/>
                </a:solidFill>
                <a:latin typeface="Gilmer Light" pitchFamily="2" charset="77"/>
              </a:rPr>
              <a:t>This page is available in PDF worksheet.</a:t>
            </a:r>
          </a:p>
        </p:txBody>
      </p:sp>
      <p:sp>
        <p:nvSpPr>
          <p:cNvPr id="8" name="TextBox 7">
            <a:extLst>
              <a:ext uri="{FF2B5EF4-FFF2-40B4-BE49-F238E27FC236}">
                <a16:creationId xmlns:a16="http://schemas.microsoft.com/office/drawing/2014/main" id="{75709BF4-F0AC-2E4C-B8A8-53D06D814221}"/>
              </a:ext>
            </a:extLst>
          </p:cNvPr>
          <p:cNvSpPr txBox="1"/>
          <p:nvPr/>
        </p:nvSpPr>
        <p:spPr>
          <a:xfrm>
            <a:off x="6178640" y="6433420"/>
            <a:ext cx="5905784" cy="307777"/>
          </a:xfrm>
          <a:prstGeom prst="rect">
            <a:avLst/>
          </a:prstGeom>
          <a:noFill/>
        </p:spPr>
        <p:txBody>
          <a:bodyPr wrap="none" rtlCol="0">
            <a:spAutoFit/>
          </a:bodyPr>
          <a:lstStyle/>
          <a:p>
            <a:r>
              <a:rPr lang="en-US" sz="1400" dirty="0">
                <a:solidFill>
                  <a:srgbClr val="D17346"/>
                </a:solidFill>
                <a:latin typeface="Gilmer Light" pitchFamily="2" charset="77"/>
              </a:rPr>
              <a:t>Consider using your Practice Analysis to review and set your goals.</a:t>
            </a:r>
          </a:p>
        </p:txBody>
      </p:sp>
      <p:sp>
        <p:nvSpPr>
          <p:cNvPr id="2" name="TextBox 1">
            <a:extLst>
              <a:ext uri="{FF2B5EF4-FFF2-40B4-BE49-F238E27FC236}">
                <a16:creationId xmlns:a16="http://schemas.microsoft.com/office/drawing/2014/main" id="{9AE8566E-E25C-7B47-9CD7-6E183CA1DFC2}"/>
              </a:ext>
            </a:extLst>
          </p:cNvPr>
          <p:cNvSpPr txBox="1"/>
          <p:nvPr/>
        </p:nvSpPr>
        <p:spPr>
          <a:xfrm>
            <a:off x="1179357" y="4381026"/>
            <a:ext cx="1219200" cy="369332"/>
          </a:xfrm>
          <a:prstGeom prst="rect">
            <a:avLst/>
          </a:prstGeom>
          <a:noFill/>
        </p:spPr>
        <p:txBody>
          <a:bodyPr wrap="square" rtlCol="0">
            <a:spAutoFit/>
          </a:bodyPr>
          <a:lstStyle/>
          <a:p>
            <a:pPr algn="ctr"/>
            <a:r>
              <a:rPr lang="en-US" dirty="0">
                <a:solidFill>
                  <a:srgbClr val="56ABA8"/>
                </a:solidFill>
                <a:latin typeface="Gilmer Light" pitchFamily="2" charset="77"/>
              </a:rPr>
              <a:t>INSERT</a:t>
            </a:r>
          </a:p>
        </p:txBody>
      </p:sp>
      <p:sp>
        <p:nvSpPr>
          <p:cNvPr id="9" name="TextBox 8">
            <a:extLst>
              <a:ext uri="{FF2B5EF4-FFF2-40B4-BE49-F238E27FC236}">
                <a16:creationId xmlns:a16="http://schemas.microsoft.com/office/drawing/2014/main" id="{47EC1616-530A-8142-A6DB-BECF66E4B5ED}"/>
              </a:ext>
            </a:extLst>
          </p:cNvPr>
          <p:cNvSpPr txBox="1"/>
          <p:nvPr/>
        </p:nvSpPr>
        <p:spPr>
          <a:xfrm>
            <a:off x="3183965" y="3417847"/>
            <a:ext cx="1219200" cy="369332"/>
          </a:xfrm>
          <a:prstGeom prst="rect">
            <a:avLst/>
          </a:prstGeom>
          <a:noFill/>
        </p:spPr>
        <p:txBody>
          <a:bodyPr wrap="square" rtlCol="0">
            <a:spAutoFit/>
          </a:bodyPr>
          <a:lstStyle/>
          <a:p>
            <a:pPr algn="ctr"/>
            <a:r>
              <a:rPr lang="en-US" dirty="0">
                <a:solidFill>
                  <a:srgbClr val="56ABA8"/>
                </a:solidFill>
                <a:latin typeface="Gilmer Light" pitchFamily="2" charset="77"/>
              </a:rPr>
              <a:t>INSERT</a:t>
            </a:r>
          </a:p>
        </p:txBody>
      </p:sp>
      <p:sp>
        <p:nvSpPr>
          <p:cNvPr id="10" name="TextBox 9">
            <a:extLst>
              <a:ext uri="{FF2B5EF4-FFF2-40B4-BE49-F238E27FC236}">
                <a16:creationId xmlns:a16="http://schemas.microsoft.com/office/drawing/2014/main" id="{31655F89-D9EE-174C-BA8B-8E819F9F882D}"/>
              </a:ext>
            </a:extLst>
          </p:cNvPr>
          <p:cNvSpPr txBox="1"/>
          <p:nvPr/>
        </p:nvSpPr>
        <p:spPr>
          <a:xfrm>
            <a:off x="5323541" y="3650227"/>
            <a:ext cx="1219200" cy="369332"/>
          </a:xfrm>
          <a:prstGeom prst="rect">
            <a:avLst/>
          </a:prstGeom>
          <a:noFill/>
        </p:spPr>
        <p:txBody>
          <a:bodyPr wrap="square" rtlCol="0">
            <a:spAutoFit/>
          </a:bodyPr>
          <a:lstStyle/>
          <a:p>
            <a:pPr algn="ctr"/>
            <a:r>
              <a:rPr lang="en-US" dirty="0">
                <a:solidFill>
                  <a:srgbClr val="56ABA8"/>
                </a:solidFill>
                <a:latin typeface="Gilmer Light" pitchFamily="2" charset="77"/>
              </a:rPr>
              <a:t>INSERT</a:t>
            </a:r>
          </a:p>
        </p:txBody>
      </p:sp>
      <p:sp>
        <p:nvSpPr>
          <p:cNvPr id="11" name="TextBox 10">
            <a:extLst>
              <a:ext uri="{FF2B5EF4-FFF2-40B4-BE49-F238E27FC236}">
                <a16:creationId xmlns:a16="http://schemas.microsoft.com/office/drawing/2014/main" id="{81B753DB-0E5E-4E45-B289-8FFE7757244B}"/>
              </a:ext>
            </a:extLst>
          </p:cNvPr>
          <p:cNvSpPr txBox="1"/>
          <p:nvPr/>
        </p:nvSpPr>
        <p:spPr>
          <a:xfrm>
            <a:off x="8932333" y="2243036"/>
            <a:ext cx="1219200" cy="369332"/>
          </a:xfrm>
          <a:prstGeom prst="rect">
            <a:avLst/>
          </a:prstGeom>
          <a:noFill/>
        </p:spPr>
        <p:txBody>
          <a:bodyPr wrap="square" rtlCol="0">
            <a:spAutoFit/>
          </a:bodyPr>
          <a:lstStyle/>
          <a:p>
            <a:pPr algn="ctr"/>
            <a:r>
              <a:rPr lang="en-US" dirty="0">
                <a:solidFill>
                  <a:srgbClr val="56ABA8"/>
                </a:solidFill>
                <a:latin typeface="Gilmer Light" pitchFamily="2" charset="77"/>
              </a:rPr>
              <a:t>INSERT</a:t>
            </a:r>
          </a:p>
        </p:txBody>
      </p:sp>
      <p:sp>
        <p:nvSpPr>
          <p:cNvPr id="12" name="TextBox 11">
            <a:extLst>
              <a:ext uri="{FF2B5EF4-FFF2-40B4-BE49-F238E27FC236}">
                <a16:creationId xmlns:a16="http://schemas.microsoft.com/office/drawing/2014/main" id="{658ADF3B-A439-4D41-9713-99A6B2B0E5AC}"/>
              </a:ext>
            </a:extLst>
          </p:cNvPr>
          <p:cNvSpPr txBox="1"/>
          <p:nvPr/>
        </p:nvSpPr>
        <p:spPr>
          <a:xfrm>
            <a:off x="6995957" y="2661931"/>
            <a:ext cx="1219200" cy="369332"/>
          </a:xfrm>
          <a:prstGeom prst="rect">
            <a:avLst/>
          </a:prstGeom>
          <a:noFill/>
        </p:spPr>
        <p:txBody>
          <a:bodyPr wrap="square" rtlCol="0">
            <a:spAutoFit/>
          </a:bodyPr>
          <a:lstStyle/>
          <a:p>
            <a:pPr algn="ctr"/>
            <a:r>
              <a:rPr lang="en-US" dirty="0">
                <a:solidFill>
                  <a:srgbClr val="56ABA8"/>
                </a:solidFill>
                <a:latin typeface="Gilmer Light" pitchFamily="2" charset="77"/>
              </a:rPr>
              <a:t>INSERT</a:t>
            </a:r>
          </a:p>
        </p:txBody>
      </p:sp>
      <p:sp>
        <p:nvSpPr>
          <p:cNvPr id="13" name="TextBox 12">
            <a:extLst>
              <a:ext uri="{FF2B5EF4-FFF2-40B4-BE49-F238E27FC236}">
                <a16:creationId xmlns:a16="http://schemas.microsoft.com/office/drawing/2014/main" id="{B30E0B0B-DCBF-2444-8C14-EC723A6DB733}"/>
              </a:ext>
            </a:extLst>
          </p:cNvPr>
          <p:cNvSpPr txBox="1"/>
          <p:nvPr/>
        </p:nvSpPr>
        <p:spPr>
          <a:xfrm>
            <a:off x="10625666" y="2583502"/>
            <a:ext cx="1219200" cy="646331"/>
          </a:xfrm>
          <a:prstGeom prst="rect">
            <a:avLst/>
          </a:prstGeom>
          <a:noFill/>
        </p:spPr>
        <p:txBody>
          <a:bodyPr wrap="square" rtlCol="0">
            <a:spAutoFit/>
          </a:bodyPr>
          <a:lstStyle/>
          <a:p>
            <a:pPr algn="ctr"/>
            <a:r>
              <a:rPr lang="en-US" dirty="0">
                <a:latin typeface="Gilmer Light" pitchFamily="2" charset="77"/>
              </a:rPr>
              <a:t>By Date: </a:t>
            </a:r>
            <a:r>
              <a:rPr lang="en-US" dirty="0">
                <a:solidFill>
                  <a:srgbClr val="56ABA8"/>
                </a:solidFill>
                <a:latin typeface="Gilmer Light" pitchFamily="2" charset="77"/>
              </a:rPr>
              <a:t>INSERT</a:t>
            </a:r>
          </a:p>
        </p:txBody>
      </p:sp>
      <p:sp>
        <p:nvSpPr>
          <p:cNvPr id="14" name="Title 3">
            <a:extLst>
              <a:ext uri="{FF2B5EF4-FFF2-40B4-BE49-F238E27FC236}">
                <a16:creationId xmlns:a16="http://schemas.microsoft.com/office/drawing/2014/main" id="{A70471C2-BE29-0941-97AA-9F5BC597D90E}"/>
              </a:ext>
            </a:extLst>
          </p:cNvPr>
          <p:cNvSpPr txBox="1">
            <a:spLocks/>
          </p:cNvSpPr>
          <p:nvPr/>
        </p:nvSpPr>
        <p:spPr>
          <a:xfrm>
            <a:off x="0" y="-15373"/>
            <a:ext cx="12192000" cy="1111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rgbClr val="004A4D"/>
                </a:solidFill>
                <a:latin typeface="Gilmer Light" pitchFamily="2" charset="77"/>
              </a:rPr>
              <a:t>BUSINESS GOALS </a:t>
            </a:r>
            <a:r>
              <a:rPr lang="en-US" sz="4800" dirty="0">
                <a:solidFill>
                  <a:srgbClr val="86C6C5"/>
                </a:solidFill>
                <a:latin typeface="Gilmer Light" pitchFamily="2" charset="77"/>
              </a:rPr>
              <a:t>201X</a:t>
            </a:r>
          </a:p>
        </p:txBody>
      </p:sp>
      <p:sp>
        <p:nvSpPr>
          <p:cNvPr id="3" name="Rectangle 2">
            <a:extLst>
              <a:ext uri="{FF2B5EF4-FFF2-40B4-BE49-F238E27FC236}">
                <a16:creationId xmlns:a16="http://schemas.microsoft.com/office/drawing/2014/main" id="{CEFF9356-6AE5-BB49-B35D-5873950B1FEF}"/>
              </a:ext>
            </a:extLst>
          </p:cNvPr>
          <p:cNvSpPr/>
          <p:nvPr/>
        </p:nvSpPr>
        <p:spPr>
          <a:xfrm>
            <a:off x="1229526" y="796353"/>
            <a:ext cx="8327921" cy="584775"/>
          </a:xfrm>
          <a:prstGeom prst="rect">
            <a:avLst/>
          </a:prstGeom>
        </p:spPr>
        <p:txBody>
          <a:bodyPr wrap="none">
            <a:spAutoFit/>
          </a:bodyPr>
          <a:lstStyle/>
          <a:p>
            <a:pPr algn="r"/>
            <a:r>
              <a:rPr lang="en-US" sz="3200" i="1" dirty="0">
                <a:solidFill>
                  <a:srgbClr val="56ABA8"/>
                </a:solidFill>
                <a:latin typeface="Minion 3" panose="02040503050306020203" pitchFamily="18" charset="0"/>
              </a:rPr>
              <a:t>“Dreams don’t work unless you do.” -Anonymous</a:t>
            </a:r>
            <a:endParaRPr lang="en-US" sz="3200" i="1" dirty="0">
              <a:solidFill>
                <a:srgbClr val="56ABA8"/>
              </a:solidFill>
              <a:effectLst/>
              <a:latin typeface="Minion 3" panose="02040503050306020203" pitchFamily="18" charset="0"/>
            </a:endParaRPr>
          </a:p>
        </p:txBody>
      </p:sp>
      <p:sp>
        <p:nvSpPr>
          <p:cNvPr id="5" name="Rectangle 4">
            <a:extLst>
              <a:ext uri="{FF2B5EF4-FFF2-40B4-BE49-F238E27FC236}">
                <a16:creationId xmlns:a16="http://schemas.microsoft.com/office/drawing/2014/main" id="{754F7C59-427F-6D46-B1D8-76E873DDFAC1}"/>
              </a:ext>
            </a:extLst>
          </p:cNvPr>
          <p:cNvSpPr/>
          <p:nvPr/>
        </p:nvSpPr>
        <p:spPr>
          <a:xfrm>
            <a:off x="484593" y="1755558"/>
            <a:ext cx="5128327" cy="369332"/>
          </a:xfrm>
          <a:prstGeom prst="rect">
            <a:avLst/>
          </a:prstGeom>
        </p:spPr>
        <p:txBody>
          <a:bodyPr wrap="none">
            <a:spAutoFit/>
          </a:bodyPr>
          <a:lstStyle/>
          <a:p>
            <a:r>
              <a:rPr lang="en-US" dirty="0">
                <a:solidFill>
                  <a:srgbClr val="00190A"/>
                </a:solidFill>
                <a:latin typeface="Gilmer Light" pitchFamily="2" charset="77"/>
              </a:rPr>
              <a:t>Firm Name: ___________________________</a:t>
            </a:r>
            <a:endParaRPr lang="en-US" dirty="0">
              <a:solidFill>
                <a:srgbClr val="00190A"/>
              </a:solidFill>
              <a:effectLst/>
              <a:latin typeface="Gilmer Light" pitchFamily="2" charset="77"/>
            </a:endParaRPr>
          </a:p>
        </p:txBody>
      </p:sp>
      <p:pic>
        <p:nvPicPr>
          <p:cNvPr id="16" name="Picture 15">
            <a:extLst>
              <a:ext uri="{FF2B5EF4-FFF2-40B4-BE49-F238E27FC236}">
                <a16:creationId xmlns:a16="http://schemas.microsoft.com/office/drawing/2014/main" id="{ACD83847-D590-B44C-ABBF-CE8136085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682" y="5440332"/>
            <a:ext cx="5267512" cy="899789"/>
          </a:xfrm>
          <a:prstGeom prst="rect">
            <a:avLst/>
          </a:prstGeom>
        </p:spPr>
      </p:pic>
    </p:spTree>
    <p:extLst>
      <p:ext uri="{BB962C8B-B14F-4D97-AF65-F5344CB8AC3E}">
        <p14:creationId xmlns:p14="http://schemas.microsoft.com/office/powerpoint/2010/main" val="4290476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20CB-FD94-5642-85DA-33BD1B789308}"/>
              </a:ext>
            </a:extLst>
          </p:cNvPr>
          <p:cNvSpPr>
            <a:spLocks noGrp="1"/>
          </p:cNvSpPr>
          <p:nvPr>
            <p:ph type="title" idx="4294967295"/>
          </p:nvPr>
        </p:nvSpPr>
        <p:spPr>
          <a:xfrm>
            <a:off x="0" y="179421"/>
            <a:ext cx="12192000" cy="708025"/>
          </a:xfrm>
        </p:spPr>
        <p:txBody>
          <a:bodyPr>
            <a:noAutofit/>
          </a:bodyPr>
          <a:lstStyle/>
          <a:p>
            <a:pPr algn="ctr"/>
            <a:r>
              <a:rPr lang="en-US" sz="4800" dirty="0">
                <a:solidFill>
                  <a:srgbClr val="004A4D"/>
                </a:solidFill>
                <a:latin typeface="Gilmer Light" pitchFamily="2" charset="77"/>
                <a:cs typeface="Calibri Light" panose="020F0302020204030204" pitchFamily="34" charset="0"/>
              </a:rPr>
              <a:t>ANNUAL GOALS &amp; PRIORITIES </a:t>
            </a:r>
          </a:p>
        </p:txBody>
      </p:sp>
      <p:sp>
        <p:nvSpPr>
          <p:cNvPr id="20" name="Title 1">
            <a:extLst>
              <a:ext uri="{FF2B5EF4-FFF2-40B4-BE49-F238E27FC236}">
                <a16:creationId xmlns:a16="http://schemas.microsoft.com/office/drawing/2014/main" id="{FD62C7E0-8F46-7948-B6C7-FC71AC1CC623}"/>
              </a:ext>
            </a:extLst>
          </p:cNvPr>
          <p:cNvSpPr txBox="1">
            <a:spLocks/>
          </p:cNvSpPr>
          <p:nvPr/>
        </p:nvSpPr>
        <p:spPr>
          <a:xfrm>
            <a:off x="7815533" y="1035758"/>
            <a:ext cx="4065900" cy="637765"/>
          </a:xfrm>
          <a:prstGeom prst="rect">
            <a:avLst/>
          </a:prstGeom>
        </p:spPr>
        <p:txBody>
          <a:bodyPr vert="horz" lIns="274320" tIns="45720" rIns="274320" bIns="45720" rtlCol="0" anchor="ctr">
            <a:noAutofit/>
          </a:bodyPr>
          <a:lstStyle>
            <a:lvl1pPr algn="ctr" defTabSz="914400" rtl="0" eaLnBrk="1" latinLnBrk="0" hangingPunct="1">
              <a:lnSpc>
                <a:spcPct val="90000"/>
              </a:lnSpc>
              <a:spcBef>
                <a:spcPct val="0"/>
              </a:spcBef>
              <a:buNone/>
              <a:defRPr sz="4400" i="1" kern="1200">
                <a:solidFill>
                  <a:schemeClr val="bg1"/>
                </a:solidFill>
                <a:latin typeface="Adobe Garamond Pro" charset="0"/>
                <a:ea typeface="Adobe Garamond Pro" charset="0"/>
                <a:cs typeface="Adobe Garamond Pro" charset="0"/>
              </a:defRPr>
            </a:lvl1pPr>
          </a:lstStyle>
          <a:p>
            <a:endParaRPr lang="en-US" sz="2800" i="0" dirty="0"/>
          </a:p>
        </p:txBody>
      </p:sp>
      <p:cxnSp>
        <p:nvCxnSpPr>
          <p:cNvPr id="22" name="Straight Connector 21">
            <a:extLst>
              <a:ext uri="{FF2B5EF4-FFF2-40B4-BE49-F238E27FC236}">
                <a16:creationId xmlns:a16="http://schemas.microsoft.com/office/drawing/2014/main" id="{EFE66922-720D-0844-9A10-4D2829586AFD}"/>
              </a:ext>
            </a:extLst>
          </p:cNvPr>
          <p:cNvCxnSpPr>
            <a:cxnSpLocks/>
          </p:cNvCxnSpPr>
          <p:nvPr/>
        </p:nvCxnSpPr>
        <p:spPr>
          <a:xfrm flipH="1">
            <a:off x="3416061" y="1035758"/>
            <a:ext cx="1" cy="5632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5B1AF5B-3DB3-8B4A-A09F-08147F8D964B}"/>
              </a:ext>
            </a:extLst>
          </p:cNvPr>
          <p:cNvCxnSpPr>
            <a:cxnSpLocks/>
          </p:cNvCxnSpPr>
          <p:nvPr/>
        </p:nvCxnSpPr>
        <p:spPr>
          <a:xfrm>
            <a:off x="7815528" y="1053011"/>
            <a:ext cx="4" cy="55806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06F4DB-2C94-5A47-AE7E-05073073BFC3}"/>
              </a:ext>
            </a:extLst>
          </p:cNvPr>
          <p:cNvCxnSpPr>
            <a:cxnSpLocks/>
          </p:cNvCxnSpPr>
          <p:nvPr/>
        </p:nvCxnSpPr>
        <p:spPr>
          <a:xfrm>
            <a:off x="350791" y="3011815"/>
            <a:ext cx="115306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8DC34-4818-9D4E-9C62-20A3F3C08B25}"/>
              </a:ext>
            </a:extLst>
          </p:cNvPr>
          <p:cNvCxnSpPr>
            <a:cxnSpLocks/>
          </p:cNvCxnSpPr>
          <p:nvPr/>
        </p:nvCxnSpPr>
        <p:spPr>
          <a:xfrm>
            <a:off x="333538" y="4944132"/>
            <a:ext cx="115306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7427FF9F-84F4-514F-9F1A-D59D2E47E308}"/>
              </a:ext>
            </a:extLst>
          </p:cNvPr>
          <p:cNvSpPr txBox="1">
            <a:spLocks/>
          </p:cNvSpPr>
          <p:nvPr/>
        </p:nvSpPr>
        <p:spPr>
          <a:xfrm>
            <a:off x="2004187" y="5705627"/>
            <a:ext cx="7361447" cy="460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dirty="0">
                <a:solidFill>
                  <a:srgbClr val="C00000"/>
                </a:solidFill>
                <a:latin typeface="Gilmer Light" pitchFamily="2" charset="77"/>
              </a:rPr>
              <a:t>Update this example to create your 1-page strategic plan</a:t>
            </a:r>
          </a:p>
        </p:txBody>
      </p:sp>
      <p:graphicFrame>
        <p:nvGraphicFramePr>
          <p:cNvPr id="4" name="Table 3">
            <a:extLst>
              <a:ext uri="{FF2B5EF4-FFF2-40B4-BE49-F238E27FC236}">
                <a16:creationId xmlns:a16="http://schemas.microsoft.com/office/drawing/2014/main" id="{FD2BF775-48B6-8244-AC53-1E619E7A6668}"/>
              </a:ext>
            </a:extLst>
          </p:cNvPr>
          <p:cNvGraphicFramePr>
            <a:graphicFrameLocks noGrp="1"/>
          </p:cNvGraphicFramePr>
          <p:nvPr>
            <p:extLst>
              <p:ext uri="{D42A27DB-BD31-4B8C-83A1-F6EECF244321}">
                <p14:modId xmlns:p14="http://schemas.microsoft.com/office/powerpoint/2010/main" val="3159845148"/>
              </p:ext>
            </p:extLst>
          </p:nvPr>
        </p:nvGraphicFramePr>
        <p:xfrm>
          <a:off x="350791" y="1142413"/>
          <a:ext cx="11427440" cy="4480431"/>
        </p:xfrm>
        <a:graphic>
          <a:graphicData uri="http://schemas.openxmlformats.org/drawingml/2006/table">
            <a:tbl>
              <a:tblPr firstRow="1" bandRow="1">
                <a:tableStyleId>{F5AB1C69-6EDB-4FF4-983F-18BD219EF322}</a:tableStyleId>
              </a:tblPr>
              <a:tblGrid>
                <a:gridCol w="3749040">
                  <a:extLst>
                    <a:ext uri="{9D8B030D-6E8A-4147-A177-3AD203B41FA5}">
                      <a16:colId xmlns:a16="http://schemas.microsoft.com/office/drawing/2014/main" val="2929545953"/>
                    </a:ext>
                  </a:extLst>
                </a:gridCol>
                <a:gridCol w="1026509">
                  <a:extLst>
                    <a:ext uri="{9D8B030D-6E8A-4147-A177-3AD203B41FA5}">
                      <a16:colId xmlns:a16="http://schemas.microsoft.com/office/drawing/2014/main" val="911668749"/>
                    </a:ext>
                  </a:extLst>
                </a:gridCol>
                <a:gridCol w="2171331">
                  <a:extLst>
                    <a:ext uri="{9D8B030D-6E8A-4147-A177-3AD203B41FA5}">
                      <a16:colId xmlns:a16="http://schemas.microsoft.com/office/drawing/2014/main" val="1905544343"/>
                    </a:ext>
                  </a:extLst>
                </a:gridCol>
                <a:gridCol w="4480560">
                  <a:extLst>
                    <a:ext uri="{9D8B030D-6E8A-4147-A177-3AD203B41FA5}">
                      <a16:colId xmlns:a16="http://schemas.microsoft.com/office/drawing/2014/main" val="443246678"/>
                    </a:ext>
                  </a:extLst>
                </a:gridCol>
              </a:tblGrid>
              <a:tr h="318424">
                <a:tc>
                  <a:txBody>
                    <a:bodyPr/>
                    <a:lstStyle/>
                    <a:p>
                      <a:pPr marL="0" marR="0" algn="ctr">
                        <a:spcBef>
                          <a:spcPts val="0"/>
                        </a:spcBef>
                        <a:spcAft>
                          <a:spcPts val="0"/>
                        </a:spcAft>
                      </a:pPr>
                      <a:r>
                        <a:rPr lang="en-US" sz="1100" u="sng" dirty="0">
                          <a:effectLst/>
                          <a:latin typeface="Gilmer Light" pitchFamily="2" charset="77"/>
                        </a:rPr>
                        <a:t>Annual Goals</a:t>
                      </a:r>
                      <a:endParaRPr lang="en-US" sz="1100" dirty="0">
                        <a:effectLst/>
                        <a:latin typeface="Gilmer Light" pitchFamily="2" charset="77"/>
                        <a:ea typeface="Calibri-Light"/>
                        <a:cs typeface="Calibri-Light"/>
                      </a:endParaRPr>
                    </a:p>
                  </a:txBody>
                  <a:tcPr marL="68580" marR="68580" marT="0" marB="0" anchor="ctr">
                    <a:lnB w="12700" cap="flat" cmpd="sng" algn="ctr">
                      <a:solidFill>
                        <a:srgbClr val="5FADE4"/>
                      </a:solidFill>
                      <a:prstDash val="solid"/>
                      <a:round/>
                      <a:headEnd type="none" w="med" len="med"/>
                      <a:tailEnd type="none" w="med" len="med"/>
                    </a:lnB>
                    <a:solidFill>
                      <a:srgbClr val="004A4D"/>
                    </a:solidFill>
                  </a:tcPr>
                </a:tc>
                <a:tc>
                  <a:txBody>
                    <a:bodyPr/>
                    <a:lstStyle/>
                    <a:p>
                      <a:pPr marL="0" marR="0" algn="ctr">
                        <a:spcBef>
                          <a:spcPts val="0"/>
                        </a:spcBef>
                        <a:spcAft>
                          <a:spcPts val="0"/>
                        </a:spcAft>
                      </a:pPr>
                      <a:r>
                        <a:rPr lang="en-US" sz="1100" u="sng" dirty="0">
                          <a:effectLst/>
                          <a:latin typeface="Gilmer Light" pitchFamily="2" charset="77"/>
                        </a:rPr>
                        <a:t>Owner</a:t>
                      </a:r>
                      <a:endParaRPr lang="en-US" sz="1100" dirty="0">
                        <a:effectLst/>
                        <a:latin typeface="Gilmer Light" pitchFamily="2" charset="77"/>
                        <a:ea typeface="Calibri-Light"/>
                        <a:cs typeface="Calibri-Light"/>
                      </a:endParaRPr>
                    </a:p>
                  </a:txBody>
                  <a:tcPr marL="68580" marR="68580" marT="0" marB="0" anchor="ctr">
                    <a:lnB w="12700" cap="flat" cmpd="sng" algn="ctr">
                      <a:solidFill>
                        <a:srgbClr val="5FADE4"/>
                      </a:solidFill>
                      <a:prstDash val="solid"/>
                      <a:round/>
                      <a:headEnd type="none" w="med" len="med"/>
                      <a:tailEnd type="none" w="med" len="med"/>
                    </a:lnB>
                    <a:solidFill>
                      <a:srgbClr val="004A4D"/>
                    </a:solidFill>
                  </a:tcPr>
                </a:tc>
                <a:tc>
                  <a:txBody>
                    <a:bodyPr/>
                    <a:lstStyle/>
                    <a:p>
                      <a:pPr marL="0" marR="0" algn="ctr">
                        <a:spcBef>
                          <a:spcPts val="0"/>
                        </a:spcBef>
                        <a:spcAft>
                          <a:spcPts val="0"/>
                        </a:spcAft>
                      </a:pPr>
                      <a:r>
                        <a:rPr lang="en-US" sz="1100" u="sng" dirty="0">
                          <a:effectLst/>
                          <a:latin typeface="Gilmer Light" pitchFamily="2" charset="77"/>
                        </a:rPr>
                        <a:t>Measurement</a:t>
                      </a:r>
                      <a:endParaRPr lang="en-US" sz="1100" dirty="0">
                        <a:effectLst/>
                        <a:latin typeface="Gilmer Light" pitchFamily="2" charset="77"/>
                        <a:ea typeface="Calibri-Light"/>
                        <a:cs typeface="Calibri-Light"/>
                      </a:endParaRPr>
                    </a:p>
                  </a:txBody>
                  <a:tcPr marL="68580" marR="68580" marT="0" marB="0" anchor="ctr">
                    <a:lnB w="12700" cap="flat" cmpd="sng" algn="ctr">
                      <a:solidFill>
                        <a:srgbClr val="5FADE4"/>
                      </a:solidFill>
                      <a:prstDash val="solid"/>
                      <a:round/>
                      <a:headEnd type="none" w="med" len="med"/>
                      <a:tailEnd type="none" w="med" len="med"/>
                    </a:lnB>
                    <a:solidFill>
                      <a:srgbClr val="004A4D"/>
                    </a:solidFill>
                  </a:tcPr>
                </a:tc>
                <a:tc>
                  <a:txBody>
                    <a:bodyPr/>
                    <a:lstStyle/>
                    <a:p>
                      <a:pPr marL="0" marR="0" algn="ctr">
                        <a:spcBef>
                          <a:spcPts val="0"/>
                        </a:spcBef>
                        <a:spcAft>
                          <a:spcPts val="0"/>
                        </a:spcAft>
                      </a:pPr>
                      <a:r>
                        <a:rPr lang="en-US" sz="1100" u="sng" dirty="0">
                          <a:effectLst/>
                          <a:latin typeface="Gilmer Light" pitchFamily="2" charset="77"/>
                        </a:rPr>
                        <a:t>Keystone Priorities to Reach Our Goals</a:t>
                      </a:r>
                      <a:endParaRPr lang="en-US" sz="1100" dirty="0">
                        <a:effectLst/>
                        <a:latin typeface="Gilmer Light" pitchFamily="2" charset="77"/>
                        <a:ea typeface="Calibri-Light"/>
                        <a:cs typeface="Calibri-Light"/>
                      </a:endParaRPr>
                    </a:p>
                  </a:txBody>
                  <a:tcPr marL="68580" marR="68580" marT="0" marB="0" anchor="ctr">
                    <a:lnB w="12700" cap="flat" cmpd="sng" algn="ctr">
                      <a:solidFill>
                        <a:srgbClr val="5FADE4"/>
                      </a:solidFill>
                      <a:prstDash val="solid"/>
                      <a:round/>
                      <a:headEnd type="none" w="med" len="med"/>
                      <a:tailEnd type="none" w="med" len="med"/>
                    </a:lnB>
                    <a:solidFill>
                      <a:srgbClr val="004A4D"/>
                    </a:solidFill>
                  </a:tcPr>
                </a:tc>
                <a:extLst>
                  <a:ext uri="{0D108BD9-81ED-4DB2-BD59-A6C34878D82A}">
                    <a16:rowId xmlns:a16="http://schemas.microsoft.com/office/drawing/2014/main" val="18369619"/>
                  </a:ext>
                </a:extLst>
              </a:tr>
              <a:tr h="548640">
                <a:tc>
                  <a:txBody>
                    <a:bodyPr/>
                    <a:lstStyle/>
                    <a:p>
                      <a:pPr marL="0" marR="0" algn="l">
                        <a:spcBef>
                          <a:spcPts val="0"/>
                        </a:spcBef>
                        <a:spcAft>
                          <a:spcPts val="0"/>
                        </a:spcAft>
                      </a:pPr>
                      <a:r>
                        <a:rPr lang="en-US" sz="1100" dirty="0">
                          <a:effectLst/>
                          <a:latin typeface="Gilmer Light" pitchFamily="2" charset="77"/>
                        </a:rPr>
                        <a:t> Expand into digital marketing strategy</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5FADE4"/>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latin typeface="Gilmer Light" pitchFamily="2" charset="77"/>
                        </a:rPr>
                        <a:t>Jim</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5FADE4"/>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latin typeface="Gilmer Light" pitchFamily="2" charset="77"/>
                        </a:rPr>
                        <a:t># Followers</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5FADE4"/>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342900" marR="0" lvl="0" indent="-342900" algn="l">
                        <a:spcBef>
                          <a:spcPts val="0"/>
                        </a:spcBef>
                        <a:spcAft>
                          <a:spcPts val="0"/>
                        </a:spcAft>
                        <a:buFont typeface="Arial" panose="020B0604020202020204" pitchFamily="34" charset="0"/>
                        <a:buChar char="•"/>
                        <a:tabLst>
                          <a:tab pos="457200" algn="l"/>
                        </a:tabLst>
                      </a:pPr>
                      <a:r>
                        <a:rPr lang="en-US" sz="1100" dirty="0">
                          <a:effectLst/>
                          <a:latin typeface="Gilmer Light" pitchFamily="2" charset="77"/>
                        </a:rPr>
                        <a:t>Hire digital marketing firm (Jim, Q1) </a:t>
                      </a:r>
                      <a:endParaRPr lang="en-US" sz="1100" dirty="0">
                        <a:effectLst/>
                        <a:latin typeface="Gilmer Light" pitchFamily="2" charset="77"/>
                        <a:ea typeface="Calibri-Light"/>
                        <a:cs typeface="Times New Roman" panose="02020603050405020304" pitchFamily="18" charset="0"/>
                      </a:endParaRPr>
                    </a:p>
                  </a:txBody>
                  <a:tcPr marL="68580" marR="68580" marT="0" marB="0" anchor="ctr">
                    <a:lnT w="12700" cap="flat" cmpd="sng" algn="ctr">
                      <a:solidFill>
                        <a:srgbClr val="5FADE4"/>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extLst>
                  <a:ext uri="{0D108BD9-81ED-4DB2-BD59-A6C34878D82A}">
                    <a16:rowId xmlns:a16="http://schemas.microsoft.com/office/drawing/2014/main" val="3707188056"/>
                  </a:ext>
                </a:extLst>
              </a:tr>
              <a:tr h="715435">
                <a:tc>
                  <a:txBody>
                    <a:bodyPr/>
                    <a:lstStyle/>
                    <a:p>
                      <a:pPr marL="0" marR="0" algn="l">
                        <a:spcBef>
                          <a:spcPts val="0"/>
                        </a:spcBef>
                        <a:spcAft>
                          <a:spcPts val="0"/>
                        </a:spcAft>
                      </a:pPr>
                      <a:r>
                        <a:rPr lang="en-US" sz="1100" dirty="0">
                          <a:effectLst/>
                          <a:latin typeface="Gilmer Light" pitchFamily="2" charset="77"/>
                        </a:rPr>
                        <a:t>Build a COI Referral Network to increase </a:t>
                      </a:r>
                      <a:br>
                        <a:rPr lang="en-US" sz="1100" dirty="0">
                          <a:effectLst/>
                          <a:latin typeface="Gilmer Light" pitchFamily="2" charset="77"/>
                        </a:rPr>
                      </a:br>
                      <a:r>
                        <a:rPr lang="en-US" sz="1100" dirty="0">
                          <a:effectLst/>
                          <a:latin typeface="Gilmer Light" pitchFamily="2" charset="77"/>
                        </a:rPr>
                        <a:t>new client growth</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latin typeface="Gilmer Light" pitchFamily="2" charset="77"/>
                        </a:rPr>
                        <a:t>Seth</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latin typeface="Gilmer Light" pitchFamily="2" charset="77"/>
                        </a:rPr>
                        <a:t># of Referring COIS</a:t>
                      </a:r>
                    </a:p>
                    <a:p>
                      <a:pPr marL="0" marR="0" algn="ctr">
                        <a:spcBef>
                          <a:spcPts val="0"/>
                        </a:spcBef>
                        <a:spcAft>
                          <a:spcPts val="0"/>
                        </a:spcAft>
                      </a:pPr>
                      <a:r>
                        <a:rPr lang="en-US" sz="1100" dirty="0">
                          <a:effectLst/>
                          <a:latin typeface="Gilmer Light" pitchFamily="2" charset="77"/>
                        </a:rPr>
                        <a:t># of COI Referrals</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342900" marR="0" lvl="0" indent="-342900" algn="l">
                        <a:spcBef>
                          <a:spcPts val="0"/>
                        </a:spcBef>
                        <a:spcAft>
                          <a:spcPts val="0"/>
                        </a:spcAft>
                        <a:buFont typeface="Arial" panose="020B0604020202020204" pitchFamily="34" charset="0"/>
                        <a:buChar char="•"/>
                        <a:tabLst>
                          <a:tab pos="457200" algn="l"/>
                        </a:tabLst>
                      </a:pPr>
                      <a:r>
                        <a:rPr lang="en-US" sz="1100" dirty="0">
                          <a:effectLst/>
                          <a:latin typeface="Gilmer Light" pitchFamily="2" charset="77"/>
                        </a:rPr>
                        <a:t>Build COI Touchpoint Calendar (Q1, Seth)</a:t>
                      </a:r>
                    </a:p>
                    <a:p>
                      <a:pPr marL="342900" marR="0" lvl="0" indent="-342900" algn="l">
                        <a:spcBef>
                          <a:spcPts val="0"/>
                        </a:spcBef>
                        <a:spcAft>
                          <a:spcPts val="0"/>
                        </a:spcAft>
                        <a:buFont typeface="Arial" panose="020B0604020202020204" pitchFamily="34" charset="0"/>
                        <a:buChar char="•"/>
                        <a:tabLst>
                          <a:tab pos="457200" algn="l"/>
                        </a:tabLst>
                      </a:pPr>
                      <a:r>
                        <a:rPr lang="en-US" sz="1100" dirty="0">
                          <a:effectLst/>
                          <a:latin typeface="Gilmer Light" pitchFamily="2" charset="77"/>
                        </a:rPr>
                        <a:t>Implement the COI Referral Roadmap System (Seth, Q2)</a:t>
                      </a:r>
                      <a:endParaRPr lang="en-US" sz="1100" dirty="0">
                        <a:effectLst/>
                        <a:latin typeface="Gilmer Light" pitchFamily="2" charset="77"/>
                        <a:ea typeface="Calibri-Light"/>
                        <a:cs typeface="Times New Roman" panose="02020603050405020304" pitchFamily="18" charset="0"/>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extLst>
                  <a:ext uri="{0D108BD9-81ED-4DB2-BD59-A6C34878D82A}">
                    <a16:rowId xmlns:a16="http://schemas.microsoft.com/office/drawing/2014/main" val="3883980357"/>
                  </a:ext>
                </a:extLst>
              </a:tr>
              <a:tr h="914400">
                <a:tc>
                  <a:txBody>
                    <a:bodyPr/>
                    <a:lstStyle/>
                    <a:p>
                      <a:pPr marL="0" marR="0" algn="l">
                        <a:spcBef>
                          <a:spcPts val="0"/>
                        </a:spcBef>
                        <a:spcAft>
                          <a:spcPts val="0"/>
                        </a:spcAft>
                      </a:pPr>
                      <a:r>
                        <a:rPr lang="en-US" sz="1100" dirty="0">
                          <a:effectLst/>
                          <a:latin typeface="Gilmer Light" pitchFamily="2" charset="77"/>
                        </a:rPr>
                        <a:t>Create a systematic client experience that results in NPS of 70 and client satisfaction 9+</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latin typeface="Gilmer Light" pitchFamily="2" charset="77"/>
                        </a:rPr>
                        <a:t>Seth</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latin typeface="Gilmer Light" pitchFamily="2" charset="77"/>
                        </a:rPr>
                        <a:t>NPS Score (70)</a:t>
                      </a:r>
                    </a:p>
                    <a:p>
                      <a:pPr marL="0" marR="0" algn="ctr">
                        <a:spcBef>
                          <a:spcPts val="0"/>
                        </a:spcBef>
                        <a:spcAft>
                          <a:spcPts val="0"/>
                        </a:spcAft>
                      </a:pPr>
                      <a:r>
                        <a:rPr lang="en-US" sz="1100" dirty="0">
                          <a:effectLst/>
                          <a:latin typeface="Gilmer Light" pitchFamily="2" charset="77"/>
                        </a:rPr>
                        <a:t>Client satisfaction (9+)</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342900" marR="0" lvl="0" indent="-342900" algn="l">
                        <a:spcBef>
                          <a:spcPts val="0"/>
                        </a:spcBef>
                        <a:spcAft>
                          <a:spcPts val="0"/>
                        </a:spcAft>
                        <a:buFont typeface="Arial" panose="020B0604020202020204" pitchFamily="34" charset="0"/>
                        <a:buChar char="•"/>
                        <a:tabLst>
                          <a:tab pos="457200" algn="l"/>
                        </a:tabLst>
                      </a:pPr>
                      <a:r>
                        <a:rPr lang="en-US" sz="1100" dirty="0">
                          <a:effectLst/>
                          <a:latin typeface="Gilmer Light" pitchFamily="2" charset="77"/>
                        </a:rPr>
                        <a:t>Move to new office space (Jim, Q4) </a:t>
                      </a:r>
                    </a:p>
                    <a:p>
                      <a:pPr marL="342900" marR="0" lvl="0" indent="-342900" algn="l">
                        <a:spcBef>
                          <a:spcPts val="0"/>
                        </a:spcBef>
                        <a:spcAft>
                          <a:spcPts val="0"/>
                        </a:spcAft>
                        <a:buFont typeface="Arial" panose="020B0604020202020204" pitchFamily="34" charset="0"/>
                        <a:buChar char="•"/>
                        <a:tabLst>
                          <a:tab pos="457200" algn="l"/>
                        </a:tabLst>
                      </a:pPr>
                      <a:r>
                        <a:rPr lang="en-US" sz="1100" dirty="0">
                          <a:effectLst/>
                          <a:latin typeface="Gilmer Light" pitchFamily="2" charset="77"/>
                        </a:rPr>
                        <a:t>Implement client preference form (Seth, Q3)</a:t>
                      </a:r>
                    </a:p>
                    <a:p>
                      <a:pPr marL="342900" marR="0" lvl="0" indent="-342900" algn="l">
                        <a:spcBef>
                          <a:spcPts val="0"/>
                        </a:spcBef>
                        <a:spcAft>
                          <a:spcPts val="0"/>
                        </a:spcAft>
                        <a:buFont typeface="Arial" panose="020B0604020202020204" pitchFamily="34" charset="0"/>
                        <a:buChar char="•"/>
                        <a:tabLst>
                          <a:tab pos="457200" algn="l"/>
                        </a:tabLst>
                      </a:pPr>
                      <a:r>
                        <a:rPr lang="en-US" sz="1100" dirty="0">
                          <a:effectLst/>
                          <a:latin typeface="Gilmer Light" pitchFamily="2" charset="77"/>
                        </a:rPr>
                        <a:t>Review and improve client review process (Jim, Q2)</a:t>
                      </a:r>
                      <a:endParaRPr lang="en-US" sz="1100" dirty="0">
                        <a:effectLst/>
                        <a:latin typeface="Gilmer Light" pitchFamily="2" charset="77"/>
                        <a:ea typeface="Calibri-Light"/>
                        <a:cs typeface="Times New Roman" panose="02020603050405020304" pitchFamily="18" charset="0"/>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extLst>
                  <a:ext uri="{0D108BD9-81ED-4DB2-BD59-A6C34878D82A}">
                    <a16:rowId xmlns:a16="http://schemas.microsoft.com/office/drawing/2014/main" val="2915862364"/>
                  </a:ext>
                </a:extLst>
              </a:tr>
              <a:tr h="715435">
                <a:tc>
                  <a:txBody>
                    <a:bodyPr/>
                    <a:lstStyle/>
                    <a:p>
                      <a:pPr marL="0" marR="0" algn="l">
                        <a:spcBef>
                          <a:spcPts val="0"/>
                        </a:spcBef>
                        <a:spcAft>
                          <a:spcPts val="0"/>
                        </a:spcAft>
                      </a:pPr>
                      <a:r>
                        <a:rPr lang="en-US" sz="1100" dirty="0">
                          <a:effectLst/>
                          <a:latin typeface="Gilmer Light" pitchFamily="2" charset="77"/>
                        </a:rPr>
                        <a:t>Establish a new minimum that aligns with firm</a:t>
                      </a:r>
                      <a:br>
                        <a:rPr lang="en-US" sz="1100" dirty="0">
                          <a:effectLst/>
                          <a:latin typeface="Gilmer Light" pitchFamily="2" charset="77"/>
                        </a:rPr>
                      </a:br>
                      <a:r>
                        <a:rPr lang="en-US" sz="1100" dirty="0">
                          <a:effectLst/>
                          <a:latin typeface="Gilmer Light" pitchFamily="2" charset="77"/>
                        </a:rPr>
                        <a:t>3-year goal</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latin typeface="Gilmer Light" pitchFamily="2" charset="77"/>
                        </a:rPr>
                        <a:t>Jim</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latin typeface="Gilmer Light" pitchFamily="2" charset="77"/>
                        </a:rPr>
                        <a:t>% of clients that </a:t>
                      </a:r>
                      <a:br>
                        <a:rPr lang="en-US" sz="1100" dirty="0">
                          <a:effectLst/>
                          <a:latin typeface="Gilmer Light" pitchFamily="2" charset="77"/>
                        </a:rPr>
                      </a:br>
                      <a:r>
                        <a:rPr lang="en-US" sz="1100" dirty="0">
                          <a:effectLst/>
                          <a:latin typeface="Gilmer Light" pitchFamily="2" charset="77"/>
                        </a:rPr>
                        <a:t>meet minimum</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342900" marR="0" lvl="0" indent="-342900" algn="l">
                        <a:spcBef>
                          <a:spcPts val="0"/>
                        </a:spcBef>
                        <a:spcAft>
                          <a:spcPts val="0"/>
                        </a:spcAft>
                        <a:buFont typeface="Arial" panose="020B0604020202020204" pitchFamily="34" charset="0"/>
                        <a:buChar char="•"/>
                        <a:tabLst>
                          <a:tab pos="457200" algn="l"/>
                        </a:tabLst>
                      </a:pPr>
                      <a:r>
                        <a:rPr lang="en-US" sz="1100" dirty="0">
                          <a:effectLst/>
                          <a:latin typeface="Gilmer Light" pitchFamily="2" charset="77"/>
                        </a:rPr>
                        <a:t>Client segmentation &amp; fee analysis (Jim, Q1)</a:t>
                      </a:r>
                    </a:p>
                    <a:p>
                      <a:pPr marL="342900" marR="0" lvl="0" indent="-342900" algn="l">
                        <a:spcBef>
                          <a:spcPts val="0"/>
                        </a:spcBef>
                        <a:spcAft>
                          <a:spcPts val="0"/>
                        </a:spcAft>
                        <a:buFont typeface="Arial" panose="020B0604020202020204" pitchFamily="34" charset="0"/>
                        <a:buChar char="•"/>
                        <a:tabLst>
                          <a:tab pos="457200" algn="l"/>
                        </a:tabLst>
                      </a:pPr>
                      <a:r>
                        <a:rPr lang="en-US" sz="1100" dirty="0">
                          <a:effectLst/>
                          <a:latin typeface="Gilmer Light" pitchFamily="2" charset="77"/>
                        </a:rPr>
                        <a:t>Establish and complete a client transition plan (Seth, Q2)</a:t>
                      </a:r>
                      <a:endParaRPr lang="en-US" sz="1100" dirty="0">
                        <a:effectLst/>
                        <a:latin typeface="Gilmer Light" pitchFamily="2" charset="77"/>
                        <a:ea typeface="Calibri-Light"/>
                        <a:cs typeface="Times New Roman" panose="02020603050405020304" pitchFamily="18" charset="0"/>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extLst>
                  <a:ext uri="{0D108BD9-81ED-4DB2-BD59-A6C34878D82A}">
                    <a16:rowId xmlns:a16="http://schemas.microsoft.com/office/drawing/2014/main" val="528710042"/>
                  </a:ext>
                </a:extLst>
              </a:tr>
              <a:tr h="731520">
                <a:tc>
                  <a:txBody>
                    <a:bodyPr/>
                    <a:lstStyle/>
                    <a:p>
                      <a:pPr marL="0" marR="0" algn="l">
                        <a:spcBef>
                          <a:spcPts val="0"/>
                        </a:spcBef>
                        <a:spcAft>
                          <a:spcPts val="0"/>
                        </a:spcAft>
                      </a:pPr>
                      <a:r>
                        <a:rPr lang="en-US" sz="1100" dirty="0">
                          <a:effectLst/>
                          <a:latin typeface="Gilmer Light" pitchFamily="2" charset="77"/>
                        </a:rPr>
                        <a:t>Define and only work with clients who meet our ideal client profile</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latin typeface="Gilmer Light" pitchFamily="2" charset="77"/>
                        </a:rPr>
                        <a:t>Jim</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latin typeface="Gilmer Light" pitchFamily="2" charset="77"/>
                        </a:rPr>
                        <a:t>% of client that meet</a:t>
                      </a:r>
                      <a:br>
                        <a:rPr lang="en-US" sz="1100" dirty="0">
                          <a:effectLst/>
                          <a:latin typeface="Gilmer Light" pitchFamily="2" charset="77"/>
                        </a:rPr>
                      </a:br>
                      <a:r>
                        <a:rPr lang="en-US" sz="1100" dirty="0">
                          <a:effectLst/>
                          <a:latin typeface="Gilmer Light" pitchFamily="2" charset="77"/>
                        </a:rPr>
                        <a:t> ideal client profile</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tc>
                  <a:txBody>
                    <a:bodyPr/>
                    <a:lstStyle/>
                    <a:p>
                      <a:pPr marL="342900" marR="0" lvl="0" indent="-342900" algn="l">
                        <a:spcBef>
                          <a:spcPts val="0"/>
                        </a:spcBef>
                        <a:spcAft>
                          <a:spcPts val="0"/>
                        </a:spcAft>
                        <a:buFont typeface="Arial" panose="020B0604020202020204" pitchFamily="34" charset="0"/>
                        <a:buChar char="•"/>
                        <a:tabLst>
                          <a:tab pos="457200" algn="l"/>
                        </a:tabLst>
                      </a:pPr>
                      <a:r>
                        <a:rPr lang="en-US" sz="1100" dirty="0">
                          <a:effectLst/>
                          <a:latin typeface="Gilmer Light" pitchFamily="2" charset="77"/>
                        </a:rPr>
                        <a:t>Define ideal client (Jim, Q2)</a:t>
                      </a:r>
                    </a:p>
                    <a:p>
                      <a:pPr marL="342900" marR="0" lvl="0" indent="-342900" algn="l">
                        <a:spcBef>
                          <a:spcPts val="0"/>
                        </a:spcBef>
                        <a:spcAft>
                          <a:spcPts val="0"/>
                        </a:spcAft>
                        <a:buFont typeface="Arial" panose="020B0604020202020204" pitchFamily="34" charset="0"/>
                        <a:buChar char="•"/>
                        <a:tabLst>
                          <a:tab pos="457200" algn="l"/>
                        </a:tabLst>
                      </a:pPr>
                      <a:r>
                        <a:rPr lang="en-US" sz="1100" dirty="0">
                          <a:effectLst/>
                          <a:latin typeface="Gilmer Light" pitchFamily="2" charset="77"/>
                        </a:rPr>
                        <a:t>Establish and complete a client transition plan (Seth, Q2)</a:t>
                      </a:r>
                      <a:endParaRPr lang="en-US" sz="1100" dirty="0">
                        <a:effectLst/>
                        <a:latin typeface="Gilmer Light" pitchFamily="2" charset="77"/>
                        <a:ea typeface="Calibri-Light"/>
                        <a:cs typeface="Times New Roman" panose="02020603050405020304" pitchFamily="18" charset="0"/>
                      </a:endParaRPr>
                    </a:p>
                  </a:txBody>
                  <a:tcPr marL="68580" marR="68580" marT="0" marB="0" anchor="ctr">
                    <a:lnT w="12700" cap="flat" cmpd="sng" algn="ctr">
                      <a:solidFill>
                        <a:srgbClr val="417E77"/>
                      </a:solidFill>
                      <a:prstDash val="solid"/>
                      <a:round/>
                      <a:headEnd type="none" w="med" len="med"/>
                      <a:tailEnd type="none" w="med" len="med"/>
                    </a:lnT>
                    <a:lnB w="12700" cap="flat" cmpd="sng" algn="ctr">
                      <a:solidFill>
                        <a:srgbClr val="417E77"/>
                      </a:solidFill>
                      <a:prstDash val="solid"/>
                      <a:round/>
                      <a:headEnd type="none" w="med" len="med"/>
                      <a:tailEnd type="none" w="med" len="med"/>
                    </a:lnB>
                    <a:noFill/>
                  </a:tcPr>
                </a:tc>
                <a:extLst>
                  <a:ext uri="{0D108BD9-81ED-4DB2-BD59-A6C34878D82A}">
                    <a16:rowId xmlns:a16="http://schemas.microsoft.com/office/drawing/2014/main" val="4161997842"/>
                  </a:ext>
                </a:extLst>
              </a:tr>
              <a:tr h="536577">
                <a:tc>
                  <a:txBody>
                    <a:bodyPr/>
                    <a:lstStyle/>
                    <a:p>
                      <a:pPr marL="0" marR="0" algn="l">
                        <a:spcBef>
                          <a:spcPts val="0"/>
                        </a:spcBef>
                        <a:spcAft>
                          <a:spcPts val="0"/>
                        </a:spcAft>
                      </a:pPr>
                      <a:r>
                        <a:rPr lang="en-US" sz="1100" dirty="0">
                          <a:effectLst/>
                          <a:latin typeface="Gilmer Light" pitchFamily="2" charset="77"/>
                        </a:rPr>
                        <a:t>Improve adviser capacity and align with partner personal time-off goals</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noFill/>
                  </a:tcPr>
                </a:tc>
                <a:tc>
                  <a:txBody>
                    <a:bodyPr/>
                    <a:lstStyle/>
                    <a:p>
                      <a:pPr marL="0" marR="0" algn="ctr">
                        <a:spcBef>
                          <a:spcPts val="0"/>
                        </a:spcBef>
                        <a:spcAft>
                          <a:spcPts val="0"/>
                        </a:spcAft>
                      </a:pPr>
                      <a:r>
                        <a:rPr lang="en-US" sz="1100" dirty="0">
                          <a:effectLst/>
                          <a:latin typeface="Gilmer Light" pitchFamily="2" charset="77"/>
                        </a:rPr>
                        <a:t>Jim</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noFill/>
                  </a:tcPr>
                </a:tc>
                <a:tc>
                  <a:txBody>
                    <a:bodyPr/>
                    <a:lstStyle/>
                    <a:p>
                      <a:pPr marL="0" marR="0" algn="ctr">
                        <a:spcBef>
                          <a:spcPts val="0"/>
                        </a:spcBef>
                        <a:spcAft>
                          <a:spcPts val="0"/>
                        </a:spcAft>
                      </a:pPr>
                      <a:r>
                        <a:rPr lang="en-US" sz="1100" dirty="0">
                          <a:effectLst/>
                          <a:latin typeface="Gilmer Light" pitchFamily="2" charset="77"/>
                        </a:rPr>
                        <a:t># Partner Days Off</a:t>
                      </a:r>
                      <a:endParaRPr lang="en-US" sz="1100" dirty="0">
                        <a:effectLst/>
                        <a:latin typeface="Gilmer Light" pitchFamily="2" charset="77"/>
                        <a:ea typeface="Calibri-Light"/>
                        <a:cs typeface="Calibri-Light"/>
                      </a:endParaRPr>
                    </a:p>
                  </a:txBody>
                  <a:tcPr marL="68580" marR="68580" marT="0" marB="0" anchor="ctr">
                    <a:lnT w="12700" cap="flat" cmpd="sng" algn="ctr">
                      <a:solidFill>
                        <a:srgbClr val="417E77"/>
                      </a:solidFill>
                      <a:prstDash val="solid"/>
                      <a:round/>
                      <a:headEnd type="none" w="med" len="med"/>
                      <a:tailEnd type="none" w="med" len="med"/>
                    </a:lnT>
                    <a:noFill/>
                  </a:tcPr>
                </a:tc>
                <a:tc>
                  <a:txBody>
                    <a:bodyPr/>
                    <a:lstStyle/>
                    <a:p>
                      <a:pPr marL="342900" marR="0" lvl="0" indent="-342900" algn="l">
                        <a:spcBef>
                          <a:spcPts val="0"/>
                        </a:spcBef>
                        <a:spcAft>
                          <a:spcPts val="0"/>
                        </a:spcAft>
                        <a:buFont typeface="Arial" panose="020B0604020202020204" pitchFamily="34" charset="0"/>
                        <a:buChar char="•"/>
                        <a:tabLst>
                          <a:tab pos="457200" algn="l"/>
                        </a:tabLst>
                      </a:pPr>
                      <a:r>
                        <a:rPr lang="en-US" sz="1100" dirty="0">
                          <a:effectLst/>
                          <a:latin typeface="Gilmer Light" pitchFamily="2" charset="77"/>
                        </a:rPr>
                        <a:t>Establish time management model and annual calendar (Jim, Q1) </a:t>
                      </a:r>
                      <a:endParaRPr lang="en-US" sz="1100" dirty="0">
                        <a:effectLst/>
                        <a:latin typeface="Gilmer Light" pitchFamily="2" charset="77"/>
                        <a:ea typeface="Calibri-Light"/>
                        <a:cs typeface="Times New Roman" panose="02020603050405020304" pitchFamily="18" charset="0"/>
                      </a:endParaRPr>
                    </a:p>
                  </a:txBody>
                  <a:tcPr marL="68580" marR="68580" marT="0" marB="0" anchor="ctr">
                    <a:lnT w="12700" cap="flat" cmpd="sng" algn="ctr">
                      <a:solidFill>
                        <a:srgbClr val="417E77"/>
                      </a:solidFill>
                      <a:prstDash val="solid"/>
                      <a:round/>
                      <a:headEnd type="none" w="med" len="med"/>
                      <a:tailEnd type="none" w="med" len="med"/>
                    </a:lnT>
                    <a:noFill/>
                  </a:tcPr>
                </a:tc>
                <a:extLst>
                  <a:ext uri="{0D108BD9-81ED-4DB2-BD59-A6C34878D82A}">
                    <a16:rowId xmlns:a16="http://schemas.microsoft.com/office/drawing/2014/main" val="1648766124"/>
                  </a:ext>
                </a:extLst>
              </a:tr>
            </a:tbl>
          </a:graphicData>
        </a:graphic>
      </p:graphicFrame>
    </p:spTree>
    <p:extLst>
      <p:ext uri="{BB962C8B-B14F-4D97-AF65-F5344CB8AC3E}">
        <p14:creationId xmlns:p14="http://schemas.microsoft.com/office/powerpoint/2010/main" val="1721903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372D0B3D-BFC9-7348-8D3F-F4DDD76ECBF1}"/>
              </a:ext>
            </a:extLst>
          </p:cNvPr>
          <p:cNvSpPr>
            <a:spLocks noGrp="1"/>
          </p:cNvSpPr>
          <p:nvPr>
            <p:ph type="title" idx="4294967295"/>
          </p:nvPr>
        </p:nvSpPr>
        <p:spPr>
          <a:xfrm>
            <a:off x="0" y="-56830"/>
            <a:ext cx="12192000" cy="1328738"/>
          </a:xfrm>
        </p:spPr>
        <p:txBody>
          <a:bodyPr>
            <a:noAutofit/>
          </a:bodyPr>
          <a:lstStyle/>
          <a:p>
            <a:pPr algn="ctr"/>
            <a:r>
              <a:rPr lang="en-US" sz="4800" dirty="0">
                <a:solidFill>
                  <a:srgbClr val="004A4D"/>
                </a:solidFill>
                <a:latin typeface="Gilmer Light" pitchFamily="2" charset="77"/>
              </a:rPr>
              <a:t>OUR STRATEGIC PLANNING SCHEDULE</a:t>
            </a:r>
          </a:p>
        </p:txBody>
      </p:sp>
      <p:grpSp>
        <p:nvGrpSpPr>
          <p:cNvPr id="17" name="Group 16">
            <a:extLst>
              <a:ext uri="{FF2B5EF4-FFF2-40B4-BE49-F238E27FC236}">
                <a16:creationId xmlns:a16="http://schemas.microsoft.com/office/drawing/2014/main" id="{3C20ACF8-49A5-EC44-AB0A-41722C81C7B3}"/>
              </a:ext>
            </a:extLst>
          </p:cNvPr>
          <p:cNvGrpSpPr/>
          <p:nvPr/>
        </p:nvGrpSpPr>
        <p:grpSpPr>
          <a:xfrm>
            <a:off x="3754299" y="1074675"/>
            <a:ext cx="7966002" cy="5504681"/>
            <a:chOff x="4819339" y="1061333"/>
            <a:chExt cx="7966002" cy="5504681"/>
          </a:xfrm>
        </p:grpSpPr>
        <p:sp>
          <p:nvSpPr>
            <p:cNvPr id="19" name="Rounded Rectangle 18">
              <a:extLst>
                <a:ext uri="{FF2B5EF4-FFF2-40B4-BE49-F238E27FC236}">
                  <a16:creationId xmlns:a16="http://schemas.microsoft.com/office/drawing/2014/main" id="{03D5026A-70C9-E346-828D-B62F7DA24D33}"/>
                </a:ext>
              </a:extLst>
            </p:cNvPr>
            <p:cNvSpPr/>
            <p:nvPr/>
          </p:nvSpPr>
          <p:spPr>
            <a:xfrm>
              <a:off x="7737094" y="5616205"/>
              <a:ext cx="3829512" cy="858539"/>
            </a:xfrm>
            <a:prstGeom prst="roundRect">
              <a:avLst/>
            </a:prstGeom>
            <a:noFill/>
            <a:ln w="22225">
              <a:solidFill>
                <a:srgbClr val="86C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C7579BBF-2D55-9D4E-8DD1-1A44EC5A870C}"/>
                </a:ext>
              </a:extLst>
            </p:cNvPr>
            <p:cNvSpPr/>
            <p:nvPr/>
          </p:nvSpPr>
          <p:spPr>
            <a:xfrm>
              <a:off x="7869614" y="4114428"/>
              <a:ext cx="3696992" cy="866469"/>
            </a:xfrm>
            <a:prstGeom prst="roundRect">
              <a:avLst/>
            </a:prstGeom>
            <a:noFill/>
            <a:ln w="22225">
              <a:solidFill>
                <a:srgbClr val="56A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C4572E9B-844E-B142-8BB3-609AC5AFFB3D}"/>
                </a:ext>
              </a:extLst>
            </p:cNvPr>
            <p:cNvSpPr/>
            <p:nvPr/>
          </p:nvSpPr>
          <p:spPr>
            <a:xfrm>
              <a:off x="7681875" y="2735896"/>
              <a:ext cx="3884731" cy="866469"/>
            </a:xfrm>
            <a:prstGeom prst="roundRect">
              <a:avLst/>
            </a:prstGeom>
            <a:noFill/>
            <a:ln w="22225">
              <a:solidFill>
                <a:srgbClr val="417E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8E0B2B42-CD18-724D-B8F6-F39A764B8F6F}"/>
                </a:ext>
              </a:extLst>
            </p:cNvPr>
            <p:cNvSpPr/>
            <p:nvPr/>
          </p:nvSpPr>
          <p:spPr>
            <a:xfrm>
              <a:off x="7549352" y="1490192"/>
              <a:ext cx="5129310" cy="671333"/>
            </a:xfrm>
            <a:prstGeom prst="roundRect">
              <a:avLst/>
            </a:prstGeom>
            <a:noFill/>
            <a:ln w="22225">
              <a:solidFill>
                <a:srgbClr val="004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A8D2F7C-7143-A945-AAFB-AAF6A7B8F052}"/>
                </a:ext>
              </a:extLst>
            </p:cNvPr>
            <p:cNvSpPr/>
            <p:nvPr/>
          </p:nvSpPr>
          <p:spPr>
            <a:xfrm>
              <a:off x="7939852" y="2333131"/>
              <a:ext cx="4205328" cy="369332"/>
            </a:xfrm>
            <a:prstGeom prst="rect">
              <a:avLst/>
            </a:prstGeom>
          </p:spPr>
          <p:txBody>
            <a:bodyPr wrap="square">
              <a:spAutoFit/>
            </a:bodyPr>
            <a:lstStyle/>
            <a:p>
              <a:r>
                <a:rPr lang="en-US" dirty="0">
                  <a:solidFill>
                    <a:srgbClr val="417E77"/>
                  </a:solidFill>
                  <a:latin typeface="Gilmer Light" pitchFamily="2" charset="77"/>
                </a:rPr>
                <a:t>QUARTERLY BUSINESS REVIEW</a:t>
              </a:r>
            </a:p>
          </p:txBody>
        </p:sp>
        <p:sp>
          <p:nvSpPr>
            <p:cNvPr id="24" name="Rectangle 23">
              <a:extLst>
                <a:ext uri="{FF2B5EF4-FFF2-40B4-BE49-F238E27FC236}">
                  <a16:creationId xmlns:a16="http://schemas.microsoft.com/office/drawing/2014/main" id="{A1319896-63BE-6D45-A600-3A702A33D7D3}"/>
                </a:ext>
              </a:extLst>
            </p:cNvPr>
            <p:cNvSpPr/>
            <p:nvPr/>
          </p:nvSpPr>
          <p:spPr>
            <a:xfrm>
              <a:off x="8395061" y="2815159"/>
              <a:ext cx="3272051" cy="738664"/>
            </a:xfrm>
            <a:prstGeom prst="rect">
              <a:avLst/>
            </a:prstGeom>
          </p:spPr>
          <p:txBody>
            <a:bodyPr wrap="square">
              <a:spAutoFit/>
            </a:bodyPr>
            <a:lstStyle/>
            <a:p>
              <a:r>
                <a:rPr lang="en-US" sz="1400" dirty="0">
                  <a:latin typeface="Gilmer Light" pitchFamily="2" charset="77"/>
                </a:rPr>
                <a:t>Q1: INSERT DATE</a:t>
              </a:r>
            </a:p>
            <a:p>
              <a:r>
                <a:rPr lang="en-US" sz="1400" dirty="0">
                  <a:latin typeface="Gilmer Light" pitchFamily="2" charset="77"/>
                </a:rPr>
                <a:t>Q2: INSERT DATE</a:t>
              </a:r>
            </a:p>
            <a:p>
              <a:r>
                <a:rPr lang="en-US" sz="1400" dirty="0">
                  <a:latin typeface="Gilmer Light" pitchFamily="2" charset="77"/>
                </a:rPr>
                <a:t>Q3: INSERT DATE</a:t>
              </a:r>
            </a:p>
          </p:txBody>
        </p:sp>
        <p:sp>
          <p:nvSpPr>
            <p:cNvPr id="25" name="Rectangle 24">
              <a:extLst>
                <a:ext uri="{FF2B5EF4-FFF2-40B4-BE49-F238E27FC236}">
                  <a16:creationId xmlns:a16="http://schemas.microsoft.com/office/drawing/2014/main" id="{A3920150-2A2B-9A47-A725-015BA55C9E04}"/>
                </a:ext>
              </a:extLst>
            </p:cNvPr>
            <p:cNvSpPr/>
            <p:nvPr/>
          </p:nvSpPr>
          <p:spPr>
            <a:xfrm>
              <a:off x="7656031" y="1061333"/>
              <a:ext cx="5129310" cy="369332"/>
            </a:xfrm>
            <a:prstGeom prst="rect">
              <a:avLst/>
            </a:prstGeom>
          </p:spPr>
          <p:txBody>
            <a:bodyPr wrap="square">
              <a:spAutoFit/>
            </a:bodyPr>
            <a:lstStyle/>
            <a:p>
              <a:r>
                <a:rPr lang="en-US" dirty="0">
                  <a:solidFill>
                    <a:srgbClr val="004A4D"/>
                  </a:solidFill>
                  <a:latin typeface="Gilmer Light" pitchFamily="2" charset="77"/>
                </a:rPr>
                <a:t>ANNUAL STRATEGIC PLANNING MEETING</a:t>
              </a:r>
            </a:p>
          </p:txBody>
        </p:sp>
        <p:pic>
          <p:nvPicPr>
            <p:cNvPr id="26" name="Picture 25">
              <a:extLst>
                <a:ext uri="{FF2B5EF4-FFF2-40B4-BE49-F238E27FC236}">
                  <a16:creationId xmlns:a16="http://schemas.microsoft.com/office/drawing/2014/main" id="{798EAAB3-0445-CB4B-949F-8BA2E29C6AE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19339" y="1387673"/>
              <a:ext cx="3706466" cy="5178341"/>
            </a:xfrm>
            <a:prstGeom prst="rect">
              <a:avLst/>
            </a:prstGeom>
          </p:spPr>
        </p:pic>
        <p:sp>
          <p:nvSpPr>
            <p:cNvPr id="27" name="Rectangle 26">
              <a:extLst>
                <a:ext uri="{FF2B5EF4-FFF2-40B4-BE49-F238E27FC236}">
                  <a16:creationId xmlns:a16="http://schemas.microsoft.com/office/drawing/2014/main" id="{4C012E82-ED70-CB4F-BC7D-1ABEB631684A}"/>
                </a:ext>
              </a:extLst>
            </p:cNvPr>
            <p:cNvSpPr/>
            <p:nvPr/>
          </p:nvSpPr>
          <p:spPr>
            <a:xfrm>
              <a:off x="7939047" y="1567939"/>
              <a:ext cx="4205328" cy="307777"/>
            </a:xfrm>
            <a:prstGeom prst="rect">
              <a:avLst/>
            </a:prstGeom>
          </p:spPr>
          <p:txBody>
            <a:bodyPr wrap="square">
              <a:spAutoFit/>
            </a:bodyPr>
            <a:lstStyle/>
            <a:p>
              <a:r>
                <a:rPr lang="en-US" sz="1400" dirty="0">
                  <a:latin typeface="Gilmer Light" pitchFamily="2" charset="77"/>
                </a:rPr>
                <a:t>INSERT DATE</a:t>
              </a:r>
            </a:p>
          </p:txBody>
        </p:sp>
        <p:sp>
          <p:nvSpPr>
            <p:cNvPr id="28" name="Rectangle 27">
              <a:extLst>
                <a:ext uri="{FF2B5EF4-FFF2-40B4-BE49-F238E27FC236}">
                  <a16:creationId xmlns:a16="http://schemas.microsoft.com/office/drawing/2014/main" id="{EED830B6-C686-6548-860A-0BB18A79DFA1}"/>
                </a:ext>
              </a:extLst>
            </p:cNvPr>
            <p:cNvSpPr/>
            <p:nvPr/>
          </p:nvSpPr>
          <p:spPr>
            <a:xfrm>
              <a:off x="8274218" y="3752452"/>
              <a:ext cx="3312287" cy="369332"/>
            </a:xfrm>
            <a:prstGeom prst="rect">
              <a:avLst/>
            </a:prstGeom>
          </p:spPr>
          <p:txBody>
            <a:bodyPr wrap="square">
              <a:spAutoFit/>
            </a:bodyPr>
            <a:lstStyle/>
            <a:p>
              <a:r>
                <a:rPr lang="en-US" dirty="0">
                  <a:solidFill>
                    <a:srgbClr val="417E77"/>
                  </a:solidFill>
                  <a:latin typeface="Gilmer Light" pitchFamily="2" charset="77"/>
                </a:rPr>
                <a:t>WEEKLY TEAM MEETINGS</a:t>
              </a:r>
            </a:p>
          </p:txBody>
        </p:sp>
        <p:sp>
          <p:nvSpPr>
            <p:cNvPr id="29" name="Rectangle 28">
              <a:extLst>
                <a:ext uri="{FF2B5EF4-FFF2-40B4-BE49-F238E27FC236}">
                  <a16:creationId xmlns:a16="http://schemas.microsoft.com/office/drawing/2014/main" id="{77B03AD2-A541-6444-9477-91CC3287395A}"/>
                </a:ext>
              </a:extLst>
            </p:cNvPr>
            <p:cNvSpPr/>
            <p:nvPr/>
          </p:nvSpPr>
          <p:spPr>
            <a:xfrm>
              <a:off x="8563496" y="4152330"/>
              <a:ext cx="2347082" cy="307777"/>
            </a:xfrm>
            <a:prstGeom prst="rect">
              <a:avLst/>
            </a:prstGeom>
          </p:spPr>
          <p:txBody>
            <a:bodyPr wrap="square">
              <a:spAutoFit/>
            </a:bodyPr>
            <a:lstStyle/>
            <a:p>
              <a:pPr lvl="0"/>
              <a:r>
                <a:rPr lang="en-US" sz="1400" dirty="0">
                  <a:latin typeface="Gilmer Light" pitchFamily="2" charset="77"/>
                </a:rPr>
                <a:t>INSERT DAY/TIME</a:t>
              </a:r>
            </a:p>
          </p:txBody>
        </p:sp>
        <p:pic>
          <p:nvPicPr>
            <p:cNvPr id="30" name="Picture 29">
              <a:extLst>
                <a:ext uri="{FF2B5EF4-FFF2-40B4-BE49-F238E27FC236}">
                  <a16:creationId xmlns:a16="http://schemas.microsoft.com/office/drawing/2014/main" id="{EBD8DE81-20FB-AA4F-8E62-249F861E0BE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01650" y="2919077"/>
              <a:ext cx="570228" cy="553842"/>
            </a:xfrm>
            <a:prstGeom prst="rect">
              <a:avLst/>
            </a:prstGeom>
          </p:spPr>
        </p:pic>
        <p:pic>
          <p:nvPicPr>
            <p:cNvPr id="31" name="Picture 30">
              <a:extLst>
                <a:ext uri="{FF2B5EF4-FFF2-40B4-BE49-F238E27FC236}">
                  <a16:creationId xmlns:a16="http://schemas.microsoft.com/office/drawing/2014/main" id="{FF9F7C93-C832-C640-87AC-081AC83113F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110533" y="1574233"/>
              <a:ext cx="587292" cy="587292"/>
            </a:xfrm>
            <a:prstGeom prst="rect">
              <a:avLst/>
            </a:prstGeom>
          </p:spPr>
        </p:pic>
        <p:pic>
          <p:nvPicPr>
            <p:cNvPr id="32" name="Picture 31">
              <a:extLst>
                <a:ext uri="{FF2B5EF4-FFF2-40B4-BE49-F238E27FC236}">
                  <a16:creationId xmlns:a16="http://schemas.microsoft.com/office/drawing/2014/main" id="{8A111B0D-F40B-AE44-86C3-D783EA562D7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703990" y="4212226"/>
              <a:ext cx="570228" cy="570228"/>
            </a:xfrm>
            <a:prstGeom prst="rect">
              <a:avLst/>
            </a:prstGeom>
          </p:spPr>
        </p:pic>
        <p:sp>
          <p:nvSpPr>
            <p:cNvPr id="33" name="Rectangle 32">
              <a:extLst>
                <a:ext uri="{FF2B5EF4-FFF2-40B4-BE49-F238E27FC236}">
                  <a16:creationId xmlns:a16="http://schemas.microsoft.com/office/drawing/2014/main" id="{E3D0E27C-52E4-124B-838A-6F840FE1F66E}"/>
                </a:ext>
              </a:extLst>
            </p:cNvPr>
            <p:cNvSpPr/>
            <p:nvPr/>
          </p:nvSpPr>
          <p:spPr>
            <a:xfrm>
              <a:off x="7997165" y="5222918"/>
              <a:ext cx="2052165" cy="369332"/>
            </a:xfrm>
            <a:prstGeom prst="rect">
              <a:avLst/>
            </a:prstGeom>
          </p:spPr>
          <p:txBody>
            <a:bodyPr wrap="none">
              <a:spAutoFit/>
            </a:bodyPr>
            <a:lstStyle/>
            <a:p>
              <a:r>
                <a:rPr lang="en-US" dirty="0">
                  <a:solidFill>
                    <a:srgbClr val="86C6C5"/>
                  </a:solidFill>
                  <a:latin typeface="Gilmer Light" pitchFamily="2" charset="77"/>
                </a:rPr>
                <a:t>DAILY PRACTICE</a:t>
              </a:r>
            </a:p>
          </p:txBody>
        </p:sp>
        <p:sp>
          <p:nvSpPr>
            <p:cNvPr id="34" name="Rectangle 33">
              <a:extLst>
                <a:ext uri="{FF2B5EF4-FFF2-40B4-BE49-F238E27FC236}">
                  <a16:creationId xmlns:a16="http://schemas.microsoft.com/office/drawing/2014/main" id="{F462D756-8E29-D241-B992-E65C6AB786D1}"/>
                </a:ext>
              </a:extLst>
            </p:cNvPr>
            <p:cNvSpPr/>
            <p:nvPr/>
          </p:nvSpPr>
          <p:spPr>
            <a:xfrm>
              <a:off x="8184427" y="5683072"/>
              <a:ext cx="2347082" cy="307777"/>
            </a:xfrm>
            <a:prstGeom prst="rect">
              <a:avLst/>
            </a:prstGeom>
          </p:spPr>
          <p:txBody>
            <a:bodyPr wrap="square">
              <a:spAutoFit/>
            </a:bodyPr>
            <a:lstStyle/>
            <a:p>
              <a:pPr lvl="0"/>
              <a:r>
                <a:rPr lang="en-US" sz="1400" dirty="0">
                  <a:latin typeface="Gilmer Light" pitchFamily="2" charset="77"/>
                </a:rPr>
                <a:t>INSERT DAY/TIME</a:t>
              </a:r>
            </a:p>
          </p:txBody>
        </p:sp>
        <p:pic>
          <p:nvPicPr>
            <p:cNvPr id="35" name="Picture 34">
              <a:extLst>
                <a:ext uri="{FF2B5EF4-FFF2-40B4-BE49-F238E27FC236}">
                  <a16:creationId xmlns:a16="http://schemas.microsoft.com/office/drawing/2014/main" id="{7566ECFC-77F9-AE45-BDF5-72D8F4454C8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339230" y="5775983"/>
              <a:ext cx="557626" cy="570228"/>
            </a:xfrm>
            <a:prstGeom prst="rect">
              <a:avLst/>
            </a:prstGeom>
          </p:spPr>
        </p:pic>
      </p:grpSp>
      <p:pic>
        <p:nvPicPr>
          <p:cNvPr id="18" name="Picture 17">
            <a:extLst>
              <a:ext uri="{FF2B5EF4-FFF2-40B4-BE49-F238E27FC236}">
                <a16:creationId xmlns:a16="http://schemas.microsoft.com/office/drawing/2014/main" id="{6D8A621C-BAE5-8942-BB72-DA3873C76A8B}"/>
              </a:ext>
            </a:extLst>
          </p:cNvPr>
          <p:cNvPicPr>
            <a:picLocks noChangeAspect="1"/>
          </p:cNvPicPr>
          <p:nvPr/>
        </p:nvPicPr>
        <p:blipFill>
          <a:blip r:embed="rId8"/>
          <a:srcRect/>
          <a:stretch/>
        </p:blipFill>
        <p:spPr>
          <a:xfrm>
            <a:off x="1735148" y="2055813"/>
            <a:ext cx="4118756" cy="4051002"/>
          </a:xfrm>
          <a:prstGeom prst="ellipse">
            <a:avLst/>
          </a:prstGeom>
          <a:noFill/>
          <a:ln>
            <a:noFill/>
          </a:ln>
          <a:effectLst/>
        </p:spPr>
      </p:pic>
    </p:spTree>
    <p:extLst>
      <p:ext uri="{BB962C8B-B14F-4D97-AF65-F5344CB8AC3E}">
        <p14:creationId xmlns:p14="http://schemas.microsoft.com/office/powerpoint/2010/main" val="8292556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957</TotalTime>
  <Words>1202</Words>
  <Application>Microsoft Office PowerPoint</Application>
  <PresentationFormat>Widescreen</PresentationFormat>
  <Paragraphs>179</Paragraphs>
  <Slides>10</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Adobe Garamond Pro</vt:lpstr>
      <vt:lpstr>Arial</vt:lpstr>
      <vt:lpstr>Calibri</vt:lpstr>
      <vt:lpstr>Calibri Light</vt:lpstr>
      <vt:lpstr>Courier New</vt:lpstr>
      <vt:lpstr>Garamond</vt:lpstr>
      <vt:lpstr>Gilmer Light</vt:lpstr>
      <vt:lpstr>Minion 3</vt:lpstr>
      <vt:lpstr>Times New Roman</vt:lpstr>
      <vt:lpstr>Wingdings</vt:lpstr>
      <vt:lpstr>Office Theme</vt:lpstr>
      <vt:lpstr>201X  Strategic Planning</vt:lpstr>
      <vt:lpstr>This Year’s  BIG WINS</vt:lpstr>
      <vt:lpstr>OUR VISION FOR SUCCESSS</vt:lpstr>
      <vt:lpstr>PowerPoint Presentation</vt:lpstr>
      <vt:lpstr>REFLECTION</vt:lpstr>
      <vt:lpstr>BUSINESS REVIEW</vt:lpstr>
      <vt:lpstr>PowerPoint Presentation</vt:lpstr>
      <vt:lpstr>ANNUAL GOALS &amp; PRIORITIES </vt:lpstr>
      <vt:lpstr>OUR STRATEGIC PLANNING SCHEDULE</vt:lpstr>
      <vt:lpstr>KEY ACTIONS &amp;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Success</dc:title>
  <dc:creator>Rae Chicas</dc:creator>
  <cp:lastModifiedBy>Allison Foulk</cp:lastModifiedBy>
  <cp:revision>92</cp:revision>
  <dcterms:created xsi:type="dcterms:W3CDTF">2018-11-12T18:55:40Z</dcterms:created>
  <dcterms:modified xsi:type="dcterms:W3CDTF">2022-01-19T03:51:43Z</dcterms:modified>
</cp:coreProperties>
</file>