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08" r:id="rId2"/>
    <p:sldId id="309" r:id="rId3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330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FD5A78-162C-4C71-A793-E545E1E3ADE0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97000" y="1154113"/>
            <a:ext cx="41560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45000"/>
            <a:ext cx="5559425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11D67F-E899-4848-9BF5-A9870AF74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32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ED7AF6-C522-4E3C-B928-3CF98DA8D67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622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BED7AF6-C522-4E3C-B928-3CF98DA8D67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986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25B9475-8B9A-43DA-9602-5059D5962F4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9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245114B-FD2D-4986-AED7-EE772FEA8CA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9475-8B9A-43DA-9602-5059D5962F4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45114B-FD2D-4986-AED7-EE772FEA8C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1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1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3"/>
            <a:ext cx="2209800" cy="365125"/>
          </a:xfrm>
        </p:spPr>
        <p:txBody>
          <a:bodyPr/>
          <a:lstStyle/>
          <a:p>
            <a:fld id="{225B9475-8B9A-43DA-9602-5059D5962F4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8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9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9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9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9" y="144463"/>
            <a:ext cx="533400" cy="244476"/>
          </a:xfrm>
        </p:spPr>
        <p:txBody>
          <a:bodyPr/>
          <a:lstStyle/>
          <a:p>
            <a:fld id="{C245114B-FD2D-4986-AED7-EE772FEA8CA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457200" y="1752600"/>
            <a:ext cx="8229600" cy="4876800"/>
          </a:xfrm>
          <a:prstGeom prst="rect">
            <a:avLst/>
          </a:prstGeom>
          <a:ln>
            <a:noFill/>
            <a:round/>
          </a:ln>
        </p:spPr>
        <p:txBody>
          <a:bodyPr lIns="0" tIns="0" rIns="0" bIns="0"/>
          <a:lstStyle>
            <a:lvl1pPr marL="231775" indent="-231775">
              <a:spcBef>
                <a:spcPts val="0"/>
              </a:spcBef>
              <a:spcAft>
                <a:spcPts val="600"/>
              </a:spcAft>
              <a:defRPr sz="1800">
                <a:solidFill>
                  <a:srgbClr val="5B6770"/>
                </a:solidFill>
              </a:defRPr>
            </a:lvl1pPr>
            <a:lvl2pPr marL="573088" indent="-285750">
              <a:spcBef>
                <a:spcPts val="0"/>
              </a:spcBef>
              <a:spcAft>
                <a:spcPts val="600"/>
              </a:spcAft>
              <a:defRPr sz="1800">
                <a:solidFill>
                  <a:srgbClr val="5B6770"/>
                </a:solidFill>
              </a:defRPr>
            </a:lvl2pPr>
            <a:lvl3pPr marL="911225" indent="-228600">
              <a:spcBef>
                <a:spcPts val="0"/>
              </a:spcBef>
              <a:spcAft>
                <a:spcPts val="600"/>
              </a:spcAft>
              <a:defRPr sz="1600">
                <a:solidFill>
                  <a:srgbClr val="5B6770"/>
                </a:solidFill>
              </a:defRPr>
            </a:lvl3pPr>
            <a:lvl4pPr marL="1379538" indent="-228600">
              <a:spcBef>
                <a:spcPts val="0"/>
              </a:spcBef>
              <a:spcAft>
                <a:spcPts val="600"/>
              </a:spcAft>
              <a:defRPr sz="1400">
                <a:solidFill>
                  <a:srgbClr val="5B6770"/>
                </a:solidFill>
              </a:defRPr>
            </a:lvl4pPr>
            <a:lvl5pPr marL="1825625" indent="-228600">
              <a:spcBef>
                <a:spcPts val="0"/>
              </a:spcBef>
              <a:spcAft>
                <a:spcPts val="600"/>
              </a:spcAft>
              <a:defRPr sz="1400">
                <a:solidFill>
                  <a:srgbClr val="5B677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229600" cy="381000"/>
          </a:xfrm>
          <a:prstGeom prst="rect">
            <a:avLst/>
          </a:prstGeom>
        </p:spPr>
        <p:txBody>
          <a:bodyPr lIns="0" tIns="0" rIns="0" bIns="0"/>
          <a:lstStyle>
            <a:lvl1pPr marL="3175" indent="-3175">
              <a:buNone/>
              <a:defRPr sz="2000" b="1">
                <a:solidFill>
                  <a:srgbClr val="5B6770"/>
                </a:solidFill>
                <a:latin typeface="Myriad Pro Light" pitchFamily="34" charset="0"/>
                <a:ea typeface="Adobe Kaiti Std R" pitchFamily="18" charset="-128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5029200" y="228600"/>
            <a:ext cx="3505200" cy="533400"/>
          </a:xfrm>
          <a:prstGeom prst="rect">
            <a:avLst/>
          </a:prstGeom>
        </p:spPr>
        <p:txBody>
          <a:bodyPr lIns="0" tIns="0" rIns="0" bIns="0"/>
          <a:lstStyle>
            <a:lvl1pPr>
              <a:buNone/>
              <a:defRPr baseline="0"/>
            </a:lvl1pPr>
          </a:lstStyle>
          <a:p>
            <a:pPr lvl="0"/>
            <a:r>
              <a:rPr lang="en-US" dirty="0"/>
              <a:t>Insert Client Name</a:t>
            </a:r>
          </a:p>
        </p:txBody>
      </p:sp>
    </p:spTree>
    <p:extLst>
      <p:ext uri="{BB962C8B-B14F-4D97-AF65-F5344CB8AC3E}">
        <p14:creationId xmlns:p14="http://schemas.microsoft.com/office/powerpoint/2010/main" val="1960831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9475-8B9A-43DA-9602-5059D5962F4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245114B-FD2D-4986-AED7-EE772FEA8C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743201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9475-8B9A-43DA-9602-5059D5962F4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245114B-FD2D-4986-AED7-EE772FEA8CA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25B9475-8B9A-43DA-9602-5059D5962F4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245114B-FD2D-4986-AED7-EE772FEA8CA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1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25B9475-8B9A-43DA-9602-5059D5962F4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245114B-FD2D-4986-AED7-EE772FEA8CA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9475-8B9A-43DA-9602-5059D5962F4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245114B-FD2D-4986-AED7-EE772FEA8C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9475-8B9A-43DA-9602-5059D5962F4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245114B-FD2D-4986-AED7-EE772FEA8CA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1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B9475-8B9A-43DA-9602-5059D5962F4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245114B-FD2D-4986-AED7-EE772FEA8CA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1"/>
            <a:ext cx="2667000" cy="365125"/>
          </a:xfrm>
        </p:spPr>
        <p:txBody>
          <a:bodyPr rtlCol="0"/>
          <a:lstStyle/>
          <a:p>
            <a:fld id="{225B9475-8B9A-43DA-9602-5059D5962F4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245114B-FD2D-4986-AED7-EE772FEA8CA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7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1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B9475-8B9A-43DA-9602-5059D5962F45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6248207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49" y="1280160"/>
            <a:ext cx="8553451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245114B-FD2D-4986-AED7-EE772FEA8CA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60878" y="197026"/>
            <a:ext cx="8322733" cy="945973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chemeClr val="accent2"/>
                </a:solidFill>
              </a:rPr>
              <a:t>WEALTH PLANNING ORGANIZER</a:t>
            </a:r>
          </a:p>
          <a:p>
            <a:r>
              <a:rPr lang="en-US" sz="2800" dirty="0">
                <a:solidFill>
                  <a:schemeClr val="accent2"/>
                </a:solidFill>
              </a:rPr>
              <a:t>for Sample Client 1/30/2020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606471"/>
              </p:ext>
            </p:extLst>
          </p:nvPr>
        </p:nvGraphicFramePr>
        <p:xfrm>
          <a:off x="533400" y="1676400"/>
          <a:ext cx="8001000" cy="4632176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73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5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66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470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CAREER/RETIREMENT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42" marR="43242" marT="43242" marB="86483" anchor="ctr"/>
                </a:tc>
                <a:tc>
                  <a:txBody>
                    <a:bodyPr/>
                    <a:lstStyle/>
                    <a:p>
                      <a:pPr marL="112713" marR="0" indent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42" marR="43242" marT="43242" marB="8648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INVESTMENTS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42" marR="43242" marT="43242" marB="86483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96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Myriad Pro Light" panose="020B04030304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After</a:t>
                      </a:r>
                      <a:r>
                        <a:rPr lang="en-US" sz="1100" b="0" baseline="0" dirty="0">
                          <a:solidFill>
                            <a:schemeClr val="tx1"/>
                          </a:solidFill>
                          <a:effectLst/>
                          <a:latin typeface="Myriad Pro Light" panose="020B04030304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 dynamic and rewarding career as a nurse, data expert, and healthcare executive, you are enjoying retirement.  You are open to serving on aligned boards and coaching where you can add value from your experience.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endParaRPr lang="en-US" sz="1100" b="0" baseline="0" dirty="0">
                        <a:solidFill>
                          <a:schemeClr val="tx1"/>
                        </a:solidFill>
                        <a:effectLst/>
                        <a:latin typeface="Myriad Pro Light" panose="020B04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lang="en-US" sz="1100" b="0" baseline="0" dirty="0">
                          <a:solidFill>
                            <a:schemeClr val="tx1"/>
                          </a:solidFill>
                          <a:effectLst/>
                          <a:latin typeface="Myriad Pro Light" panose="020B04030304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 have a zest for living and want to make the most of this time of your life.  You enjoy spending time with dynamic thinkers who are passionate about making a positive impact in the world.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endParaRPr lang="en-US" sz="1100" b="0" baseline="0" dirty="0">
                        <a:solidFill>
                          <a:schemeClr val="tx1"/>
                        </a:solidFill>
                        <a:effectLst/>
                        <a:latin typeface="Myriad Pro Light" panose="020B04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lang="en-US" sz="1100" b="0" baseline="0" dirty="0">
                          <a:solidFill>
                            <a:schemeClr val="tx1"/>
                          </a:solidFill>
                          <a:effectLst/>
                          <a:latin typeface="Myriad Pro Light" panose="020B0403030403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You are open to fun experiential volunteer opportunities.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Myriad Pro Light" panose="020B0403030403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marB="9144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kumimoji="0" lang="en-US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43242" marR="43242" marT="43242" marB="86483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Your non-real estate investments</a:t>
                      </a:r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include: Vanguard 401k $194k, Wells Fargo brokerage account $110k, and Morgan Stanley accounts; IRA $609k, Managed Trust $3.7M and an unmanaged Trust $22.5M, for a total portfolio value of $27 M.  Asset location, rebalancing and tax loss harvesting has not occurred on a macro-level.</a:t>
                      </a:r>
                      <a:endParaRPr kumimoji="0"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have kept a high cash position in your accounts due to concerns of where to invest it with political uncertainties under the Trump Administration.</a:t>
                      </a:r>
                      <a:endParaRPr kumimoji="0"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242" marR="43242" marT="43242" marB="86483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9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FAMILY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42" marR="43242" marT="43242" marB="86483" anchor="ctr"/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43242" marR="43242" marT="43242" marB="8648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INSURANCE</a:t>
                      </a:r>
                    </a:p>
                  </a:txBody>
                  <a:tcPr marL="43242" marR="43242" marT="43242" marB="86483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0911">
                <a:tc>
                  <a:txBody>
                    <a:bodyPr/>
                    <a:lstStyle/>
                    <a:p>
                      <a:r>
                        <a:rPr kumimoji="0" lang="en-US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</a:t>
                      </a:r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lost one son to leukemia and have two living sons.  Steve (38) is a VP of Sales for Ryder Corp., divorced with two girls (8 and 10).  He lives in your </a:t>
                      </a:r>
                      <a:r>
                        <a:rPr kumimoji="0" lang="en-US" sz="1100" b="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Middleberg</a:t>
                      </a:r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home.  Scott (40), also lives in Ventura, is a technology problem solver, but works intermittently due to health issues.  He lives in your </a:t>
                      </a:r>
                      <a:r>
                        <a:rPr kumimoji="0" lang="en-US" sz="1100" b="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Stratsford</a:t>
                      </a:r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area home.</a:t>
                      </a:r>
                      <a:endParaRPr kumimoji="0"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kumimoji="0"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</a:t>
                      </a:r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 considerable longevity in your family.  You have two living uncles who are 96.  Longevity risk is a fear of yours so we will plan on you living to age 100 in our forecasts.</a:t>
                      </a:r>
                      <a:endParaRPr kumimoji="0"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 marB="91440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42" marR="43242" marT="43242" marB="86483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ensure your property and casualty insurance coverage is adequate and cost effective for your various properties.  To confirm you have sufficient umbrella liability protection for the bulk of your estate.  </a:t>
                      </a:r>
                    </a:p>
                    <a:p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kumimoji="0"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With</a:t>
                      </a:r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your commercial pilot’s license, do you plan to fly in the future?  We may want to look at additional coverage if you plan to continue flying in the future.</a:t>
                      </a:r>
                    </a:p>
                    <a:p>
                      <a:endParaRPr kumimoji="0" lang="en-US" sz="1100" b="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don’t currently have an insurance broker you feel confident in.</a:t>
                      </a:r>
                      <a:endParaRPr kumimoji="0"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242" marR="43242" marT="43242" marB="86483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89140" y="1224681"/>
            <a:ext cx="745608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Primary Goal:  To savor this new chapter of your life, with security,</a:t>
            </a:r>
            <a:r>
              <a:rPr kumimoji="0" lang="en-US" altLang="en-US" sz="1400" b="1" i="0" u="none" strike="noStrike" cap="none" normalizeH="0" dirty="0">
                <a:ln>
                  <a:noFill/>
                </a:ln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growth, love and adventure!</a:t>
            </a:r>
            <a:endParaRPr kumimoji="0" lang="en-US" altLang="en-US" sz="6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95174" y="6596390"/>
            <a:ext cx="26791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Date Updated: </a:t>
            </a:r>
            <a:fld id="{01B9957B-0175-4A50-BF16-760616A3C798}" type="datetime4">
              <a:rPr lang="en-US" sz="1100" smtClean="0">
                <a:solidFill>
                  <a:schemeClr val="bg1">
                    <a:lumMod val="50000"/>
                  </a:schemeClr>
                </a:solidFill>
              </a:rPr>
              <a:t>April 23, 2020</a:t>
            </a:fld>
            <a:endParaRPr lang="en-US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4747" y="254825"/>
            <a:ext cx="790404" cy="800102"/>
          </a:xfrm>
          <a:prstGeom prst="rect">
            <a:avLst/>
          </a:prstGeom>
        </p:spPr>
      </p:pic>
      <p:pic>
        <p:nvPicPr>
          <p:cNvPr id="8" name="Picture 7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9AD346AC-62A5-4C39-BF76-D7A12521E528}"/>
              </a:ext>
            </a:extLst>
          </p:cNvPr>
          <p:cNvPicPr>
            <a:picLocks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3400" y="6195300"/>
            <a:ext cx="3533799" cy="802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901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60878" y="197027"/>
            <a:ext cx="8322733" cy="68580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chemeClr val="accent2"/>
                </a:solidFill>
              </a:rPr>
              <a:t>WEALTH PLANNING ORGANIZER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589140" y="1224681"/>
            <a:ext cx="126797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Primary Goals</a:t>
            </a:r>
            <a:endParaRPr kumimoji="0" lang="en-US" altLang="en-US" sz="6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95174" y="6596390"/>
            <a:ext cx="26791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solidFill>
                  <a:schemeClr val="bg1">
                    <a:lumMod val="50000"/>
                  </a:schemeClr>
                </a:solidFill>
              </a:rPr>
              <a:t>Date Updated: </a:t>
            </a:r>
            <a:fld id="{01B9957B-0175-4A50-BF16-760616A3C798}" type="datetime4">
              <a:rPr lang="en-US" sz="1100" smtClean="0">
                <a:solidFill>
                  <a:schemeClr val="bg1">
                    <a:lumMod val="50000"/>
                  </a:schemeClr>
                </a:solidFill>
              </a:rPr>
              <a:t>April 23, 2020</a:t>
            </a:fld>
            <a:endParaRPr lang="en-US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4747" y="254825"/>
            <a:ext cx="790404" cy="800102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95246"/>
              </p:ext>
            </p:extLst>
          </p:nvPr>
        </p:nvGraphicFramePr>
        <p:xfrm>
          <a:off x="612775" y="1600200"/>
          <a:ext cx="8001000" cy="412022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692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15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66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09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CHARITABLE &amp; FAMILY</a:t>
                      </a:r>
                      <a:r>
                        <a:rPr kumimoji="0" lang="en-US" sz="10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GIVING</a:t>
                      </a:r>
                    </a:p>
                  </a:txBody>
                  <a:tcPr marL="43242" marR="43242" marT="43242" marB="86483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43242" marR="43242" marT="43242" marB="8648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 ESTATE</a:t>
                      </a:r>
                    </a:p>
                  </a:txBody>
                  <a:tcPr marL="43242" marR="43242" marT="43242" marB="86483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0911">
                <a:tc>
                  <a:txBody>
                    <a:bodyPr/>
                    <a:lstStyle/>
                    <a:p>
                      <a:r>
                        <a:rPr kumimoji="0" lang="en-US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serve on the Board for St.</a:t>
                      </a:r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Paul’s</a:t>
                      </a:r>
                      <a:r>
                        <a:rPr kumimoji="0" lang="en-US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recovery</a:t>
                      </a:r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center.  You have also volunteered with the Rescue Mission and have acted as a mentor for Start-Up Weekend.</a:t>
                      </a:r>
                    </a:p>
                    <a:p>
                      <a:endParaRPr kumimoji="0" lang="en-US" sz="1100" b="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 establishing a donor advised fund for your future charitable giving.</a:t>
                      </a:r>
                    </a:p>
                    <a:p>
                      <a:endParaRPr kumimoji="0" lang="en-US" sz="1100" b="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anticipate covering 50% of the costs</a:t>
                      </a:r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your granddaughters to go to private middle school.</a:t>
                      </a:r>
                      <a:endParaRPr kumimoji="0"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242" marR="43242" marT="43242" marB="86483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42" marR="43242" marT="43242" marB="86483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Your enjoy</a:t>
                      </a:r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your beautiful residence on Royal Way, near the beach that you purchased in Aug. 2017 ($7M).  </a:t>
                      </a:r>
                    </a:p>
                    <a:p>
                      <a:endParaRPr kumimoji="0" lang="en-US" sz="1100" b="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own a condo on Maple St. ($1M) that your friend lives at a 50% discounted rent of $2k/mo.  The </a:t>
                      </a:r>
                      <a:r>
                        <a:rPr kumimoji="0" lang="en-US" sz="1100" b="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Middleberg</a:t>
                      </a:r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home where Steve lives ($1.1M) needs a new roof &amp; deck.  You collect a discounted $25k/year from him for rent.  Scott lives in your </a:t>
                      </a:r>
                      <a:r>
                        <a:rPr kumimoji="0" lang="en-US" sz="1100" b="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Stratsford</a:t>
                      </a:r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home ($1.2M) and does not pay rent.  You hope your boys can both become self-reliant eventually.</a:t>
                      </a:r>
                      <a:endParaRPr kumimoji="0"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45720" marR="45720" marB="9144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91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SAVINGS/CASH</a:t>
                      </a:r>
                      <a:r>
                        <a:rPr lang="en-US" sz="1000" baseline="0" dirty="0">
                          <a:effectLst/>
                        </a:rPr>
                        <a:t> FLOW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42" marR="43242" marT="43242" marB="86483" anchor="ctr"/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43242" marR="43242" marT="43242" marB="86483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TAX/ESTATE PLANNING</a:t>
                      </a:r>
                    </a:p>
                  </a:txBody>
                  <a:tcPr marL="43242" marR="43242" marT="43242" marB="86483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0912">
                <a:tc>
                  <a:txBody>
                    <a:bodyPr/>
                    <a:lstStyle/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kumimoji="0" lang="en-US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Your</a:t>
                      </a:r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target cash reserve in the bank is $50k.  You anticipate spending $40k on improvements for your home in 2020.  </a:t>
                      </a:r>
                    </a:p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endParaRPr kumimoji="0" lang="en-US" sz="1100" b="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are unsure of how much you spend but you believe it is approximately $450k/year.</a:t>
                      </a:r>
                    </a:p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endParaRPr kumimoji="0" lang="en-US" sz="1100" b="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algn="l" rtl="0" eaLnBrk="1" latinLnBrk="0" hangingPunct="1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 have a fluid relationship with money, you don’t require a tight budget. However, you want to know you will always be OK.</a:t>
                      </a:r>
                      <a:endParaRPr kumimoji="0"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242" marR="43242" marT="43242" marB="86483"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20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242" marR="43242" marT="43242" marB="86483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Your accountants</a:t>
                      </a:r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are Jill Ferry and Bob Stryker with Ferry, Stryker and Harris, LLP.  You would like to be more proactive with tax planning.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kern="1200" baseline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Your estate planning attorney is Bob</a:t>
                      </a:r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Jameson with Riggs &amp; Jameson, LLP.  </a:t>
                      </a:r>
                      <a:r>
                        <a:rPr kumimoji="0" lang="en-US" sz="11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Your trust</a:t>
                      </a:r>
                      <a:r>
                        <a:rPr kumimoji="0" lang="en-US" sz="11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was restated on 3/13/2013.  You have always been very generous and our goal is to help you also prioritize your own needs to put the oxygen mask on yourself!</a:t>
                      </a:r>
                      <a:endParaRPr kumimoji="0" lang="en-US" sz="11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242" marR="43242" marT="43242" marB="86483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8" name="Picture 7" descr="A picture containing object, clock&#10;&#10;Description automatically generated">
            <a:extLst>
              <a:ext uri="{FF2B5EF4-FFF2-40B4-BE49-F238E27FC236}">
                <a16:creationId xmlns:a16="http://schemas.microsoft.com/office/drawing/2014/main" id="{779991C2-21D9-43A4-BFF3-2743D44B1DE4}"/>
              </a:ext>
            </a:extLst>
          </p:cNvPr>
          <p:cNvPicPr>
            <a:picLocks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43200" y="5906351"/>
            <a:ext cx="4269579" cy="954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2396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ission Wealth Color Pallette NEW">
      <a:dk1>
        <a:sysClr val="windowText" lastClr="000000"/>
      </a:dk1>
      <a:lt1>
        <a:srgbClr val="FFFFFF"/>
      </a:lt1>
      <a:dk2>
        <a:srgbClr val="FFFFFF"/>
      </a:dk2>
      <a:lt2>
        <a:srgbClr val="595959"/>
      </a:lt2>
      <a:accent1>
        <a:srgbClr val="D9D9D9"/>
      </a:accent1>
      <a:accent2>
        <a:srgbClr val="001B50"/>
      </a:accent2>
      <a:accent3>
        <a:srgbClr val="C9CCB3"/>
      </a:accent3>
      <a:accent4>
        <a:srgbClr val="FCE7AF"/>
      </a:accent4>
      <a:accent5>
        <a:srgbClr val="7BA79D"/>
      </a:accent5>
      <a:accent6>
        <a:srgbClr val="595959"/>
      </a:accent6>
      <a:hlink>
        <a:srgbClr val="FFFFFF"/>
      </a:hlink>
      <a:folHlink>
        <a:srgbClr val="968C8C"/>
      </a:folHlink>
    </a:clrScheme>
    <a:fontScheme name="Mission Wealth Font">
      <a:majorFont>
        <a:latin typeface="Myriad Pro"/>
        <a:ea typeface=""/>
        <a:cs typeface=""/>
      </a:majorFont>
      <a:minorFont>
        <a:latin typeface="Myriad Pro Light"/>
        <a:ea typeface=""/>
        <a:cs typeface="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622</TotalTime>
  <Words>746</Words>
  <Application>Microsoft Office PowerPoint</Application>
  <PresentationFormat>On-screen Show (4:3)</PresentationFormat>
  <Paragraphs>58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Calibri</vt:lpstr>
      <vt:lpstr>Myriad Pro</vt:lpstr>
      <vt:lpstr>Myriad Pro Light</vt:lpstr>
      <vt:lpstr>Wingdings</vt:lpstr>
      <vt:lpstr>Wingdings 2</vt:lpstr>
      <vt:lpstr>Median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Wisniewski - Mission Wealth</dc:creator>
  <cp:lastModifiedBy>Mike Foulk</cp:lastModifiedBy>
  <cp:revision>74</cp:revision>
  <cp:lastPrinted>2017-11-14T19:30:55Z</cp:lastPrinted>
  <dcterms:created xsi:type="dcterms:W3CDTF">2017-03-15T16:43:07Z</dcterms:created>
  <dcterms:modified xsi:type="dcterms:W3CDTF">2020-04-23T20:40:48Z</dcterms:modified>
</cp:coreProperties>
</file>