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12"/>
  </p:notesMasterIdLst>
  <p:sldIdLst>
    <p:sldId id="296" r:id="rId2"/>
    <p:sldId id="585" r:id="rId3"/>
    <p:sldId id="928" r:id="rId4"/>
    <p:sldId id="938" r:id="rId5"/>
    <p:sldId id="918" r:id="rId6"/>
    <p:sldId id="935" r:id="rId7"/>
    <p:sldId id="919" r:id="rId8"/>
    <p:sldId id="939" r:id="rId9"/>
    <p:sldId id="937" r:id="rId10"/>
    <p:sldId id="93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Jarvis" initials="MJ" lastIdx="10" clrIdx="0">
    <p:extLst>
      <p:ext uri="{19B8F6BF-5375-455C-9EA6-DF929625EA0E}">
        <p15:presenceInfo xmlns:p15="http://schemas.microsoft.com/office/powerpoint/2012/main" userId="S-1-5-21-782358059-4051950369-2677503761-1111" providerId="AD"/>
      </p:ext>
    </p:extLst>
  </p:cmAuthor>
  <p:cmAuthor id="2" name="Stephanie Bogan" initials="SB" lastIdx="77" clrIdx="1"/>
  <p:cmAuthor id="3" name="Rae Chicas" initials="RC" lastIdx="12" clrIdx="2">
    <p:extLst>
      <p:ext uri="{19B8F6BF-5375-455C-9EA6-DF929625EA0E}">
        <p15:presenceInfo xmlns:p15="http://schemas.microsoft.com/office/powerpoint/2012/main" userId="Rae Chicas" providerId="None"/>
      </p:ext>
    </p:extLst>
  </p:cmAuthor>
  <p:cmAuthor id="4" name="Natalie Bergsma" initials="NB" lastIdx="32" clrIdx="3">
    <p:extLst>
      <p:ext uri="{19B8F6BF-5375-455C-9EA6-DF929625EA0E}">
        <p15:presenceInfo xmlns:p15="http://schemas.microsoft.com/office/powerpoint/2012/main" userId="3935565e91bd95cf" providerId="Windows Live"/>
      </p:ext>
    </p:extLst>
  </p:cmAuthor>
  <p:cmAuthor id="5" name="Allison Foulk" initials="AF" lastIdx="5" clrIdx="4">
    <p:extLst>
      <p:ext uri="{19B8F6BF-5375-455C-9EA6-DF929625EA0E}">
        <p15:presenceInfo xmlns:p15="http://schemas.microsoft.com/office/powerpoint/2012/main" userId="6b8a15f27e661448" providerId="Windows Live"/>
      </p:ext>
    </p:extLst>
  </p:cmAuthor>
  <p:cmAuthor id="6" name="niamhmmcdermott@gmail.com" initials="n" lastIdx="3" clrIdx="5">
    <p:extLst>
      <p:ext uri="{19B8F6BF-5375-455C-9EA6-DF929625EA0E}">
        <p15:presenceInfo xmlns:p15="http://schemas.microsoft.com/office/powerpoint/2012/main" userId="ac77613951c22e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ABA8"/>
    <a:srgbClr val="004A4D"/>
    <a:srgbClr val="606060"/>
    <a:srgbClr val="D17346"/>
    <a:srgbClr val="EAFCFB"/>
    <a:srgbClr val="BECAC9"/>
    <a:srgbClr val="819494"/>
    <a:srgbClr val="FFC0A2"/>
    <a:srgbClr val="A7D8D5"/>
    <a:srgbClr val="86C6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30" autoAdjust="0"/>
    <p:restoredTop sz="83048" autoAdjust="0"/>
  </p:normalViewPr>
  <p:slideViewPr>
    <p:cSldViewPr snapToGrid="0">
      <p:cViewPr varScale="1">
        <p:scale>
          <a:sx n="86" d="100"/>
          <a:sy n="86" d="100"/>
        </p:scale>
        <p:origin x="96" y="28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BCB43-0333-442A-B0E5-1D0F683008DD}" type="datetimeFigureOut">
              <a:rPr lang="en-US" smtClean="0"/>
              <a:t>5/28/2021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520B6-0D91-4B11-900F-5F9D45C24A80}" type="slidenum">
              <a:rPr lang="en-US" smtClean="0"/>
              <a:t>‹#›</a:t>
            </a:fld>
            <a:endParaRPr lang="en-US" dirty="0"/>
          </a:p>
        </p:txBody>
      </p:sp>
    </p:spTree>
    <p:extLst>
      <p:ext uri="{BB962C8B-B14F-4D97-AF65-F5344CB8AC3E}">
        <p14:creationId xmlns:p14="http://schemas.microsoft.com/office/powerpoint/2010/main" val="183845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 is a sample compensation plan that you can share use to design your firm compensation structure and then roll out the final model to your team. Note that some firms opt to include adviser positions in individual and firm incentive and other firms do not since a % of revenue has a similar impact.</a:t>
            </a:r>
          </a:p>
        </p:txBody>
      </p:sp>
      <p:sp>
        <p:nvSpPr>
          <p:cNvPr id="4" name="Slide Number Placeholder 3"/>
          <p:cNvSpPr>
            <a:spLocks noGrp="1"/>
          </p:cNvSpPr>
          <p:nvPr>
            <p:ph type="sldNum" sz="quarter" idx="5"/>
          </p:nvPr>
        </p:nvSpPr>
        <p:spPr/>
        <p:txBody>
          <a:bodyPr/>
          <a:lstStyle/>
          <a:p>
            <a:fld id="{2C7E9A3E-83A6-CE49-913E-F894E46D65A2}" type="slidenum">
              <a:rPr lang="en-US" smtClean="0"/>
              <a:t>1</a:t>
            </a:fld>
            <a:endParaRPr lang="en-US" dirty="0"/>
          </a:p>
        </p:txBody>
      </p:sp>
    </p:spTree>
    <p:extLst>
      <p:ext uri="{BB962C8B-B14F-4D97-AF65-F5344CB8AC3E}">
        <p14:creationId xmlns:p14="http://schemas.microsoft.com/office/powerpoint/2010/main" val="2637319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Update to reflect how you pay and change compensation.</a:t>
            </a:r>
          </a:p>
        </p:txBody>
      </p:sp>
      <p:sp>
        <p:nvSpPr>
          <p:cNvPr id="4" name="Slide Number Placeholder 3"/>
          <p:cNvSpPr>
            <a:spLocks noGrp="1"/>
          </p:cNvSpPr>
          <p:nvPr>
            <p:ph type="sldNum" sz="quarter" idx="5"/>
          </p:nvPr>
        </p:nvSpPr>
        <p:spPr/>
        <p:txBody>
          <a:bodyPr/>
          <a:lstStyle/>
          <a:p>
            <a:fld id="{E45520B6-0D91-4B11-900F-5F9D45C24A80}" type="slidenum">
              <a:rPr lang="en-US" smtClean="0"/>
              <a:t>10</a:t>
            </a:fld>
            <a:endParaRPr lang="en-US" dirty="0"/>
          </a:p>
        </p:txBody>
      </p:sp>
    </p:spTree>
    <p:extLst>
      <p:ext uri="{BB962C8B-B14F-4D97-AF65-F5344CB8AC3E}">
        <p14:creationId xmlns:p14="http://schemas.microsoft.com/office/powerpoint/2010/main" val="220579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20B6-0D91-4B11-900F-5F9D45C24A80}" type="slidenum">
              <a:rPr lang="en-US" smtClean="0"/>
              <a:t>2</a:t>
            </a:fld>
            <a:endParaRPr lang="en-US" dirty="0"/>
          </a:p>
        </p:txBody>
      </p:sp>
    </p:spTree>
    <p:extLst>
      <p:ext uri="{BB962C8B-B14F-4D97-AF65-F5344CB8AC3E}">
        <p14:creationId xmlns:p14="http://schemas.microsoft.com/office/powerpoint/2010/main" val="332522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to reflect your firm comp philosophies.</a:t>
            </a:r>
          </a:p>
        </p:txBody>
      </p:sp>
      <p:sp>
        <p:nvSpPr>
          <p:cNvPr id="4" name="Slide Number Placeholder 3"/>
          <p:cNvSpPr>
            <a:spLocks noGrp="1"/>
          </p:cNvSpPr>
          <p:nvPr>
            <p:ph type="sldNum" sz="quarter" idx="5"/>
          </p:nvPr>
        </p:nvSpPr>
        <p:spPr/>
        <p:txBody>
          <a:bodyPr/>
          <a:lstStyle/>
          <a:p>
            <a:fld id="{F06E46B7-8E92-DB47-8136-409537FE7128}" type="slidenum">
              <a:rPr lang="en-US" smtClean="0"/>
              <a:t>3</a:t>
            </a:fld>
            <a:endParaRPr lang="en-US" dirty="0"/>
          </a:p>
        </p:txBody>
      </p:sp>
    </p:spTree>
    <p:extLst>
      <p:ext uri="{BB962C8B-B14F-4D97-AF65-F5344CB8AC3E}">
        <p14:creationId xmlns:p14="http://schemas.microsoft.com/office/powerpoint/2010/main" val="398163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520B6-0D91-4B11-900F-5F9D45C24A80}" type="slidenum">
              <a:rPr lang="en-US" smtClean="0"/>
              <a:t>4</a:t>
            </a:fld>
            <a:endParaRPr lang="en-US" dirty="0"/>
          </a:p>
        </p:txBody>
      </p:sp>
    </p:spTree>
    <p:extLst>
      <p:ext uri="{BB962C8B-B14F-4D97-AF65-F5344CB8AC3E}">
        <p14:creationId xmlns:p14="http://schemas.microsoft.com/office/powerpoint/2010/main" val="311128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this to reflect how you pay base or position compensation. The term position compensation is used because not all firms use base salary for revenue producing positions.</a:t>
            </a:r>
          </a:p>
          <a:p>
            <a:endParaRPr lang="en-US" dirty="0"/>
          </a:p>
        </p:txBody>
      </p:sp>
      <p:sp>
        <p:nvSpPr>
          <p:cNvPr id="4" name="Slide Number Placeholder 3"/>
          <p:cNvSpPr>
            <a:spLocks noGrp="1"/>
          </p:cNvSpPr>
          <p:nvPr>
            <p:ph type="sldNum" sz="quarter" idx="5"/>
          </p:nvPr>
        </p:nvSpPr>
        <p:spPr/>
        <p:txBody>
          <a:bodyPr/>
          <a:lstStyle/>
          <a:p>
            <a:fld id="{E45520B6-0D91-4B11-900F-5F9D45C24A80}" type="slidenum">
              <a:rPr lang="en-US" smtClean="0"/>
              <a:t>5</a:t>
            </a:fld>
            <a:endParaRPr lang="en-US" dirty="0"/>
          </a:p>
        </p:txBody>
      </p:sp>
    </p:spTree>
    <p:extLst>
      <p:ext uri="{BB962C8B-B14F-4D97-AF65-F5344CB8AC3E}">
        <p14:creationId xmlns:p14="http://schemas.microsoft.com/office/powerpoint/2010/main" val="378317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this to include the benefits you provide</a:t>
            </a:r>
          </a:p>
        </p:txBody>
      </p:sp>
      <p:sp>
        <p:nvSpPr>
          <p:cNvPr id="4" name="Slide Number Placeholder 3"/>
          <p:cNvSpPr>
            <a:spLocks noGrp="1"/>
          </p:cNvSpPr>
          <p:nvPr>
            <p:ph type="sldNum" sz="quarter" idx="5"/>
          </p:nvPr>
        </p:nvSpPr>
        <p:spPr/>
        <p:txBody>
          <a:bodyPr/>
          <a:lstStyle/>
          <a:p>
            <a:fld id="{E45520B6-0D91-4B11-900F-5F9D45C24A80}" type="slidenum">
              <a:rPr lang="en-US" smtClean="0"/>
              <a:t>6</a:t>
            </a:fld>
            <a:endParaRPr lang="en-US" dirty="0"/>
          </a:p>
        </p:txBody>
      </p:sp>
    </p:spTree>
    <p:extLst>
      <p:ext uri="{BB962C8B-B14F-4D97-AF65-F5344CB8AC3E}">
        <p14:creationId xmlns:p14="http://schemas.microsoft.com/office/powerpoint/2010/main" val="23744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includes two common examples for team member incentive compensation. These are the not the only forms available, so be sure to update this slide with how you have designed your incentive compensation program. Note that some firms opt to include adviser positions in individual and firm incentive and other firms do not since a % of revenue has a similar impact.</a:t>
            </a:r>
          </a:p>
        </p:txBody>
      </p:sp>
      <p:sp>
        <p:nvSpPr>
          <p:cNvPr id="4" name="Slide Number Placeholder 3"/>
          <p:cNvSpPr>
            <a:spLocks noGrp="1"/>
          </p:cNvSpPr>
          <p:nvPr>
            <p:ph type="sldNum" sz="quarter" idx="5"/>
          </p:nvPr>
        </p:nvSpPr>
        <p:spPr/>
        <p:txBody>
          <a:bodyPr/>
          <a:lstStyle/>
          <a:p>
            <a:fld id="{E45520B6-0D91-4B11-900F-5F9D45C24A80}" type="slidenum">
              <a:rPr lang="en-US" smtClean="0"/>
              <a:t>7</a:t>
            </a:fld>
            <a:endParaRPr lang="en-US" dirty="0"/>
          </a:p>
        </p:txBody>
      </p:sp>
    </p:spTree>
    <p:extLst>
      <p:ext uri="{BB962C8B-B14F-4D97-AF65-F5344CB8AC3E}">
        <p14:creationId xmlns:p14="http://schemas.microsoft.com/office/powerpoint/2010/main" val="3302770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includes two common examples for team member incentive compensation. These are the not the only forms available, so be sure to update this slide with how you have designed your incentive compensation program. Note that some firms opt to include adviser positions in individual and firm incentive and other firms do not since a % of revenue has a similar impact.</a:t>
            </a:r>
          </a:p>
        </p:txBody>
      </p:sp>
      <p:sp>
        <p:nvSpPr>
          <p:cNvPr id="4" name="Slide Number Placeholder 3"/>
          <p:cNvSpPr>
            <a:spLocks noGrp="1"/>
          </p:cNvSpPr>
          <p:nvPr>
            <p:ph type="sldNum" sz="quarter" idx="5"/>
          </p:nvPr>
        </p:nvSpPr>
        <p:spPr/>
        <p:txBody>
          <a:bodyPr/>
          <a:lstStyle/>
          <a:p>
            <a:fld id="{E45520B6-0D91-4B11-900F-5F9D45C24A80}" type="slidenum">
              <a:rPr lang="en-US" smtClean="0"/>
              <a:t>8</a:t>
            </a:fld>
            <a:endParaRPr lang="en-US" dirty="0"/>
          </a:p>
        </p:txBody>
      </p:sp>
    </p:spTree>
    <p:extLst>
      <p:ext uri="{BB962C8B-B14F-4D97-AF65-F5344CB8AC3E}">
        <p14:creationId xmlns:p14="http://schemas.microsoft.com/office/powerpoint/2010/main" val="3332062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to reflect your firm perks</a:t>
            </a:r>
          </a:p>
        </p:txBody>
      </p:sp>
      <p:sp>
        <p:nvSpPr>
          <p:cNvPr id="4" name="Slide Number Placeholder 3"/>
          <p:cNvSpPr>
            <a:spLocks noGrp="1"/>
          </p:cNvSpPr>
          <p:nvPr>
            <p:ph type="sldNum" sz="quarter" idx="5"/>
          </p:nvPr>
        </p:nvSpPr>
        <p:spPr/>
        <p:txBody>
          <a:bodyPr/>
          <a:lstStyle/>
          <a:p>
            <a:fld id="{E45520B6-0D91-4B11-900F-5F9D45C24A80}" type="slidenum">
              <a:rPr lang="en-US" smtClean="0"/>
              <a:t>9</a:t>
            </a:fld>
            <a:endParaRPr lang="en-US" dirty="0"/>
          </a:p>
        </p:txBody>
      </p:sp>
    </p:spTree>
    <p:extLst>
      <p:ext uri="{BB962C8B-B14F-4D97-AF65-F5344CB8AC3E}">
        <p14:creationId xmlns:p14="http://schemas.microsoft.com/office/powerpoint/2010/main" val="135075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832906-9300-5B4E-9C52-619B06E5EB82}"/>
              </a:ext>
            </a:extLst>
          </p:cNvPr>
          <p:cNvPicPr>
            <a:picLocks noChangeAspect="1"/>
          </p:cNvPicPr>
          <p:nvPr userDrawn="1"/>
        </p:nvPicPr>
        <p:blipFill rotWithShape="1">
          <a:blip r:embed="rId2">
            <a:alphaModFix amt="24000"/>
          </a:blip>
          <a:srcRect l="39426" b="20841"/>
          <a:stretch/>
        </p:blipFill>
        <p:spPr>
          <a:xfrm>
            <a:off x="0" y="233265"/>
            <a:ext cx="4274708" cy="6624735"/>
          </a:xfrm>
          <a:prstGeom prst="rect">
            <a:avLst/>
          </a:prstGeom>
        </p:spPr>
      </p:pic>
      <p:pic>
        <p:nvPicPr>
          <p:cNvPr id="8" name="Picture 7">
            <a:extLst>
              <a:ext uri="{FF2B5EF4-FFF2-40B4-BE49-F238E27FC236}">
                <a16:creationId xmlns:a16="http://schemas.microsoft.com/office/drawing/2014/main" id="{1FFE6AA7-0DBF-7C41-826A-9FD3D9995631}"/>
              </a:ext>
            </a:extLst>
          </p:cNvPr>
          <p:cNvPicPr>
            <a:picLocks noChangeAspect="1"/>
          </p:cNvPicPr>
          <p:nvPr userDrawn="1"/>
        </p:nvPicPr>
        <p:blipFill>
          <a:blip r:embed="rId3"/>
          <a:stretch>
            <a:fillRect/>
          </a:stretch>
        </p:blipFill>
        <p:spPr>
          <a:xfrm rot="16200000">
            <a:off x="9373730" y="3340418"/>
            <a:ext cx="5226112" cy="410428"/>
          </a:xfrm>
          <a:prstGeom prst="rect">
            <a:avLst/>
          </a:prstGeom>
        </p:spPr>
      </p:pic>
    </p:spTree>
    <p:extLst>
      <p:ext uri="{BB962C8B-B14F-4D97-AF65-F5344CB8AC3E}">
        <p14:creationId xmlns:p14="http://schemas.microsoft.com/office/powerpoint/2010/main" val="4090779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42320-E104-4448-A36B-E4AD1FFD5C8A}"/>
              </a:ext>
            </a:extLst>
          </p:cNvPr>
          <p:cNvPicPr>
            <a:picLocks noChangeAspect="1"/>
          </p:cNvPicPr>
          <p:nvPr userDrawn="1"/>
        </p:nvPicPr>
        <p:blipFill rotWithShape="1">
          <a:blip r:embed="rId2">
            <a:alphaModFix amt="37000"/>
          </a:blip>
          <a:srcRect l="3686" t="13372" r="16667" b="20735"/>
          <a:stretch/>
        </p:blipFill>
        <p:spPr>
          <a:xfrm>
            <a:off x="9331" y="0"/>
            <a:ext cx="12192000" cy="6858001"/>
          </a:xfrm>
          <a:prstGeom prst="rect">
            <a:avLst/>
          </a:prstGeom>
        </p:spPr>
      </p:pic>
      <p:pic>
        <p:nvPicPr>
          <p:cNvPr id="8" name="Picture 7">
            <a:extLst>
              <a:ext uri="{FF2B5EF4-FFF2-40B4-BE49-F238E27FC236}">
                <a16:creationId xmlns:a16="http://schemas.microsoft.com/office/drawing/2014/main" id="{3B6A9BA1-4C5B-C540-A047-2C04BAF618E2}"/>
              </a:ext>
            </a:extLst>
          </p:cNvPr>
          <p:cNvPicPr>
            <a:picLocks noChangeAspect="1"/>
          </p:cNvPicPr>
          <p:nvPr userDrawn="1"/>
        </p:nvPicPr>
        <p:blipFill>
          <a:blip r:embed="rId3"/>
          <a:stretch>
            <a:fillRect/>
          </a:stretch>
        </p:blipFill>
        <p:spPr>
          <a:xfrm>
            <a:off x="5102386" y="6290309"/>
            <a:ext cx="1987228" cy="156065"/>
          </a:xfrm>
          <a:prstGeom prst="rect">
            <a:avLst/>
          </a:prstGeom>
        </p:spPr>
      </p:pic>
    </p:spTree>
    <p:extLst>
      <p:ext uri="{BB962C8B-B14F-4D97-AF65-F5344CB8AC3E}">
        <p14:creationId xmlns:p14="http://schemas.microsoft.com/office/powerpoint/2010/main" val="407708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17EB87-1DBE-0F46-B1DB-A8CD71C47E93}"/>
              </a:ext>
            </a:extLst>
          </p:cNvPr>
          <p:cNvPicPr>
            <a:picLocks noChangeAspect="1"/>
          </p:cNvPicPr>
          <p:nvPr userDrawn="1"/>
        </p:nvPicPr>
        <p:blipFill rotWithShape="1">
          <a:blip r:embed="rId2">
            <a:alphaModFix amt="37000"/>
          </a:blip>
          <a:srcRect l="3686" t="13372" r="16667" b="20735"/>
          <a:stretch/>
        </p:blipFill>
        <p:spPr>
          <a:xfrm>
            <a:off x="9331" y="0"/>
            <a:ext cx="12192000" cy="6858001"/>
          </a:xfrm>
          <a:prstGeom prst="rect">
            <a:avLst/>
          </a:prstGeom>
        </p:spPr>
      </p:pic>
    </p:spTree>
    <p:extLst>
      <p:ext uri="{BB962C8B-B14F-4D97-AF65-F5344CB8AC3E}">
        <p14:creationId xmlns:p14="http://schemas.microsoft.com/office/powerpoint/2010/main" val="437596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66BB7-805D-CF40-8963-F6CB56923F20}"/>
              </a:ext>
            </a:extLst>
          </p:cNvPr>
          <p:cNvPicPr>
            <a:picLocks noChangeAspect="1"/>
          </p:cNvPicPr>
          <p:nvPr/>
        </p:nvPicPr>
        <p:blipFill>
          <a:blip r:embed="rId2">
            <a:alphaModFix amt="10000"/>
          </a:blip>
          <a:stretch>
            <a:fillRect/>
          </a:stretch>
        </p:blipFill>
        <p:spPr>
          <a:xfrm>
            <a:off x="9487860" y="1635064"/>
            <a:ext cx="2454687" cy="5237616"/>
          </a:xfrm>
          <a:prstGeom prst="rect">
            <a:avLst/>
          </a:prstGeom>
        </p:spPr>
      </p:pic>
      <p:pic>
        <p:nvPicPr>
          <p:cNvPr id="5" name="Picture 4">
            <a:extLst>
              <a:ext uri="{FF2B5EF4-FFF2-40B4-BE49-F238E27FC236}">
                <a16:creationId xmlns:a16="http://schemas.microsoft.com/office/drawing/2014/main" id="{3BA72316-E00E-D342-A787-6D8898DB15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8979" y="6450734"/>
            <a:ext cx="268900" cy="277000"/>
          </a:xfrm>
          <a:prstGeom prst="rect">
            <a:avLst/>
          </a:prstGeom>
        </p:spPr>
      </p:pic>
      <p:sp>
        <p:nvSpPr>
          <p:cNvPr id="6" name="Rectangle 5">
            <a:extLst>
              <a:ext uri="{FF2B5EF4-FFF2-40B4-BE49-F238E27FC236}">
                <a16:creationId xmlns:a16="http://schemas.microsoft.com/office/drawing/2014/main" id="{DA5967AF-1AB8-E041-9771-A1305AB5B1B6}"/>
              </a:ext>
            </a:extLst>
          </p:cNvPr>
          <p:cNvSpPr/>
          <p:nvPr/>
        </p:nvSpPr>
        <p:spPr>
          <a:xfrm>
            <a:off x="9273429" y="6481513"/>
            <a:ext cx="2702984" cy="246221"/>
          </a:xfrm>
          <a:prstGeom prst="rect">
            <a:avLst/>
          </a:prstGeom>
        </p:spPr>
        <p:txBody>
          <a:bodyPr wrap="none" anchor="ctr">
            <a:spAutoFit/>
          </a:bodyPr>
          <a:lstStyle/>
          <a:p>
            <a:pPr algn="l"/>
            <a:r>
              <a:rPr lang="en-US" sz="1000" b="0" i="0" kern="1200" cap="all" baseline="0" dirty="0">
                <a:solidFill>
                  <a:schemeClr val="tx1">
                    <a:lumMod val="65000"/>
                    <a:lumOff val="35000"/>
                  </a:schemeClr>
                </a:solidFill>
                <a:latin typeface="Avenir Book" panose="02000503020000020003" pitchFamily="2" charset="0"/>
                <a:ea typeface="+mn-ea"/>
                <a:cs typeface="Calibri" panose="020F0502020204030204" pitchFamily="34" charset="0"/>
              </a:rPr>
              <a:t>© 2020 Educe, Inc. &amp; Limitless Adviser</a:t>
            </a:r>
          </a:p>
        </p:txBody>
      </p:sp>
      <p:grpSp>
        <p:nvGrpSpPr>
          <p:cNvPr id="2" name="Group 1">
            <a:extLst>
              <a:ext uri="{FF2B5EF4-FFF2-40B4-BE49-F238E27FC236}">
                <a16:creationId xmlns:a16="http://schemas.microsoft.com/office/drawing/2014/main" id="{3D4EB323-B31F-FF42-9496-7E51F7B920EB}"/>
              </a:ext>
            </a:extLst>
          </p:cNvPr>
          <p:cNvGrpSpPr/>
          <p:nvPr/>
        </p:nvGrpSpPr>
        <p:grpSpPr>
          <a:xfrm>
            <a:off x="-1443959" y="414225"/>
            <a:ext cx="3514269" cy="6618518"/>
            <a:chOff x="-1443959" y="414225"/>
            <a:chExt cx="3514269" cy="6618518"/>
          </a:xfrm>
        </p:grpSpPr>
        <p:sp>
          <p:nvSpPr>
            <p:cNvPr id="3" name="Half Frame 13">
              <a:extLst>
                <a:ext uri="{FF2B5EF4-FFF2-40B4-BE49-F238E27FC236}">
                  <a16:creationId xmlns:a16="http://schemas.microsoft.com/office/drawing/2014/main" id="{8060BAD4-5982-C442-8367-B3A808F5C3DD}"/>
                </a:ext>
              </a:extLst>
            </p:cNvPr>
            <p:cNvSpPr/>
            <p:nvPr userDrawn="1"/>
          </p:nvSpPr>
          <p:spPr>
            <a:xfrm rot="8366394">
              <a:off x="-1001420" y="1789718"/>
              <a:ext cx="3071730" cy="5243025"/>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59757 w 3947700"/>
                <a:gd name="connsiteY6" fmla="*/ 5428065 h 6918150"/>
                <a:gd name="connsiteX7" fmla="*/ 359810 w 3947700"/>
                <a:gd name="connsiteY7"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885252 w 3947700"/>
                <a:gd name="connsiteY4" fmla="*/ 4461864 h 6918150"/>
                <a:gd name="connsiteX5" fmla="*/ 671008 w 3947700"/>
                <a:gd name="connsiteY5" fmla="*/ 6918150 h 6918150"/>
                <a:gd name="connsiteX6" fmla="*/ 0 w 3947700"/>
                <a:gd name="connsiteY6" fmla="*/ 6339676 h 6918150"/>
                <a:gd name="connsiteX7" fmla="*/ 59757 w 3947700"/>
                <a:gd name="connsiteY7" fmla="*/ 5428065 h 6918150"/>
                <a:gd name="connsiteX8" fmla="*/ 359810 w 3947700"/>
                <a:gd name="connsiteY8" fmla="*/ 628510 h 6918150"/>
                <a:gd name="connsiteX0" fmla="*/ 359810 w 3947700"/>
                <a:gd name="connsiteY0" fmla="*/ 628510 h 6339676"/>
                <a:gd name="connsiteX1" fmla="*/ 3112378 w 3947700"/>
                <a:gd name="connsiteY1" fmla="*/ 0 h 6339676"/>
                <a:gd name="connsiteX2" fmla="*/ 3947700 w 3947700"/>
                <a:gd name="connsiteY2" fmla="*/ 705106 h 6339676"/>
                <a:gd name="connsiteX3" fmla="*/ 1146059 w 3947700"/>
                <a:gd name="connsiteY3" fmla="*/ 1305684 h 6339676"/>
                <a:gd name="connsiteX4" fmla="*/ 885252 w 3947700"/>
                <a:gd name="connsiteY4" fmla="*/ 4461864 h 6339676"/>
                <a:gd name="connsiteX5" fmla="*/ 0 w 3947700"/>
                <a:gd name="connsiteY5" fmla="*/ 6339676 h 6339676"/>
                <a:gd name="connsiteX6" fmla="*/ 59757 w 3947700"/>
                <a:gd name="connsiteY6" fmla="*/ 5428065 h 6339676"/>
                <a:gd name="connsiteX7" fmla="*/ 359810 w 3947700"/>
                <a:gd name="connsiteY7" fmla="*/ 628510 h 6339676"/>
                <a:gd name="connsiteX0" fmla="*/ 300053 w 3887943"/>
                <a:gd name="connsiteY0" fmla="*/ 628510 h 5428065"/>
                <a:gd name="connsiteX1" fmla="*/ 3052621 w 3887943"/>
                <a:gd name="connsiteY1" fmla="*/ 0 h 5428065"/>
                <a:gd name="connsiteX2" fmla="*/ 3887943 w 3887943"/>
                <a:gd name="connsiteY2" fmla="*/ 705106 h 5428065"/>
                <a:gd name="connsiteX3" fmla="*/ 1086302 w 3887943"/>
                <a:gd name="connsiteY3" fmla="*/ 1305684 h 5428065"/>
                <a:gd name="connsiteX4" fmla="*/ 825495 w 3887943"/>
                <a:gd name="connsiteY4" fmla="*/ 4461864 h 5428065"/>
                <a:gd name="connsiteX5" fmla="*/ 0 w 3887943"/>
                <a:gd name="connsiteY5" fmla="*/ 5428065 h 5428065"/>
                <a:gd name="connsiteX6" fmla="*/ 300053 w 3887943"/>
                <a:gd name="connsiteY6" fmla="*/ 628510 h 5428065"/>
                <a:gd name="connsiteX0" fmla="*/ 300053 w 3887943"/>
                <a:gd name="connsiteY0" fmla="*/ 449391 h 5248946"/>
                <a:gd name="connsiteX1" fmla="*/ 2267098 w 3887943"/>
                <a:gd name="connsiteY1" fmla="*/ 0 h 5248946"/>
                <a:gd name="connsiteX2" fmla="*/ 3887943 w 3887943"/>
                <a:gd name="connsiteY2" fmla="*/ 525987 h 5248946"/>
                <a:gd name="connsiteX3" fmla="*/ 1086302 w 3887943"/>
                <a:gd name="connsiteY3" fmla="*/ 1126565 h 5248946"/>
                <a:gd name="connsiteX4" fmla="*/ 825495 w 3887943"/>
                <a:gd name="connsiteY4" fmla="*/ 4282745 h 5248946"/>
                <a:gd name="connsiteX5" fmla="*/ 0 w 3887943"/>
                <a:gd name="connsiteY5" fmla="*/ 5248946 h 5248946"/>
                <a:gd name="connsiteX6" fmla="*/ 300053 w 3887943"/>
                <a:gd name="connsiteY6" fmla="*/ 449391 h 5248946"/>
                <a:gd name="connsiteX0" fmla="*/ 300053 w 3068962"/>
                <a:gd name="connsiteY0" fmla="*/ 449391 h 5248946"/>
                <a:gd name="connsiteX1" fmla="*/ 2267098 w 3068962"/>
                <a:gd name="connsiteY1" fmla="*/ 0 h 5248946"/>
                <a:gd name="connsiteX2" fmla="*/ 3068962 w 3068962"/>
                <a:gd name="connsiteY2" fmla="*/ 707709 h 5248946"/>
                <a:gd name="connsiteX3" fmla="*/ 1086302 w 3068962"/>
                <a:gd name="connsiteY3" fmla="*/ 1126565 h 5248946"/>
                <a:gd name="connsiteX4" fmla="*/ 825495 w 3068962"/>
                <a:gd name="connsiteY4" fmla="*/ 4282745 h 5248946"/>
                <a:gd name="connsiteX5" fmla="*/ 0 w 3068962"/>
                <a:gd name="connsiteY5" fmla="*/ 5248946 h 5248946"/>
                <a:gd name="connsiteX6" fmla="*/ 300053 w 3068962"/>
                <a:gd name="connsiteY6" fmla="*/ 449391 h 5248946"/>
                <a:gd name="connsiteX0" fmla="*/ 300053 w 3068962"/>
                <a:gd name="connsiteY0" fmla="*/ 448089 h 5247644"/>
                <a:gd name="connsiteX1" fmla="*/ 2250369 w 3068962"/>
                <a:gd name="connsiteY1" fmla="*/ 0 h 5247644"/>
                <a:gd name="connsiteX2" fmla="*/ 3068962 w 3068962"/>
                <a:gd name="connsiteY2" fmla="*/ 706407 h 5247644"/>
                <a:gd name="connsiteX3" fmla="*/ 1086302 w 3068962"/>
                <a:gd name="connsiteY3" fmla="*/ 1125263 h 5247644"/>
                <a:gd name="connsiteX4" fmla="*/ 825495 w 3068962"/>
                <a:gd name="connsiteY4" fmla="*/ 4281443 h 5247644"/>
                <a:gd name="connsiteX5" fmla="*/ 0 w 3068962"/>
                <a:gd name="connsiteY5" fmla="*/ 5247644 h 5247644"/>
                <a:gd name="connsiteX6" fmla="*/ 300053 w 3068962"/>
                <a:gd name="connsiteY6" fmla="*/ 448089 h 524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8962" h="5247644">
                  <a:moveTo>
                    <a:pt x="300053" y="448089"/>
                  </a:moveTo>
                  <a:lnTo>
                    <a:pt x="2250369" y="0"/>
                  </a:lnTo>
                  <a:lnTo>
                    <a:pt x="3068962" y="706407"/>
                  </a:lnTo>
                  <a:lnTo>
                    <a:pt x="1086302" y="1125263"/>
                  </a:lnTo>
                  <a:lnTo>
                    <a:pt x="825495" y="4281443"/>
                  </a:lnTo>
                  <a:lnTo>
                    <a:pt x="0" y="5247644"/>
                  </a:lnTo>
                  <a:lnTo>
                    <a:pt x="300053" y="448089"/>
                  </a:lnTo>
                  <a:close/>
                </a:path>
              </a:pathLst>
            </a:custGeom>
            <a:solidFill>
              <a:srgbClr val="0B436A">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sp>
          <p:nvSpPr>
            <p:cNvPr id="7" name="Half Frame 13">
              <a:extLst>
                <a:ext uri="{FF2B5EF4-FFF2-40B4-BE49-F238E27FC236}">
                  <a16:creationId xmlns:a16="http://schemas.microsoft.com/office/drawing/2014/main" id="{D48DCDC3-0AC2-9149-BBBB-2A0AA03DB281}"/>
                </a:ext>
              </a:extLst>
            </p:cNvPr>
            <p:cNvSpPr/>
            <p:nvPr userDrawn="1"/>
          </p:nvSpPr>
          <p:spPr>
            <a:xfrm rot="8366394">
              <a:off x="-1443959" y="414225"/>
              <a:ext cx="3138235" cy="3266156"/>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217952 w 3947700"/>
                <a:gd name="connsiteY6" fmla="*/ 2911913 h 6918150"/>
                <a:gd name="connsiteX7" fmla="*/ 359810 w 3947700"/>
                <a:gd name="connsiteY7"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1046825 w 3947700"/>
                <a:gd name="connsiteY4" fmla="*/ 2645498 h 6918150"/>
                <a:gd name="connsiteX5" fmla="*/ 671008 w 3947700"/>
                <a:gd name="connsiteY5" fmla="*/ 6918150 h 6918150"/>
                <a:gd name="connsiteX6" fmla="*/ 0 w 3947700"/>
                <a:gd name="connsiteY6" fmla="*/ 6339676 h 6918150"/>
                <a:gd name="connsiteX7" fmla="*/ 217952 w 3947700"/>
                <a:gd name="connsiteY7" fmla="*/ 2911913 h 6918150"/>
                <a:gd name="connsiteX8" fmla="*/ 359810 w 3947700"/>
                <a:gd name="connsiteY8" fmla="*/ 628510 h 6918150"/>
                <a:gd name="connsiteX0" fmla="*/ 141858 w 3729748"/>
                <a:gd name="connsiteY0" fmla="*/ 628510 h 6918150"/>
                <a:gd name="connsiteX1" fmla="*/ 2894426 w 3729748"/>
                <a:gd name="connsiteY1" fmla="*/ 0 h 6918150"/>
                <a:gd name="connsiteX2" fmla="*/ 3729748 w 3729748"/>
                <a:gd name="connsiteY2" fmla="*/ 705106 h 6918150"/>
                <a:gd name="connsiteX3" fmla="*/ 928107 w 3729748"/>
                <a:gd name="connsiteY3" fmla="*/ 1305684 h 6918150"/>
                <a:gd name="connsiteX4" fmla="*/ 828873 w 3729748"/>
                <a:gd name="connsiteY4" fmla="*/ 2645498 h 6918150"/>
                <a:gd name="connsiteX5" fmla="*/ 453056 w 3729748"/>
                <a:gd name="connsiteY5" fmla="*/ 6918150 h 6918150"/>
                <a:gd name="connsiteX6" fmla="*/ 309386 w 3729748"/>
                <a:gd name="connsiteY6" fmla="*/ 3204634 h 6918150"/>
                <a:gd name="connsiteX7" fmla="*/ 0 w 3729748"/>
                <a:gd name="connsiteY7" fmla="*/ 2911913 h 6918150"/>
                <a:gd name="connsiteX8" fmla="*/ 141858 w 3729748"/>
                <a:gd name="connsiteY8" fmla="*/ 628510 h 6918150"/>
                <a:gd name="connsiteX0" fmla="*/ 147347 w 3735237"/>
                <a:gd name="connsiteY0" fmla="*/ 628510 h 6918150"/>
                <a:gd name="connsiteX1" fmla="*/ 2899915 w 3735237"/>
                <a:gd name="connsiteY1" fmla="*/ 0 h 6918150"/>
                <a:gd name="connsiteX2" fmla="*/ 3735237 w 3735237"/>
                <a:gd name="connsiteY2" fmla="*/ 705106 h 6918150"/>
                <a:gd name="connsiteX3" fmla="*/ 933596 w 3735237"/>
                <a:gd name="connsiteY3" fmla="*/ 1305684 h 6918150"/>
                <a:gd name="connsiteX4" fmla="*/ 834362 w 3735237"/>
                <a:gd name="connsiteY4" fmla="*/ 2645498 h 6918150"/>
                <a:gd name="connsiteX5" fmla="*/ 458545 w 3735237"/>
                <a:gd name="connsiteY5" fmla="*/ 6918150 h 6918150"/>
                <a:gd name="connsiteX6" fmla="*/ 314875 w 3735237"/>
                <a:gd name="connsiteY6" fmla="*/ 3204634 h 6918150"/>
                <a:gd name="connsiteX7" fmla="*/ 0 w 3735237"/>
                <a:gd name="connsiteY7" fmla="*/ 2933976 h 6918150"/>
                <a:gd name="connsiteX8" fmla="*/ 147347 w 3735237"/>
                <a:gd name="connsiteY8" fmla="*/ 628510 h 6918150"/>
                <a:gd name="connsiteX0" fmla="*/ 147347 w 3735237"/>
                <a:gd name="connsiteY0" fmla="*/ 628510 h 3204634"/>
                <a:gd name="connsiteX1" fmla="*/ 2899915 w 3735237"/>
                <a:gd name="connsiteY1" fmla="*/ 0 h 3204634"/>
                <a:gd name="connsiteX2" fmla="*/ 3735237 w 3735237"/>
                <a:gd name="connsiteY2" fmla="*/ 705106 h 3204634"/>
                <a:gd name="connsiteX3" fmla="*/ 933596 w 3735237"/>
                <a:gd name="connsiteY3" fmla="*/ 1305684 h 3204634"/>
                <a:gd name="connsiteX4" fmla="*/ 834362 w 3735237"/>
                <a:gd name="connsiteY4" fmla="*/ 2645498 h 3204634"/>
                <a:gd name="connsiteX5" fmla="*/ 314875 w 3735237"/>
                <a:gd name="connsiteY5" fmla="*/ 3204634 h 3204634"/>
                <a:gd name="connsiteX6" fmla="*/ 0 w 3735237"/>
                <a:gd name="connsiteY6" fmla="*/ 2933976 h 3204634"/>
                <a:gd name="connsiteX7" fmla="*/ 147347 w 3735237"/>
                <a:gd name="connsiteY7" fmla="*/ 628510 h 3204634"/>
                <a:gd name="connsiteX0" fmla="*/ 147347 w 3735237"/>
                <a:gd name="connsiteY0" fmla="*/ 628510 h 3211712"/>
                <a:gd name="connsiteX1" fmla="*/ 2899915 w 3735237"/>
                <a:gd name="connsiteY1" fmla="*/ 0 h 3211712"/>
                <a:gd name="connsiteX2" fmla="*/ 3735237 w 3735237"/>
                <a:gd name="connsiteY2" fmla="*/ 705106 h 3211712"/>
                <a:gd name="connsiteX3" fmla="*/ 933596 w 3735237"/>
                <a:gd name="connsiteY3" fmla="*/ 1305684 h 3211712"/>
                <a:gd name="connsiteX4" fmla="*/ 834362 w 3735237"/>
                <a:gd name="connsiteY4" fmla="*/ 2645498 h 3211712"/>
                <a:gd name="connsiteX5" fmla="*/ 332253 w 3735237"/>
                <a:gd name="connsiteY5" fmla="*/ 3211712 h 3211712"/>
                <a:gd name="connsiteX6" fmla="*/ 0 w 3735237"/>
                <a:gd name="connsiteY6" fmla="*/ 2933976 h 3211712"/>
                <a:gd name="connsiteX7" fmla="*/ 147347 w 3735237"/>
                <a:gd name="connsiteY7" fmla="*/ 628510 h 3211712"/>
                <a:gd name="connsiteX0" fmla="*/ 147347 w 3735237"/>
                <a:gd name="connsiteY0" fmla="*/ 628510 h 3228469"/>
                <a:gd name="connsiteX1" fmla="*/ 2899915 w 3735237"/>
                <a:gd name="connsiteY1" fmla="*/ 0 h 3228469"/>
                <a:gd name="connsiteX2" fmla="*/ 3735237 w 3735237"/>
                <a:gd name="connsiteY2" fmla="*/ 705106 h 3228469"/>
                <a:gd name="connsiteX3" fmla="*/ 933596 w 3735237"/>
                <a:gd name="connsiteY3" fmla="*/ 1305684 h 3228469"/>
                <a:gd name="connsiteX4" fmla="*/ 834362 w 3735237"/>
                <a:gd name="connsiteY4" fmla="*/ 2645498 h 3228469"/>
                <a:gd name="connsiteX5" fmla="*/ 333553 w 3735237"/>
                <a:gd name="connsiteY5" fmla="*/ 3228469 h 3228469"/>
                <a:gd name="connsiteX6" fmla="*/ 0 w 3735237"/>
                <a:gd name="connsiteY6" fmla="*/ 2933976 h 3228469"/>
                <a:gd name="connsiteX7" fmla="*/ 147347 w 3735237"/>
                <a:gd name="connsiteY7" fmla="*/ 628510 h 3228469"/>
                <a:gd name="connsiteX0" fmla="*/ 147347 w 3735237"/>
                <a:gd name="connsiteY0" fmla="*/ 628510 h 3228469"/>
                <a:gd name="connsiteX1" fmla="*/ 2899915 w 3735237"/>
                <a:gd name="connsiteY1" fmla="*/ 0 h 3228469"/>
                <a:gd name="connsiteX2" fmla="*/ 3013841 w 3735237"/>
                <a:gd name="connsiteY2" fmla="*/ 97168 h 3228469"/>
                <a:gd name="connsiteX3" fmla="*/ 3735237 w 3735237"/>
                <a:gd name="connsiteY3" fmla="*/ 705106 h 3228469"/>
                <a:gd name="connsiteX4" fmla="*/ 933596 w 3735237"/>
                <a:gd name="connsiteY4" fmla="*/ 1305684 h 3228469"/>
                <a:gd name="connsiteX5" fmla="*/ 834362 w 3735237"/>
                <a:gd name="connsiteY5" fmla="*/ 2645498 h 3228469"/>
                <a:gd name="connsiteX6" fmla="*/ 333553 w 3735237"/>
                <a:gd name="connsiteY6" fmla="*/ 3228469 h 3228469"/>
                <a:gd name="connsiteX7" fmla="*/ 0 w 3735237"/>
                <a:gd name="connsiteY7" fmla="*/ 2933976 h 3228469"/>
                <a:gd name="connsiteX8" fmla="*/ 147347 w 3735237"/>
                <a:gd name="connsiteY8" fmla="*/ 628510 h 3228469"/>
                <a:gd name="connsiteX0" fmla="*/ 147347 w 3013841"/>
                <a:gd name="connsiteY0" fmla="*/ 628510 h 3228469"/>
                <a:gd name="connsiteX1" fmla="*/ 2899915 w 3013841"/>
                <a:gd name="connsiteY1" fmla="*/ 0 h 3228469"/>
                <a:gd name="connsiteX2" fmla="*/ 3013841 w 3013841"/>
                <a:gd name="connsiteY2" fmla="*/ 97168 h 3228469"/>
                <a:gd name="connsiteX3" fmla="*/ 2233014 w 3013841"/>
                <a:gd name="connsiteY3" fmla="*/ 1028486 h 3228469"/>
                <a:gd name="connsiteX4" fmla="*/ 933596 w 3013841"/>
                <a:gd name="connsiteY4" fmla="*/ 1305684 h 3228469"/>
                <a:gd name="connsiteX5" fmla="*/ 834362 w 3013841"/>
                <a:gd name="connsiteY5" fmla="*/ 2645498 h 3228469"/>
                <a:gd name="connsiteX6" fmla="*/ 333553 w 3013841"/>
                <a:gd name="connsiteY6" fmla="*/ 3228469 h 3228469"/>
                <a:gd name="connsiteX7" fmla="*/ 0 w 3013841"/>
                <a:gd name="connsiteY7" fmla="*/ 2933976 h 3228469"/>
                <a:gd name="connsiteX8" fmla="*/ 147347 w 3013841"/>
                <a:gd name="connsiteY8" fmla="*/ 628510 h 3228469"/>
                <a:gd name="connsiteX0" fmla="*/ 147347 w 3013841"/>
                <a:gd name="connsiteY0" fmla="*/ 628510 h 3228469"/>
                <a:gd name="connsiteX1" fmla="*/ 2899915 w 3013841"/>
                <a:gd name="connsiteY1" fmla="*/ 0 h 3228469"/>
                <a:gd name="connsiteX2" fmla="*/ 3013841 w 3013841"/>
                <a:gd name="connsiteY2" fmla="*/ 97168 h 3228469"/>
                <a:gd name="connsiteX3" fmla="*/ 2216500 w 3013841"/>
                <a:gd name="connsiteY3" fmla="*/ 1029770 h 3228469"/>
                <a:gd name="connsiteX4" fmla="*/ 933596 w 3013841"/>
                <a:gd name="connsiteY4" fmla="*/ 1305684 h 3228469"/>
                <a:gd name="connsiteX5" fmla="*/ 834362 w 3013841"/>
                <a:gd name="connsiteY5" fmla="*/ 2645498 h 3228469"/>
                <a:gd name="connsiteX6" fmla="*/ 333553 w 3013841"/>
                <a:gd name="connsiteY6" fmla="*/ 3228469 h 3228469"/>
                <a:gd name="connsiteX7" fmla="*/ 0 w 3013841"/>
                <a:gd name="connsiteY7" fmla="*/ 2933976 h 3228469"/>
                <a:gd name="connsiteX8" fmla="*/ 147347 w 3013841"/>
                <a:gd name="connsiteY8" fmla="*/ 628510 h 3228469"/>
                <a:gd name="connsiteX0" fmla="*/ 152424 w 3018918"/>
                <a:gd name="connsiteY0" fmla="*/ 628510 h 3228469"/>
                <a:gd name="connsiteX1" fmla="*/ 2904992 w 3018918"/>
                <a:gd name="connsiteY1" fmla="*/ 0 h 3228469"/>
                <a:gd name="connsiteX2" fmla="*/ 3018918 w 3018918"/>
                <a:gd name="connsiteY2" fmla="*/ 97168 h 3228469"/>
                <a:gd name="connsiteX3" fmla="*/ 2221577 w 3018918"/>
                <a:gd name="connsiteY3" fmla="*/ 1029770 h 3228469"/>
                <a:gd name="connsiteX4" fmla="*/ 938673 w 3018918"/>
                <a:gd name="connsiteY4" fmla="*/ 1305684 h 3228469"/>
                <a:gd name="connsiteX5" fmla="*/ 839439 w 3018918"/>
                <a:gd name="connsiteY5" fmla="*/ 2645498 h 3228469"/>
                <a:gd name="connsiteX6" fmla="*/ 338630 w 3018918"/>
                <a:gd name="connsiteY6" fmla="*/ 3228469 h 3228469"/>
                <a:gd name="connsiteX7" fmla="*/ 0 w 3018918"/>
                <a:gd name="connsiteY7" fmla="*/ 2939918 h 3228469"/>
                <a:gd name="connsiteX8" fmla="*/ 152424 w 3018918"/>
                <a:gd name="connsiteY8" fmla="*/ 628510 h 3228469"/>
                <a:gd name="connsiteX0" fmla="*/ 152424 w 3135407"/>
                <a:gd name="connsiteY0" fmla="*/ 669075 h 3269034"/>
                <a:gd name="connsiteX1" fmla="*/ 3135407 w 3135407"/>
                <a:gd name="connsiteY1" fmla="*/ 0 h 3269034"/>
                <a:gd name="connsiteX2" fmla="*/ 3018918 w 3135407"/>
                <a:gd name="connsiteY2" fmla="*/ 137733 h 3269034"/>
                <a:gd name="connsiteX3" fmla="*/ 2221577 w 3135407"/>
                <a:gd name="connsiteY3" fmla="*/ 1070335 h 3269034"/>
                <a:gd name="connsiteX4" fmla="*/ 938673 w 3135407"/>
                <a:gd name="connsiteY4" fmla="*/ 1346249 h 3269034"/>
                <a:gd name="connsiteX5" fmla="*/ 839439 w 3135407"/>
                <a:gd name="connsiteY5" fmla="*/ 2686063 h 3269034"/>
                <a:gd name="connsiteX6" fmla="*/ 338630 w 3135407"/>
                <a:gd name="connsiteY6" fmla="*/ 3269034 h 3269034"/>
                <a:gd name="connsiteX7" fmla="*/ 0 w 3135407"/>
                <a:gd name="connsiteY7" fmla="*/ 2980483 h 3269034"/>
                <a:gd name="connsiteX8" fmla="*/ 152424 w 3135407"/>
                <a:gd name="connsiteY8" fmla="*/ 669075 h 326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5407" h="3269034">
                  <a:moveTo>
                    <a:pt x="152424" y="669075"/>
                  </a:moveTo>
                  <a:lnTo>
                    <a:pt x="3135407" y="0"/>
                  </a:lnTo>
                  <a:lnTo>
                    <a:pt x="3018918" y="137733"/>
                  </a:lnTo>
                  <a:lnTo>
                    <a:pt x="2221577" y="1070335"/>
                  </a:lnTo>
                  <a:lnTo>
                    <a:pt x="938673" y="1346249"/>
                  </a:lnTo>
                  <a:lnTo>
                    <a:pt x="839439" y="2686063"/>
                  </a:lnTo>
                  <a:lnTo>
                    <a:pt x="338630" y="3269034"/>
                  </a:lnTo>
                  <a:lnTo>
                    <a:pt x="0" y="2980483"/>
                  </a:lnTo>
                  <a:lnTo>
                    <a:pt x="152424" y="669075"/>
                  </a:lnTo>
                  <a:close/>
                </a:path>
              </a:pathLst>
            </a:custGeom>
            <a:solidFill>
              <a:srgbClr val="0B436A">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grpSp>
    </p:spTree>
    <p:extLst>
      <p:ext uri="{BB962C8B-B14F-4D97-AF65-F5344CB8AC3E}">
        <p14:creationId xmlns:p14="http://schemas.microsoft.com/office/powerpoint/2010/main" val="3247552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45CE3-1FD5-5841-A674-F644B154A04D}"/>
              </a:ext>
            </a:extLst>
          </p:cNvPr>
          <p:cNvPicPr>
            <a:picLocks noChangeAspect="1"/>
          </p:cNvPicPr>
          <p:nvPr/>
        </p:nvPicPr>
        <p:blipFill>
          <a:blip r:embed="rId2">
            <a:alphaModFix amt="10000"/>
          </a:blip>
          <a:stretch>
            <a:fillRect/>
          </a:stretch>
        </p:blipFill>
        <p:spPr>
          <a:xfrm rot="5400000">
            <a:off x="1379889" y="-1844953"/>
            <a:ext cx="2454687" cy="5237616"/>
          </a:xfrm>
          <a:prstGeom prst="rect">
            <a:avLst/>
          </a:prstGeom>
        </p:spPr>
      </p:pic>
      <p:grpSp>
        <p:nvGrpSpPr>
          <p:cNvPr id="9" name="Group 8">
            <a:extLst>
              <a:ext uri="{FF2B5EF4-FFF2-40B4-BE49-F238E27FC236}">
                <a16:creationId xmlns:a16="http://schemas.microsoft.com/office/drawing/2014/main" id="{D2C70B2B-CAC5-E747-9E10-617615EF5F25}"/>
              </a:ext>
            </a:extLst>
          </p:cNvPr>
          <p:cNvGrpSpPr/>
          <p:nvPr/>
        </p:nvGrpSpPr>
        <p:grpSpPr>
          <a:xfrm>
            <a:off x="9304871" y="6440795"/>
            <a:ext cx="2837434" cy="277000"/>
            <a:chOff x="115003" y="6450734"/>
            <a:chExt cx="2837434" cy="277000"/>
          </a:xfrm>
        </p:grpSpPr>
        <p:pic>
          <p:nvPicPr>
            <p:cNvPr id="4" name="Picture 3">
              <a:extLst>
                <a:ext uri="{FF2B5EF4-FFF2-40B4-BE49-F238E27FC236}">
                  <a16:creationId xmlns:a16="http://schemas.microsoft.com/office/drawing/2014/main" id="{77EF9AD1-6182-374E-AF71-F78AAC63FE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003" y="6450734"/>
              <a:ext cx="268900" cy="277000"/>
            </a:xfrm>
            <a:prstGeom prst="rect">
              <a:avLst/>
            </a:prstGeom>
          </p:spPr>
        </p:pic>
        <p:sp>
          <p:nvSpPr>
            <p:cNvPr id="5" name="Rectangle 4">
              <a:extLst>
                <a:ext uri="{FF2B5EF4-FFF2-40B4-BE49-F238E27FC236}">
                  <a16:creationId xmlns:a16="http://schemas.microsoft.com/office/drawing/2014/main" id="{BBAC15A9-E877-9A4D-A360-A6A22F09C2F0}"/>
                </a:ext>
              </a:extLst>
            </p:cNvPr>
            <p:cNvSpPr/>
            <p:nvPr userDrawn="1"/>
          </p:nvSpPr>
          <p:spPr>
            <a:xfrm>
              <a:off x="249453" y="6481513"/>
              <a:ext cx="2702984" cy="246221"/>
            </a:xfrm>
            <a:prstGeom prst="rect">
              <a:avLst/>
            </a:prstGeom>
          </p:spPr>
          <p:txBody>
            <a:bodyPr wrap="none" anchor="ctr">
              <a:spAutoFit/>
            </a:bodyPr>
            <a:lstStyle/>
            <a:p>
              <a:pPr algn="l"/>
              <a:r>
                <a:rPr lang="en-US" sz="1000" b="0" i="0" kern="1200" cap="all" baseline="0" dirty="0">
                  <a:solidFill>
                    <a:schemeClr val="tx1">
                      <a:lumMod val="65000"/>
                      <a:lumOff val="35000"/>
                    </a:schemeClr>
                  </a:solidFill>
                  <a:latin typeface="Avenir Book" panose="02000503020000020003" pitchFamily="2" charset="0"/>
                  <a:ea typeface="+mn-ea"/>
                  <a:cs typeface="Calibri" panose="020F0502020204030204" pitchFamily="34" charset="0"/>
                </a:rPr>
                <a:t>© 2020 Educe, Inc. &amp; Limitless Adviser</a:t>
              </a:r>
            </a:p>
          </p:txBody>
        </p:sp>
      </p:grpSp>
    </p:spTree>
    <p:extLst>
      <p:ext uri="{BB962C8B-B14F-4D97-AF65-F5344CB8AC3E}">
        <p14:creationId xmlns:p14="http://schemas.microsoft.com/office/powerpoint/2010/main" val="116439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Half Frame 13">
            <a:extLst>
              <a:ext uri="{FF2B5EF4-FFF2-40B4-BE49-F238E27FC236}">
                <a16:creationId xmlns:a16="http://schemas.microsoft.com/office/drawing/2014/main" id="{561D5B59-7CC8-AA45-BB83-A1DB00DBC710}"/>
              </a:ext>
            </a:extLst>
          </p:cNvPr>
          <p:cNvSpPr/>
          <p:nvPr/>
        </p:nvSpPr>
        <p:spPr>
          <a:xfrm rot="8366394">
            <a:off x="2612166" y="44385"/>
            <a:ext cx="4037183" cy="6876614"/>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700" h="6918150">
                <a:moveTo>
                  <a:pt x="359810" y="628510"/>
                </a:moveTo>
                <a:lnTo>
                  <a:pt x="3112378" y="0"/>
                </a:lnTo>
                <a:lnTo>
                  <a:pt x="3947700" y="705106"/>
                </a:lnTo>
                <a:lnTo>
                  <a:pt x="1146059" y="1305684"/>
                </a:lnTo>
                <a:lnTo>
                  <a:pt x="671008" y="6918150"/>
                </a:lnTo>
                <a:lnTo>
                  <a:pt x="0" y="6339676"/>
                </a:lnTo>
                <a:lnTo>
                  <a:pt x="359810" y="628510"/>
                </a:lnTo>
                <a:close/>
              </a:path>
            </a:pathLst>
          </a:custGeom>
          <a:solidFill>
            <a:srgbClr val="0B436A">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sp>
        <p:nvSpPr>
          <p:cNvPr id="4" name="Half Frame 13">
            <a:extLst>
              <a:ext uri="{FF2B5EF4-FFF2-40B4-BE49-F238E27FC236}">
                <a16:creationId xmlns:a16="http://schemas.microsoft.com/office/drawing/2014/main" id="{D2E59F78-7DC3-B640-A3D0-FD8027CDCCD1}"/>
              </a:ext>
            </a:extLst>
          </p:cNvPr>
          <p:cNvSpPr/>
          <p:nvPr/>
        </p:nvSpPr>
        <p:spPr>
          <a:xfrm rot="8366394">
            <a:off x="4012664" y="53311"/>
            <a:ext cx="4069552" cy="6848907"/>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700" h="6918150">
                <a:moveTo>
                  <a:pt x="359810" y="628510"/>
                </a:moveTo>
                <a:lnTo>
                  <a:pt x="3112378" y="0"/>
                </a:lnTo>
                <a:lnTo>
                  <a:pt x="3947700" y="705106"/>
                </a:lnTo>
                <a:lnTo>
                  <a:pt x="1146059" y="1305684"/>
                </a:lnTo>
                <a:lnTo>
                  <a:pt x="671008" y="6918150"/>
                </a:lnTo>
                <a:lnTo>
                  <a:pt x="0" y="6339676"/>
                </a:lnTo>
                <a:lnTo>
                  <a:pt x="359810" y="628510"/>
                </a:lnTo>
                <a:close/>
              </a:path>
            </a:pathLst>
          </a:custGeom>
          <a:solidFill>
            <a:srgbClr val="0B436A">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sp>
        <p:nvSpPr>
          <p:cNvPr id="5" name="Half Frame 13">
            <a:extLst>
              <a:ext uri="{FF2B5EF4-FFF2-40B4-BE49-F238E27FC236}">
                <a16:creationId xmlns:a16="http://schemas.microsoft.com/office/drawing/2014/main" id="{210380AA-A9A3-9945-A980-2D4EF8273C6A}"/>
              </a:ext>
            </a:extLst>
          </p:cNvPr>
          <p:cNvSpPr/>
          <p:nvPr/>
        </p:nvSpPr>
        <p:spPr>
          <a:xfrm rot="8366394">
            <a:off x="5582536" y="53309"/>
            <a:ext cx="4069552" cy="6848907"/>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700" h="6918150">
                <a:moveTo>
                  <a:pt x="359810" y="628510"/>
                </a:moveTo>
                <a:lnTo>
                  <a:pt x="3112378" y="0"/>
                </a:lnTo>
                <a:lnTo>
                  <a:pt x="3947700" y="705106"/>
                </a:lnTo>
                <a:lnTo>
                  <a:pt x="1146059" y="1305684"/>
                </a:lnTo>
                <a:lnTo>
                  <a:pt x="671008" y="6918150"/>
                </a:lnTo>
                <a:lnTo>
                  <a:pt x="0" y="6339676"/>
                </a:lnTo>
                <a:lnTo>
                  <a:pt x="359810" y="628510"/>
                </a:lnTo>
                <a:close/>
              </a:path>
            </a:pathLst>
          </a:custGeom>
          <a:solidFill>
            <a:srgbClr val="0B436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spTree>
    <p:extLst>
      <p:ext uri="{BB962C8B-B14F-4D97-AF65-F5344CB8AC3E}">
        <p14:creationId xmlns:p14="http://schemas.microsoft.com/office/powerpoint/2010/main" val="42121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1E518E-22F6-6A45-A11F-69E8998FEB18}"/>
              </a:ext>
            </a:extLst>
          </p:cNvPr>
          <p:cNvSpPr/>
          <p:nvPr userDrawn="1"/>
        </p:nvSpPr>
        <p:spPr>
          <a:xfrm flipH="1">
            <a:off x="0" y="0"/>
            <a:ext cx="6096000" cy="6858000"/>
          </a:xfrm>
          <a:prstGeom prst="rect">
            <a:avLst/>
          </a:prstGeom>
          <a:gradFill>
            <a:gsLst>
              <a:gs pos="0">
                <a:srgbClr val="10253F"/>
              </a:gs>
              <a:gs pos="26000">
                <a:srgbClr val="0B436A"/>
              </a:gs>
              <a:gs pos="94000">
                <a:srgbClr val="10253F"/>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alf Frame 13">
            <a:extLst>
              <a:ext uri="{FF2B5EF4-FFF2-40B4-BE49-F238E27FC236}">
                <a16:creationId xmlns:a16="http://schemas.microsoft.com/office/drawing/2014/main" id="{29C24779-598D-8348-B367-081CA1BCC979}"/>
              </a:ext>
            </a:extLst>
          </p:cNvPr>
          <p:cNvSpPr/>
          <p:nvPr userDrawn="1"/>
        </p:nvSpPr>
        <p:spPr>
          <a:xfrm rot="13233606" flipH="1">
            <a:off x="10115855" y="1781255"/>
            <a:ext cx="3071730" cy="5243025"/>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59757 w 3947700"/>
              <a:gd name="connsiteY6" fmla="*/ 5428065 h 6918150"/>
              <a:gd name="connsiteX7" fmla="*/ 359810 w 3947700"/>
              <a:gd name="connsiteY7"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885252 w 3947700"/>
              <a:gd name="connsiteY4" fmla="*/ 4461864 h 6918150"/>
              <a:gd name="connsiteX5" fmla="*/ 671008 w 3947700"/>
              <a:gd name="connsiteY5" fmla="*/ 6918150 h 6918150"/>
              <a:gd name="connsiteX6" fmla="*/ 0 w 3947700"/>
              <a:gd name="connsiteY6" fmla="*/ 6339676 h 6918150"/>
              <a:gd name="connsiteX7" fmla="*/ 59757 w 3947700"/>
              <a:gd name="connsiteY7" fmla="*/ 5428065 h 6918150"/>
              <a:gd name="connsiteX8" fmla="*/ 359810 w 3947700"/>
              <a:gd name="connsiteY8" fmla="*/ 628510 h 6918150"/>
              <a:gd name="connsiteX0" fmla="*/ 359810 w 3947700"/>
              <a:gd name="connsiteY0" fmla="*/ 628510 h 6339676"/>
              <a:gd name="connsiteX1" fmla="*/ 3112378 w 3947700"/>
              <a:gd name="connsiteY1" fmla="*/ 0 h 6339676"/>
              <a:gd name="connsiteX2" fmla="*/ 3947700 w 3947700"/>
              <a:gd name="connsiteY2" fmla="*/ 705106 h 6339676"/>
              <a:gd name="connsiteX3" fmla="*/ 1146059 w 3947700"/>
              <a:gd name="connsiteY3" fmla="*/ 1305684 h 6339676"/>
              <a:gd name="connsiteX4" fmla="*/ 885252 w 3947700"/>
              <a:gd name="connsiteY4" fmla="*/ 4461864 h 6339676"/>
              <a:gd name="connsiteX5" fmla="*/ 0 w 3947700"/>
              <a:gd name="connsiteY5" fmla="*/ 6339676 h 6339676"/>
              <a:gd name="connsiteX6" fmla="*/ 59757 w 3947700"/>
              <a:gd name="connsiteY6" fmla="*/ 5428065 h 6339676"/>
              <a:gd name="connsiteX7" fmla="*/ 359810 w 3947700"/>
              <a:gd name="connsiteY7" fmla="*/ 628510 h 6339676"/>
              <a:gd name="connsiteX0" fmla="*/ 300053 w 3887943"/>
              <a:gd name="connsiteY0" fmla="*/ 628510 h 5428065"/>
              <a:gd name="connsiteX1" fmla="*/ 3052621 w 3887943"/>
              <a:gd name="connsiteY1" fmla="*/ 0 h 5428065"/>
              <a:gd name="connsiteX2" fmla="*/ 3887943 w 3887943"/>
              <a:gd name="connsiteY2" fmla="*/ 705106 h 5428065"/>
              <a:gd name="connsiteX3" fmla="*/ 1086302 w 3887943"/>
              <a:gd name="connsiteY3" fmla="*/ 1305684 h 5428065"/>
              <a:gd name="connsiteX4" fmla="*/ 825495 w 3887943"/>
              <a:gd name="connsiteY4" fmla="*/ 4461864 h 5428065"/>
              <a:gd name="connsiteX5" fmla="*/ 0 w 3887943"/>
              <a:gd name="connsiteY5" fmla="*/ 5428065 h 5428065"/>
              <a:gd name="connsiteX6" fmla="*/ 300053 w 3887943"/>
              <a:gd name="connsiteY6" fmla="*/ 628510 h 5428065"/>
              <a:gd name="connsiteX0" fmla="*/ 300053 w 3887943"/>
              <a:gd name="connsiteY0" fmla="*/ 449391 h 5248946"/>
              <a:gd name="connsiteX1" fmla="*/ 2267098 w 3887943"/>
              <a:gd name="connsiteY1" fmla="*/ 0 h 5248946"/>
              <a:gd name="connsiteX2" fmla="*/ 3887943 w 3887943"/>
              <a:gd name="connsiteY2" fmla="*/ 525987 h 5248946"/>
              <a:gd name="connsiteX3" fmla="*/ 1086302 w 3887943"/>
              <a:gd name="connsiteY3" fmla="*/ 1126565 h 5248946"/>
              <a:gd name="connsiteX4" fmla="*/ 825495 w 3887943"/>
              <a:gd name="connsiteY4" fmla="*/ 4282745 h 5248946"/>
              <a:gd name="connsiteX5" fmla="*/ 0 w 3887943"/>
              <a:gd name="connsiteY5" fmla="*/ 5248946 h 5248946"/>
              <a:gd name="connsiteX6" fmla="*/ 300053 w 3887943"/>
              <a:gd name="connsiteY6" fmla="*/ 449391 h 5248946"/>
              <a:gd name="connsiteX0" fmla="*/ 300053 w 3068962"/>
              <a:gd name="connsiteY0" fmla="*/ 449391 h 5248946"/>
              <a:gd name="connsiteX1" fmla="*/ 2267098 w 3068962"/>
              <a:gd name="connsiteY1" fmla="*/ 0 h 5248946"/>
              <a:gd name="connsiteX2" fmla="*/ 3068962 w 3068962"/>
              <a:gd name="connsiteY2" fmla="*/ 707709 h 5248946"/>
              <a:gd name="connsiteX3" fmla="*/ 1086302 w 3068962"/>
              <a:gd name="connsiteY3" fmla="*/ 1126565 h 5248946"/>
              <a:gd name="connsiteX4" fmla="*/ 825495 w 3068962"/>
              <a:gd name="connsiteY4" fmla="*/ 4282745 h 5248946"/>
              <a:gd name="connsiteX5" fmla="*/ 0 w 3068962"/>
              <a:gd name="connsiteY5" fmla="*/ 5248946 h 5248946"/>
              <a:gd name="connsiteX6" fmla="*/ 300053 w 3068962"/>
              <a:gd name="connsiteY6" fmla="*/ 449391 h 5248946"/>
              <a:gd name="connsiteX0" fmla="*/ 300053 w 3068962"/>
              <a:gd name="connsiteY0" fmla="*/ 448089 h 5247644"/>
              <a:gd name="connsiteX1" fmla="*/ 2250369 w 3068962"/>
              <a:gd name="connsiteY1" fmla="*/ 0 h 5247644"/>
              <a:gd name="connsiteX2" fmla="*/ 3068962 w 3068962"/>
              <a:gd name="connsiteY2" fmla="*/ 706407 h 5247644"/>
              <a:gd name="connsiteX3" fmla="*/ 1086302 w 3068962"/>
              <a:gd name="connsiteY3" fmla="*/ 1125263 h 5247644"/>
              <a:gd name="connsiteX4" fmla="*/ 825495 w 3068962"/>
              <a:gd name="connsiteY4" fmla="*/ 4281443 h 5247644"/>
              <a:gd name="connsiteX5" fmla="*/ 0 w 3068962"/>
              <a:gd name="connsiteY5" fmla="*/ 5247644 h 5247644"/>
              <a:gd name="connsiteX6" fmla="*/ 300053 w 3068962"/>
              <a:gd name="connsiteY6" fmla="*/ 448089 h 524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8962" h="5247644">
                <a:moveTo>
                  <a:pt x="300053" y="448089"/>
                </a:moveTo>
                <a:lnTo>
                  <a:pt x="2250369" y="0"/>
                </a:lnTo>
                <a:lnTo>
                  <a:pt x="3068962" y="706407"/>
                </a:lnTo>
                <a:lnTo>
                  <a:pt x="1086302" y="1125263"/>
                </a:lnTo>
                <a:lnTo>
                  <a:pt x="825495" y="4281443"/>
                </a:lnTo>
                <a:lnTo>
                  <a:pt x="0" y="5247644"/>
                </a:lnTo>
                <a:lnTo>
                  <a:pt x="300053" y="448089"/>
                </a:lnTo>
                <a:close/>
              </a:path>
            </a:pathLst>
          </a:custGeom>
          <a:solidFill>
            <a:srgbClr val="0B436A">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sp>
        <p:nvSpPr>
          <p:cNvPr id="5" name="Half Frame 13">
            <a:extLst>
              <a:ext uri="{FF2B5EF4-FFF2-40B4-BE49-F238E27FC236}">
                <a16:creationId xmlns:a16="http://schemas.microsoft.com/office/drawing/2014/main" id="{90ED9033-C62D-6F4D-AF64-6158316C748F}"/>
              </a:ext>
            </a:extLst>
          </p:cNvPr>
          <p:cNvSpPr/>
          <p:nvPr userDrawn="1"/>
        </p:nvSpPr>
        <p:spPr>
          <a:xfrm rot="13233606" flipH="1">
            <a:off x="10487133" y="409036"/>
            <a:ext cx="3138235" cy="3266156"/>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217952 w 3947700"/>
              <a:gd name="connsiteY6" fmla="*/ 2911913 h 6918150"/>
              <a:gd name="connsiteX7" fmla="*/ 359810 w 3947700"/>
              <a:gd name="connsiteY7"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1046825 w 3947700"/>
              <a:gd name="connsiteY4" fmla="*/ 2645498 h 6918150"/>
              <a:gd name="connsiteX5" fmla="*/ 671008 w 3947700"/>
              <a:gd name="connsiteY5" fmla="*/ 6918150 h 6918150"/>
              <a:gd name="connsiteX6" fmla="*/ 0 w 3947700"/>
              <a:gd name="connsiteY6" fmla="*/ 6339676 h 6918150"/>
              <a:gd name="connsiteX7" fmla="*/ 217952 w 3947700"/>
              <a:gd name="connsiteY7" fmla="*/ 2911913 h 6918150"/>
              <a:gd name="connsiteX8" fmla="*/ 359810 w 3947700"/>
              <a:gd name="connsiteY8" fmla="*/ 628510 h 6918150"/>
              <a:gd name="connsiteX0" fmla="*/ 141858 w 3729748"/>
              <a:gd name="connsiteY0" fmla="*/ 628510 h 6918150"/>
              <a:gd name="connsiteX1" fmla="*/ 2894426 w 3729748"/>
              <a:gd name="connsiteY1" fmla="*/ 0 h 6918150"/>
              <a:gd name="connsiteX2" fmla="*/ 3729748 w 3729748"/>
              <a:gd name="connsiteY2" fmla="*/ 705106 h 6918150"/>
              <a:gd name="connsiteX3" fmla="*/ 928107 w 3729748"/>
              <a:gd name="connsiteY3" fmla="*/ 1305684 h 6918150"/>
              <a:gd name="connsiteX4" fmla="*/ 828873 w 3729748"/>
              <a:gd name="connsiteY4" fmla="*/ 2645498 h 6918150"/>
              <a:gd name="connsiteX5" fmla="*/ 453056 w 3729748"/>
              <a:gd name="connsiteY5" fmla="*/ 6918150 h 6918150"/>
              <a:gd name="connsiteX6" fmla="*/ 309386 w 3729748"/>
              <a:gd name="connsiteY6" fmla="*/ 3204634 h 6918150"/>
              <a:gd name="connsiteX7" fmla="*/ 0 w 3729748"/>
              <a:gd name="connsiteY7" fmla="*/ 2911913 h 6918150"/>
              <a:gd name="connsiteX8" fmla="*/ 141858 w 3729748"/>
              <a:gd name="connsiteY8" fmla="*/ 628510 h 6918150"/>
              <a:gd name="connsiteX0" fmla="*/ 147347 w 3735237"/>
              <a:gd name="connsiteY0" fmla="*/ 628510 h 6918150"/>
              <a:gd name="connsiteX1" fmla="*/ 2899915 w 3735237"/>
              <a:gd name="connsiteY1" fmla="*/ 0 h 6918150"/>
              <a:gd name="connsiteX2" fmla="*/ 3735237 w 3735237"/>
              <a:gd name="connsiteY2" fmla="*/ 705106 h 6918150"/>
              <a:gd name="connsiteX3" fmla="*/ 933596 w 3735237"/>
              <a:gd name="connsiteY3" fmla="*/ 1305684 h 6918150"/>
              <a:gd name="connsiteX4" fmla="*/ 834362 w 3735237"/>
              <a:gd name="connsiteY4" fmla="*/ 2645498 h 6918150"/>
              <a:gd name="connsiteX5" fmla="*/ 458545 w 3735237"/>
              <a:gd name="connsiteY5" fmla="*/ 6918150 h 6918150"/>
              <a:gd name="connsiteX6" fmla="*/ 314875 w 3735237"/>
              <a:gd name="connsiteY6" fmla="*/ 3204634 h 6918150"/>
              <a:gd name="connsiteX7" fmla="*/ 0 w 3735237"/>
              <a:gd name="connsiteY7" fmla="*/ 2933976 h 6918150"/>
              <a:gd name="connsiteX8" fmla="*/ 147347 w 3735237"/>
              <a:gd name="connsiteY8" fmla="*/ 628510 h 6918150"/>
              <a:gd name="connsiteX0" fmla="*/ 147347 w 3735237"/>
              <a:gd name="connsiteY0" fmla="*/ 628510 h 3204634"/>
              <a:gd name="connsiteX1" fmla="*/ 2899915 w 3735237"/>
              <a:gd name="connsiteY1" fmla="*/ 0 h 3204634"/>
              <a:gd name="connsiteX2" fmla="*/ 3735237 w 3735237"/>
              <a:gd name="connsiteY2" fmla="*/ 705106 h 3204634"/>
              <a:gd name="connsiteX3" fmla="*/ 933596 w 3735237"/>
              <a:gd name="connsiteY3" fmla="*/ 1305684 h 3204634"/>
              <a:gd name="connsiteX4" fmla="*/ 834362 w 3735237"/>
              <a:gd name="connsiteY4" fmla="*/ 2645498 h 3204634"/>
              <a:gd name="connsiteX5" fmla="*/ 314875 w 3735237"/>
              <a:gd name="connsiteY5" fmla="*/ 3204634 h 3204634"/>
              <a:gd name="connsiteX6" fmla="*/ 0 w 3735237"/>
              <a:gd name="connsiteY6" fmla="*/ 2933976 h 3204634"/>
              <a:gd name="connsiteX7" fmla="*/ 147347 w 3735237"/>
              <a:gd name="connsiteY7" fmla="*/ 628510 h 3204634"/>
              <a:gd name="connsiteX0" fmla="*/ 147347 w 3735237"/>
              <a:gd name="connsiteY0" fmla="*/ 628510 h 3211712"/>
              <a:gd name="connsiteX1" fmla="*/ 2899915 w 3735237"/>
              <a:gd name="connsiteY1" fmla="*/ 0 h 3211712"/>
              <a:gd name="connsiteX2" fmla="*/ 3735237 w 3735237"/>
              <a:gd name="connsiteY2" fmla="*/ 705106 h 3211712"/>
              <a:gd name="connsiteX3" fmla="*/ 933596 w 3735237"/>
              <a:gd name="connsiteY3" fmla="*/ 1305684 h 3211712"/>
              <a:gd name="connsiteX4" fmla="*/ 834362 w 3735237"/>
              <a:gd name="connsiteY4" fmla="*/ 2645498 h 3211712"/>
              <a:gd name="connsiteX5" fmla="*/ 332253 w 3735237"/>
              <a:gd name="connsiteY5" fmla="*/ 3211712 h 3211712"/>
              <a:gd name="connsiteX6" fmla="*/ 0 w 3735237"/>
              <a:gd name="connsiteY6" fmla="*/ 2933976 h 3211712"/>
              <a:gd name="connsiteX7" fmla="*/ 147347 w 3735237"/>
              <a:gd name="connsiteY7" fmla="*/ 628510 h 3211712"/>
              <a:gd name="connsiteX0" fmla="*/ 147347 w 3735237"/>
              <a:gd name="connsiteY0" fmla="*/ 628510 h 3228469"/>
              <a:gd name="connsiteX1" fmla="*/ 2899915 w 3735237"/>
              <a:gd name="connsiteY1" fmla="*/ 0 h 3228469"/>
              <a:gd name="connsiteX2" fmla="*/ 3735237 w 3735237"/>
              <a:gd name="connsiteY2" fmla="*/ 705106 h 3228469"/>
              <a:gd name="connsiteX3" fmla="*/ 933596 w 3735237"/>
              <a:gd name="connsiteY3" fmla="*/ 1305684 h 3228469"/>
              <a:gd name="connsiteX4" fmla="*/ 834362 w 3735237"/>
              <a:gd name="connsiteY4" fmla="*/ 2645498 h 3228469"/>
              <a:gd name="connsiteX5" fmla="*/ 333553 w 3735237"/>
              <a:gd name="connsiteY5" fmla="*/ 3228469 h 3228469"/>
              <a:gd name="connsiteX6" fmla="*/ 0 w 3735237"/>
              <a:gd name="connsiteY6" fmla="*/ 2933976 h 3228469"/>
              <a:gd name="connsiteX7" fmla="*/ 147347 w 3735237"/>
              <a:gd name="connsiteY7" fmla="*/ 628510 h 3228469"/>
              <a:gd name="connsiteX0" fmla="*/ 147347 w 3735237"/>
              <a:gd name="connsiteY0" fmla="*/ 628510 h 3228469"/>
              <a:gd name="connsiteX1" fmla="*/ 2899915 w 3735237"/>
              <a:gd name="connsiteY1" fmla="*/ 0 h 3228469"/>
              <a:gd name="connsiteX2" fmla="*/ 3013841 w 3735237"/>
              <a:gd name="connsiteY2" fmla="*/ 97168 h 3228469"/>
              <a:gd name="connsiteX3" fmla="*/ 3735237 w 3735237"/>
              <a:gd name="connsiteY3" fmla="*/ 705106 h 3228469"/>
              <a:gd name="connsiteX4" fmla="*/ 933596 w 3735237"/>
              <a:gd name="connsiteY4" fmla="*/ 1305684 h 3228469"/>
              <a:gd name="connsiteX5" fmla="*/ 834362 w 3735237"/>
              <a:gd name="connsiteY5" fmla="*/ 2645498 h 3228469"/>
              <a:gd name="connsiteX6" fmla="*/ 333553 w 3735237"/>
              <a:gd name="connsiteY6" fmla="*/ 3228469 h 3228469"/>
              <a:gd name="connsiteX7" fmla="*/ 0 w 3735237"/>
              <a:gd name="connsiteY7" fmla="*/ 2933976 h 3228469"/>
              <a:gd name="connsiteX8" fmla="*/ 147347 w 3735237"/>
              <a:gd name="connsiteY8" fmla="*/ 628510 h 3228469"/>
              <a:gd name="connsiteX0" fmla="*/ 147347 w 3013841"/>
              <a:gd name="connsiteY0" fmla="*/ 628510 h 3228469"/>
              <a:gd name="connsiteX1" fmla="*/ 2899915 w 3013841"/>
              <a:gd name="connsiteY1" fmla="*/ 0 h 3228469"/>
              <a:gd name="connsiteX2" fmla="*/ 3013841 w 3013841"/>
              <a:gd name="connsiteY2" fmla="*/ 97168 h 3228469"/>
              <a:gd name="connsiteX3" fmla="*/ 2233014 w 3013841"/>
              <a:gd name="connsiteY3" fmla="*/ 1028486 h 3228469"/>
              <a:gd name="connsiteX4" fmla="*/ 933596 w 3013841"/>
              <a:gd name="connsiteY4" fmla="*/ 1305684 h 3228469"/>
              <a:gd name="connsiteX5" fmla="*/ 834362 w 3013841"/>
              <a:gd name="connsiteY5" fmla="*/ 2645498 h 3228469"/>
              <a:gd name="connsiteX6" fmla="*/ 333553 w 3013841"/>
              <a:gd name="connsiteY6" fmla="*/ 3228469 h 3228469"/>
              <a:gd name="connsiteX7" fmla="*/ 0 w 3013841"/>
              <a:gd name="connsiteY7" fmla="*/ 2933976 h 3228469"/>
              <a:gd name="connsiteX8" fmla="*/ 147347 w 3013841"/>
              <a:gd name="connsiteY8" fmla="*/ 628510 h 3228469"/>
              <a:gd name="connsiteX0" fmla="*/ 147347 w 3013841"/>
              <a:gd name="connsiteY0" fmla="*/ 628510 h 3228469"/>
              <a:gd name="connsiteX1" fmla="*/ 2899915 w 3013841"/>
              <a:gd name="connsiteY1" fmla="*/ 0 h 3228469"/>
              <a:gd name="connsiteX2" fmla="*/ 3013841 w 3013841"/>
              <a:gd name="connsiteY2" fmla="*/ 97168 h 3228469"/>
              <a:gd name="connsiteX3" fmla="*/ 2216500 w 3013841"/>
              <a:gd name="connsiteY3" fmla="*/ 1029770 h 3228469"/>
              <a:gd name="connsiteX4" fmla="*/ 933596 w 3013841"/>
              <a:gd name="connsiteY4" fmla="*/ 1305684 h 3228469"/>
              <a:gd name="connsiteX5" fmla="*/ 834362 w 3013841"/>
              <a:gd name="connsiteY5" fmla="*/ 2645498 h 3228469"/>
              <a:gd name="connsiteX6" fmla="*/ 333553 w 3013841"/>
              <a:gd name="connsiteY6" fmla="*/ 3228469 h 3228469"/>
              <a:gd name="connsiteX7" fmla="*/ 0 w 3013841"/>
              <a:gd name="connsiteY7" fmla="*/ 2933976 h 3228469"/>
              <a:gd name="connsiteX8" fmla="*/ 147347 w 3013841"/>
              <a:gd name="connsiteY8" fmla="*/ 628510 h 3228469"/>
              <a:gd name="connsiteX0" fmla="*/ 152424 w 3018918"/>
              <a:gd name="connsiteY0" fmla="*/ 628510 h 3228469"/>
              <a:gd name="connsiteX1" fmla="*/ 2904992 w 3018918"/>
              <a:gd name="connsiteY1" fmla="*/ 0 h 3228469"/>
              <a:gd name="connsiteX2" fmla="*/ 3018918 w 3018918"/>
              <a:gd name="connsiteY2" fmla="*/ 97168 h 3228469"/>
              <a:gd name="connsiteX3" fmla="*/ 2221577 w 3018918"/>
              <a:gd name="connsiteY3" fmla="*/ 1029770 h 3228469"/>
              <a:gd name="connsiteX4" fmla="*/ 938673 w 3018918"/>
              <a:gd name="connsiteY4" fmla="*/ 1305684 h 3228469"/>
              <a:gd name="connsiteX5" fmla="*/ 839439 w 3018918"/>
              <a:gd name="connsiteY5" fmla="*/ 2645498 h 3228469"/>
              <a:gd name="connsiteX6" fmla="*/ 338630 w 3018918"/>
              <a:gd name="connsiteY6" fmla="*/ 3228469 h 3228469"/>
              <a:gd name="connsiteX7" fmla="*/ 0 w 3018918"/>
              <a:gd name="connsiteY7" fmla="*/ 2939918 h 3228469"/>
              <a:gd name="connsiteX8" fmla="*/ 152424 w 3018918"/>
              <a:gd name="connsiteY8" fmla="*/ 628510 h 3228469"/>
              <a:gd name="connsiteX0" fmla="*/ 152424 w 3135407"/>
              <a:gd name="connsiteY0" fmla="*/ 669075 h 3269034"/>
              <a:gd name="connsiteX1" fmla="*/ 3135407 w 3135407"/>
              <a:gd name="connsiteY1" fmla="*/ 0 h 3269034"/>
              <a:gd name="connsiteX2" fmla="*/ 3018918 w 3135407"/>
              <a:gd name="connsiteY2" fmla="*/ 137733 h 3269034"/>
              <a:gd name="connsiteX3" fmla="*/ 2221577 w 3135407"/>
              <a:gd name="connsiteY3" fmla="*/ 1070335 h 3269034"/>
              <a:gd name="connsiteX4" fmla="*/ 938673 w 3135407"/>
              <a:gd name="connsiteY4" fmla="*/ 1346249 h 3269034"/>
              <a:gd name="connsiteX5" fmla="*/ 839439 w 3135407"/>
              <a:gd name="connsiteY5" fmla="*/ 2686063 h 3269034"/>
              <a:gd name="connsiteX6" fmla="*/ 338630 w 3135407"/>
              <a:gd name="connsiteY6" fmla="*/ 3269034 h 3269034"/>
              <a:gd name="connsiteX7" fmla="*/ 0 w 3135407"/>
              <a:gd name="connsiteY7" fmla="*/ 2980483 h 3269034"/>
              <a:gd name="connsiteX8" fmla="*/ 152424 w 3135407"/>
              <a:gd name="connsiteY8" fmla="*/ 669075 h 326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5407" h="3269034">
                <a:moveTo>
                  <a:pt x="152424" y="669075"/>
                </a:moveTo>
                <a:lnTo>
                  <a:pt x="3135407" y="0"/>
                </a:lnTo>
                <a:lnTo>
                  <a:pt x="3018918" y="137733"/>
                </a:lnTo>
                <a:lnTo>
                  <a:pt x="2221577" y="1070335"/>
                </a:lnTo>
                <a:lnTo>
                  <a:pt x="938673" y="1346249"/>
                </a:lnTo>
                <a:lnTo>
                  <a:pt x="839439" y="2686063"/>
                </a:lnTo>
                <a:lnTo>
                  <a:pt x="338630" y="3269034"/>
                </a:lnTo>
                <a:lnTo>
                  <a:pt x="0" y="2980483"/>
                </a:lnTo>
                <a:lnTo>
                  <a:pt x="152424" y="669075"/>
                </a:lnTo>
                <a:close/>
              </a:path>
            </a:pathLst>
          </a:custGeom>
          <a:solidFill>
            <a:srgbClr val="0B436A">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sp>
        <p:nvSpPr>
          <p:cNvPr id="6" name="Half Frame 13">
            <a:extLst>
              <a:ext uri="{FF2B5EF4-FFF2-40B4-BE49-F238E27FC236}">
                <a16:creationId xmlns:a16="http://schemas.microsoft.com/office/drawing/2014/main" id="{F6284647-6A25-1544-9FFF-C84A2116CB4B}"/>
              </a:ext>
            </a:extLst>
          </p:cNvPr>
          <p:cNvSpPr/>
          <p:nvPr userDrawn="1"/>
        </p:nvSpPr>
        <p:spPr>
          <a:xfrm rot="8366394">
            <a:off x="-995583" y="1859749"/>
            <a:ext cx="3071730" cy="5243025"/>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59757 w 3947700"/>
              <a:gd name="connsiteY6" fmla="*/ 5428065 h 6918150"/>
              <a:gd name="connsiteX7" fmla="*/ 359810 w 3947700"/>
              <a:gd name="connsiteY7"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885252 w 3947700"/>
              <a:gd name="connsiteY4" fmla="*/ 4461864 h 6918150"/>
              <a:gd name="connsiteX5" fmla="*/ 671008 w 3947700"/>
              <a:gd name="connsiteY5" fmla="*/ 6918150 h 6918150"/>
              <a:gd name="connsiteX6" fmla="*/ 0 w 3947700"/>
              <a:gd name="connsiteY6" fmla="*/ 6339676 h 6918150"/>
              <a:gd name="connsiteX7" fmla="*/ 59757 w 3947700"/>
              <a:gd name="connsiteY7" fmla="*/ 5428065 h 6918150"/>
              <a:gd name="connsiteX8" fmla="*/ 359810 w 3947700"/>
              <a:gd name="connsiteY8" fmla="*/ 628510 h 6918150"/>
              <a:gd name="connsiteX0" fmla="*/ 359810 w 3947700"/>
              <a:gd name="connsiteY0" fmla="*/ 628510 h 6339676"/>
              <a:gd name="connsiteX1" fmla="*/ 3112378 w 3947700"/>
              <a:gd name="connsiteY1" fmla="*/ 0 h 6339676"/>
              <a:gd name="connsiteX2" fmla="*/ 3947700 w 3947700"/>
              <a:gd name="connsiteY2" fmla="*/ 705106 h 6339676"/>
              <a:gd name="connsiteX3" fmla="*/ 1146059 w 3947700"/>
              <a:gd name="connsiteY3" fmla="*/ 1305684 h 6339676"/>
              <a:gd name="connsiteX4" fmla="*/ 885252 w 3947700"/>
              <a:gd name="connsiteY4" fmla="*/ 4461864 h 6339676"/>
              <a:gd name="connsiteX5" fmla="*/ 0 w 3947700"/>
              <a:gd name="connsiteY5" fmla="*/ 6339676 h 6339676"/>
              <a:gd name="connsiteX6" fmla="*/ 59757 w 3947700"/>
              <a:gd name="connsiteY6" fmla="*/ 5428065 h 6339676"/>
              <a:gd name="connsiteX7" fmla="*/ 359810 w 3947700"/>
              <a:gd name="connsiteY7" fmla="*/ 628510 h 6339676"/>
              <a:gd name="connsiteX0" fmla="*/ 300053 w 3887943"/>
              <a:gd name="connsiteY0" fmla="*/ 628510 h 5428065"/>
              <a:gd name="connsiteX1" fmla="*/ 3052621 w 3887943"/>
              <a:gd name="connsiteY1" fmla="*/ 0 h 5428065"/>
              <a:gd name="connsiteX2" fmla="*/ 3887943 w 3887943"/>
              <a:gd name="connsiteY2" fmla="*/ 705106 h 5428065"/>
              <a:gd name="connsiteX3" fmla="*/ 1086302 w 3887943"/>
              <a:gd name="connsiteY3" fmla="*/ 1305684 h 5428065"/>
              <a:gd name="connsiteX4" fmla="*/ 825495 w 3887943"/>
              <a:gd name="connsiteY4" fmla="*/ 4461864 h 5428065"/>
              <a:gd name="connsiteX5" fmla="*/ 0 w 3887943"/>
              <a:gd name="connsiteY5" fmla="*/ 5428065 h 5428065"/>
              <a:gd name="connsiteX6" fmla="*/ 300053 w 3887943"/>
              <a:gd name="connsiteY6" fmla="*/ 628510 h 5428065"/>
              <a:gd name="connsiteX0" fmla="*/ 300053 w 3887943"/>
              <a:gd name="connsiteY0" fmla="*/ 449391 h 5248946"/>
              <a:gd name="connsiteX1" fmla="*/ 2267098 w 3887943"/>
              <a:gd name="connsiteY1" fmla="*/ 0 h 5248946"/>
              <a:gd name="connsiteX2" fmla="*/ 3887943 w 3887943"/>
              <a:gd name="connsiteY2" fmla="*/ 525987 h 5248946"/>
              <a:gd name="connsiteX3" fmla="*/ 1086302 w 3887943"/>
              <a:gd name="connsiteY3" fmla="*/ 1126565 h 5248946"/>
              <a:gd name="connsiteX4" fmla="*/ 825495 w 3887943"/>
              <a:gd name="connsiteY4" fmla="*/ 4282745 h 5248946"/>
              <a:gd name="connsiteX5" fmla="*/ 0 w 3887943"/>
              <a:gd name="connsiteY5" fmla="*/ 5248946 h 5248946"/>
              <a:gd name="connsiteX6" fmla="*/ 300053 w 3887943"/>
              <a:gd name="connsiteY6" fmla="*/ 449391 h 5248946"/>
              <a:gd name="connsiteX0" fmla="*/ 300053 w 3068962"/>
              <a:gd name="connsiteY0" fmla="*/ 449391 h 5248946"/>
              <a:gd name="connsiteX1" fmla="*/ 2267098 w 3068962"/>
              <a:gd name="connsiteY1" fmla="*/ 0 h 5248946"/>
              <a:gd name="connsiteX2" fmla="*/ 3068962 w 3068962"/>
              <a:gd name="connsiteY2" fmla="*/ 707709 h 5248946"/>
              <a:gd name="connsiteX3" fmla="*/ 1086302 w 3068962"/>
              <a:gd name="connsiteY3" fmla="*/ 1126565 h 5248946"/>
              <a:gd name="connsiteX4" fmla="*/ 825495 w 3068962"/>
              <a:gd name="connsiteY4" fmla="*/ 4282745 h 5248946"/>
              <a:gd name="connsiteX5" fmla="*/ 0 w 3068962"/>
              <a:gd name="connsiteY5" fmla="*/ 5248946 h 5248946"/>
              <a:gd name="connsiteX6" fmla="*/ 300053 w 3068962"/>
              <a:gd name="connsiteY6" fmla="*/ 449391 h 5248946"/>
              <a:gd name="connsiteX0" fmla="*/ 300053 w 3068962"/>
              <a:gd name="connsiteY0" fmla="*/ 448089 h 5247644"/>
              <a:gd name="connsiteX1" fmla="*/ 2250369 w 3068962"/>
              <a:gd name="connsiteY1" fmla="*/ 0 h 5247644"/>
              <a:gd name="connsiteX2" fmla="*/ 3068962 w 3068962"/>
              <a:gd name="connsiteY2" fmla="*/ 706407 h 5247644"/>
              <a:gd name="connsiteX3" fmla="*/ 1086302 w 3068962"/>
              <a:gd name="connsiteY3" fmla="*/ 1125263 h 5247644"/>
              <a:gd name="connsiteX4" fmla="*/ 825495 w 3068962"/>
              <a:gd name="connsiteY4" fmla="*/ 4281443 h 5247644"/>
              <a:gd name="connsiteX5" fmla="*/ 0 w 3068962"/>
              <a:gd name="connsiteY5" fmla="*/ 5247644 h 5247644"/>
              <a:gd name="connsiteX6" fmla="*/ 300053 w 3068962"/>
              <a:gd name="connsiteY6" fmla="*/ 448089 h 524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8962" h="5247644">
                <a:moveTo>
                  <a:pt x="300053" y="448089"/>
                </a:moveTo>
                <a:lnTo>
                  <a:pt x="2250369" y="0"/>
                </a:lnTo>
                <a:lnTo>
                  <a:pt x="3068962" y="706407"/>
                </a:lnTo>
                <a:lnTo>
                  <a:pt x="1086302" y="1125263"/>
                </a:lnTo>
                <a:lnTo>
                  <a:pt x="825495" y="4281443"/>
                </a:lnTo>
                <a:lnTo>
                  <a:pt x="0" y="5247644"/>
                </a:lnTo>
                <a:lnTo>
                  <a:pt x="300053" y="448089"/>
                </a:lnTo>
                <a:close/>
              </a:path>
            </a:pathLst>
          </a:cu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sp>
        <p:nvSpPr>
          <p:cNvPr id="7" name="Half Frame 13">
            <a:extLst>
              <a:ext uri="{FF2B5EF4-FFF2-40B4-BE49-F238E27FC236}">
                <a16:creationId xmlns:a16="http://schemas.microsoft.com/office/drawing/2014/main" id="{62B24A5D-693C-A947-A82C-D4DA388E7FC9}"/>
              </a:ext>
            </a:extLst>
          </p:cNvPr>
          <p:cNvSpPr/>
          <p:nvPr userDrawn="1"/>
        </p:nvSpPr>
        <p:spPr>
          <a:xfrm rot="8366394">
            <a:off x="-1435533" y="409037"/>
            <a:ext cx="3138235" cy="3266156"/>
          </a:xfrm>
          <a:custGeom>
            <a:avLst/>
            <a:gdLst>
              <a:gd name="connsiteX0" fmla="*/ 0 w 3229959"/>
              <a:gd name="connsiteY0" fmla="*/ 0 h 5598071"/>
              <a:gd name="connsiteX1" fmla="*/ 3229959 w 3229959"/>
              <a:gd name="connsiteY1" fmla="*/ 0 h 5598071"/>
              <a:gd name="connsiteX2" fmla="*/ 2608761 w 3229959"/>
              <a:gd name="connsiteY2" fmla="*/ 1076642 h 5598071"/>
              <a:gd name="connsiteX3" fmla="*/ 1076642 w 3229959"/>
              <a:gd name="connsiteY3" fmla="*/ 1076642 h 5598071"/>
              <a:gd name="connsiteX4" fmla="*/ 1076642 w 3229959"/>
              <a:gd name="connsiteY4" fmla="*/ 3732066 h 5598071"/>
              <a:gd name="connsiteX5" fmla="*/ 0 w 3229959"/>
              <a:gd name="connsiteY5" fmla="*/ 5598071 h 5598071"/>
              <a:gd name="connsiteX6" fmla="*/ 0 w 3229959"/>
              <a:gd name="connsiteY6" fmla="*/ 0 h 5598071"/>
              <a:gd name="connsiteX0" fmla="*/ 0 w 3393090"/>
              <a:gd name="connsiteY0" fmla="*/ 532655 h 6130726"/>
              <a:gd name="connsiteX1" fmla="*/ 3393090 w 3393090"/>
              <a:gd name="connsiteY1" fmla="*/ 0 h 6130726"/>
              <a:gd name="connsiteX2" fmla="*/ 2608761 w 3393090"/>
              <a:gd name="connsiteY2" fmla="*/ 1609297 h 6130726"/>
              <a:gd name="connsiteX3" fmla="*/ 1076642 w 3393090"/>
              <a:gd name="connsiteY3" fmla="*/ 1609297 h 6130726"/>
              <a:gd name="connsiteX4" fmla="*/ 1076642 w 3393090"/>
              <a:gd name="connsiteY4" fmla="*/ 4264721 h 6130726"/>
              <a:gd name="connsiteX5" fmla="*/ 0 w 3393090"/>
              <a:gd name="connsiteY5" fmla="*/ 6130726 h 6130726"/>
              <a:gd name="connsiteX6" fmla="*/ 0 w 3393090"/>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1076642 w 4221812"/>
              <a:gd name="connsiteY3" fmla="*/ 1609297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498101 w 4221812"/>
              <a:gd name="connsiteY3" fmla="*/ 1005695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130726"/>
              <a:gd name="connsiteX1" fmla="*/ 3393090 w 4221812"/>
              <a:gd name="connsiteY1" fmla="*/ 0 h 6130726"/>
              <a:gd name="connsiteX2" fmla="*/ 4221812 w 4221812"/>
              <a:gd name="connsiteY2" fmla="*/ 712831 h 6130726"/>
              <a:gd name="connsiteX3" fmla="*/ 795749 w 4221812"/>
              <a:gd name="connsiteY3" fmla="*/ 1152018 h 6130726"/>
              <a:gd name="connsiteX4" fmla="*/ 1076642 w 4221812"/>
              <a:gd name="connsiteY4" fmla="*/ 4264721 h 6130726"/>
              <a:gd name="connsiteX5" fmla="*/ 0 w 4221812"/>
              <a:gd name="connsiteY5" fmla="*/ 6130726 h 6130726"/>
              <a:gd name="connsiteX6" fmla="*/ 0 w 4221812"/>
              <a:gd name="connsiteY6" fmla="*/ 532655 h 6130726"/>
              <a:gd name="connsiteX0" fmla="*/ 0 w 4221812"/>
              <a:gd name="connsiteY0" fmla="*/ 532655 h 6708783"/>
              <a:gd name="connsiteX1" fmla="*/ 3393090 w 4221812"/>
              <a:gd name="connsiteY1" fmla="*/ 0 h 6708783"/>
              <a:gd name="connsiteX2" fmla="*/ 4221812 w 4221812"/>
              <a:gd name="connsiteY2" fmla="*/ 712831 h 6708783"/>
              <a:gd name="connsiteX3" fmla="*/ 795749 w 4221812"/>
              <a:gd name="connsiteY3" fmla="*/ 1152018 h 6708783"/>
              <a:gd name="connsiteX4" fmla="*/ 676316 w 4221812"/>
              <a:gd name="connsiteY4" fmla="*/ 6708783 h 6708783"/>
              <a:gd name="connsiteX5" fmla="*/ 0 w 4221812"/>
              <a:gd name="connsiteY5" fmla="*/ 6130726 h 6708783"/>
              <a:gd name="connsiteX6" fmla="*/ 0 w 4221812"/>
              <a:gd name="connsiteY6" fmla="*/ 532655 h 6708783"/>
              <a:gd name="connsiteX0" fmla="*/ 9006 w 4230818"/>
              <a:gd name="connsiteY0" fmla="*/ 532655 h 6708783"/>
              <a:gd name="connsiteX1" fmla="*/ 3402096 w 4230818"/>
              <a:gd name="connsiteY1" fmla="*/ 0 h 6708783"/>
              <a:gd name="connsiteX2" fmla="*/ 4230818 w 4230818"/>
              <a:gd name="connsiteY2" fmla="*/ 712831 h 6708783"/>
              <a:gd name="connsiteX3" fmla="*/ 804755 w 4230818"/>
              <a:gd name="connsiteY3" fmla="*/ 1152018 h 6708783"/>
              <a:gd name="connsiteX4" fmla="*/ 685322 w 4230818"/>
              <a:gd name="connsiteY4" fmla="*/ 6708783 h 6708783"/>
              <a:gd name="connsiteX5" fmla="*/ 0 w 4230818"/>
              <a:gd name="connsiteY5" fmla="*/ 6131421 h 6708783"/>
              <a:gd name="connsiteX6" fmla="*/ 9006 w 4230818"/>
              <a:gd name="connsiteY6" fmla="*/ 532655 h 6708783"/>
              <a:gd name="connsiteX0" fmla="*/ 0 w 4382142"/>
              <a:gd name="connsiteY0" fmla="*/ 48920 h 6708783"/>
              <a:gd name="connsiteX1" fmla="*/ 3553420 w 4382142"/>
              <a:gd name="connsiteY1" fmla="*/ 0 h 6708783"/>
              <a:gd name="connsiteX2" fmla="*/ 4382142 w 4382142"/>
              <a:gd name="connsiteY2" fmla="*/ 712831 h 6708783"/>
              <a:gd name="connsiteX3" fmla="*/ 956079 w 4382142"/>
              <a:gd name="connsiteY3" fmla="*/ 1152018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45989 w 4382142"/>
              <a:gd name="connsiteY3" fmla="*/ 929895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971333 w 4382142"/>
              <a:gd name="connsiteY3" fmla="*/ 884791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708783"/>
              <a:gd name="connsiteX1" fmla="*/ 3553420 w 4382142"/>
              <a:gd name="connsiteY1" fmla="*/ 0 h 6708783"/>
              <a:gd name="connsiteX2" fmla="*/ 4382142 w 4382142"/>
              <a:gd name="connsiteY2" fmla="*/ 712831 h 6708783"/>
              <a:gd name="connsiteX3" fmla="*/ 1587101 w 4382142"/>
              <a:gd name="connsiteY3" fmla="*/ 1305684 h 6708783"/>
              <a:gd name="connsiteX4" fmla="*/ 836646 w 4382142"/>
              <a:gd name="connsiteY4" fmla="*/ 6708783 h 6708783"/>
              <a:gd name="connsiteX5" fmla="*/ 151324 w 4382142"/>
              <a:gd name="connsiteY5" fmla="*/ 6131421 h 6708783"/>
              <a:gd name="connsiteX6" fmla="*/ 0 w 4382142"/>
              <a:gd name="connsiteY6" fmla="*/ 48920 h 6708783"/>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151324 w 4382142"/>
              <a:gd name="connsiteY5" fmla="*/ 6131421 h 6918150"/>
              <a:gd name="connsiteX6" fmla="*/ 0 w 4382142"/>
              <a:gd name="connsiteY6" fmla="*/ 48920 h 6918150"/>
              <a:gd name="connsiteX0" fmla="*/ 0 w 4382142"/>
              <a:gd name="connsiteY0" fmla="*/ 48920 h 6918150"/>
              <a:gd name="connsiteX1" fmla="*/ 3553420 w 4382142"/>
              <a:gd name="connsiteY1" fmla="*/ 0 h 6918150"/>
              <a:gd name="connsiteX2" fmla="*/ 4382142 w 4382142"/>
              <a:gd name="connsiteY2" fmla="*/ 712831 h 6918150"/>
              <a:gd name="connsiteX3" fmla="*/ 1587101 w 4382142"/>
              <a:gd name="connsiteY3" fmla="*/ 1305684 h 6918150"/>
              <a:gd name="connsiteX4" fmla="*/ 1112050 w 4382142"/>
              <a:gd name="connsiteY4" fmla="*/ 6918150 h 6918150"/>
              <a:gd name="connsiteX5" fmla="*/ 441042 w 4382142"/>
              <a:gd name="connsiteY5" fmla="*/ 6339676 h 6918150"/>
              <a:gd name="connsiteX6" fmla="*/ 0 w 4382142"/>
              <a:gd name="connsiteY6" fmla="*/ 48920 h 6918150"/>
              <a:gd name="connsiteX0" fmla="*/ 359810 w 3941100"/>
              <a:gd name="connsiteY0" fmla="*/ 628510 h 6918150"/>
              <a:gd name="connsiteX1" fmla="*/ 3112378 w 3941100"/>
              <a:gd name="connsiteY1" fmla="*/ 0 h 6918150"/>
              <a:gd name="connsiteX2" fmla="*/ 3941100 w 3941100"/>
              <a:gd name="connsiteY2" fmla="*/ 712831 h 6918150"/>
              <a:gd name="connsiteX3" fmla="*/ 1146059 w 3941100"/>
              <a:gd name="connsiteY3" fmla="*/ 1305684 h 6918150"/>
              <a:gd name="connsiteX4" fmla="*/ 671008 w 3941100"/>
              <a:gd name="connsiteY4" fmla="*/ 6918150 h 6918150"/>
              <a:gd name="connsiteX5" fmla="*/ 0 w 3941100"/>
              <a:gd name="connsiteY5" fmla="*/ 6339676 h 6918150"/>
              <a:gd name="connsiteX6" fmla="*/ 359810 w 39411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359810 w 3947700"/>
              <a:gd name="connsiteY6"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671008 w 3947700"/>
              <a:gd name="connsiteY4" fmla="*/ 6918150 h 6918150"/>
              <a:gd name="connsiteX5" fmla="*/ 0 w 3947700"/>
              <a:gd name="connsiteY5" fmla="*/ 6339676 h 6918150"/>
              <a:gd name="connsiteX6" fmla="*/ 217952 w 3947700"/>
              <a:gd name="connsiteY6" fmla="*/ 2911913 h 6918150"/>
              <a:gd name="connsiteX7" fmla="*/ 359810 w 3947700"/>
              <a:gd name="connsiteY7" fmla="*/ 628510 h 6918150"/>
              <a:gd name="connsiteX0" fmla="*/ 359810 w 3947700"/>
              <a:gd name="connsiteY0" fmla="*/ 628510 h 6918150"/>
              <a:gd name="connsiteX1" fmla="*/ 3112378 w 3947700"/>
              <a:gd name="connsiteY1" fmla="*/ 0 h 6918150"/>
              <a:gd name="connsiteX2" fmla="*/ 3947700 w 3947700"/>
              <a:gd name="connsiteY2" fmla="*/ 705106 h 6918150"/>
              <a:gd name="connsiteX3" fmla="*/ 1146059 w 3947700"/>
              <a:gd name="connsiteY3" fmla="*/ 1305684 h 6918150"/>
              <a:gd name="connsiteX4" fmla="*/ 1046825 w 3947700"/>
              <a:gd name="connsiteY4" fmla="*/ 2645498 h 6918150"/>
              <a:gd name="connsiteX5" fmla="*/ 671008 w 3947700"/>
              <a:gd name="connsiteY5" fmla="*/ 6918150 h 6918150"/>
              <a:gd name="connsiteX6" fmla="*/ 0 w 3947700"/>
              <a:gd name="connsiteY6" fmla="*/ 6339676 h 6918150"/>
              <a:gd name="connsiteX7" fmla="*/ 217952 w 3947700"/>
              <a:gd name="connsiteY7" fmla="*/ 2911913 h 6918150"/>
              <a:gd name="connsiteX8" fmla="*/ 359810 w 3947700"/>
              <a:gd name="connsiteY8" fmla="*/ 628510 h 6918150"/>
              <a:gd name="connsiteX0" fmla="*/ 141858 w 3729748"/>
              <a:gd name="connsiteY0" fmla="*/ 628510 h 6918150"/>
              <a:gd name="connsiteX1" fmla="*/ 2894426 w 3729748"/>
              <a:gd name="connsiteY1" fmla="*/ 0 h 6918150"/>
              <a:gd name="connsiteX2" fmla="*/ 3729748 w 3729748"/>
              <a:gd name="connsiteY2" fmla="*/ 705106 h 6918150"/>
              <a:gd name="connsiteX3" fmla="*/ 928107 w 3729748"/>
              <a:gd name="connsiteY3" fmla="*/ 1305684 h 6918150"/>
              <a:gd name="connsiteX4" fmla="*/ 828873 w 3729748"/>
              <a:gd name="connsiteY4" fmla="*/ 2645498 h 6918150"/>
              <a:gd name="connsiteX5" fmla="*/ 453056 w 3729748"/>
              <a:gd name="connsiteY5" fmla="*/ 6918150 h 6918150"/>
              <a:gd name="connsiteX6" fmla="*/ 309386 w 3729748"/>
              <a:gd name="connsiteY6" fmla="*/ 3204634 h 6918150"/>
              <a:gd name="connsiteX7" fmla="*/ 0 w 3729748"/>
              <a:gd name="connsiteY7" fmla="*/ 2911913 h 6918150"/>
              <a:gd name="connsiteX8" fmla="*/ 141858 w 3729748"/>
              <a:gd name="connsiteY8" fmla="*/ 628510 h 6918150"/>
              <a:gd name="connsiteX0" fmla="*/ 147347 w 3735237"/>
              <a:gd name="connsiteY0" fmla="*/ 628510 h 6918150"/>
              <a:gd name="connsiteX1" fmla="*/ 2899915 w 3735237"/>
              <a:gd name="connsiteY1" fmla="*/ 0 h 6918150"/>
              <a:gd name="connsiteX2" fmla="*/ 3735237 w 3735237"/>
              <a:gd name="connsiteY2" fmla="*/ 705106 h 6918150"/>
              <a:gd name="connsiteX3" fmla="*/ 933596 w 3735237"/>
              <a:gd name="connsiteY3" fmla="*/ 1305684 h 6918150"/>
              <a:gd name="connsiteX4" fmla="*/ 834362 w 3735237"/>
              <a:gd name="connsiteY4" fmla="*/ 2645498 h 6918150"/>
              <a:gd name="connsiteX5" fmla="*/ 458545 w 3735237"/>
              <a:gd name="connsiteY5" fmla="*/ 6918150 h 6918150"/>
              <a:gd name="connsiteX6" fmla="*/ 314875 w 3735237"/>
              <a:gd name="connsiteY6" fmla="*/ 3204634 h 6918150"/>
              <a:gd name="connsiteX7" fmla="*/ 0 w 3735237"/>
              <a:gd name="connsiteY7" fmla="*/ 2933976 h 6918150"/>
              <a:gd name="connsiteX8" fmla="*/ 147347 w 3735237"/>
              <a:gd name="connsiteY8" fmla="*/ 628510 h 6918150"/>
              <a:gd name="connsiteX0" fmla="*/ 147347 w 3735237"/>
              <a:gd name="connsiteY0" fmla="*/ 628510 h 3204634"/>
              <a:gd name="connsiteX1" fmla="*/ 2899915 w 3735237"/>
              <a:gd name="connsiteY1" fmla="*/ 0 h 3204634"/>
              <a:gd name="connsiteX2" fmla="*/ 3735237 w 3735237"/>
              <a:gd name="connsiteY2" fmla="*/ 705106 h 3204634"/>
              <a:gd name="connsiteX3" fmla="*/ 933596 w 3735237"/>
              <a:gd name="connsiteY3" fmla="*/ 1305684 h 3204634"/>
              <a:gd name="connsiteX4" fmla="*/ 834362 w 3735237"/>
              <a:gd name="connsiteY4" fmla="*/ 2645498 h 3204634"/>
              <a:gd name="connsiteX5" fmla="*/ 314875 w 3735237"/>
              <a:gd name="connsiteY5" fmla="*/ 3204634 h 3204634"/>
              <a:gd name="connsiteX6" fmla="*/ 0 w 3735237"/>
              <a:gd name="connsiteY6" fmla="*/ 2933976 h 3204634"/>
              <a:gd name="connsiteX7" fmla="*/ 147347 w 3735237"/>
              <a:gd name="connsiteY7" fmla="*/ 628510 h 3204634"/>
              <a:gd name="connsiteX0" fmla="*/ 147347 w 3735237"/>
              <a:gd name="connsiteY0" fmla="*/ 628510 h 3211712"/>
              <a:gd name="connsiteX1" fmla="*/ 2899915 w 3735237"/>
              <a:gd name="connsiteY1" fmla="*/ 0 h 3211712"/>
              <a:gd name="connsiteX2" fmla="*/ 3735237 w 3735237"/>
              <a:gd name="connsiteY2" fmla="*/ 705106 h 3211712"/>
              <a:gd name="connsiteX3" fmla="*/ 933596 w 3735237"/>
              <a:gd name="connsiteY3" fmla="*/ 1305684 h 3211712"/>
              <a:gd name="connsiteX4" fmla="*/ 834362 w 3735237"/>
              <a:gd name="connsiteY4" fmla="*/ 2645498 h 3211712"/>
              <a:gd name="connsiteX5" fmla="*/ 332253 w 3735237"/>
              <a:gd name="connsiteY5" fmla="*/ 3211712 h 3211712"/>
              <a:gd name="connsiteX6" fmla="*/ 0 w 3735237"/>
              <a:gd name="connsiteY6" fmla="*/ 2933976 h 3211712"/>
              <a:gd name="connsiteX7" fmla="*/ 147347 w 3735237"/>
              <a:gd name="connsiteY7" fmla="*/ 628510 h 3211712"/>
              <a:gd name="connsiteX0" fmla="*/ 147347 w 3735237"/>
              <a:gd name="connsiteY0" fmla="*/ 628510 h 3228469"/>
              <a:gd name="connsiteX1" fmla="*/ 2899915 w 3735237"/>
              <a:gd name="connsiteY1" fmla="*/ 0 h 3228469"/>
              <a:gd name="connsiteX2" fmla="*/ 3735237 w 3735237"/>
              <a:gd name="connsiteY2" fmla="*/ 705106 h 3228469"/>
              <a:gd name="connsiteX3" fmla="*/ 933596 w 3735237"/>
              <a:gd name="connsiteY3" fmla="*/ 1305684 h 3228469"/>
              <a:gd name="connsiteX4" fmla="*/ 834362 w 3735237"/>
              <a:gd name="connsiteY4" fmla="*/ 2645498 h 3228469"/>
              <a:gd name="connsiteX5" fmla="*/ 333553 w 3735237"/>
              <a:gd name="connsiteY5" fmla="*/ 3228469 h 3228469"/>
              <a:gd name="connsiteX6" fmla="*/ 0 w 3735237"/>
              <a:gd name="connsiteY6" fmla="*/ 2933976 h 3228469"/>
              <a:gd name="connsiteX7" fmla="*/ 147347 w 3735237"/>
              <a:gd name="connsiteY7" fmla="*/ 628510 h 3228469"/>
              <a:gd name="connsiteX0" fmla="*/ 147347 w 3735237"/>
              <a:gd name="connsiteY0" fmla="*/ 628510 h 3228469"/>
              <a:gd name="connsiteX1" fmla="*/ 2899915 w 3735237"/>
              <a:gd name="connsiteY1" fmla="*/ 0 h 3228469"/>
              <a:gd name="connsiteX2" fmla="*/ 3013841 w 3735237"/>
              <a:gd name="connsiteY2" fmla="*/ 97168 h 3228469"/>
              <a:gd name="connsiteX3" fmla="*/ 3735237 w 3735237"/>
              <a:gd name="connsiteY3" fmla="*/ 705106 h 3228469"/>
              <a:gd name="connsiteX4" fmla="*/ 933596 w 3735237"/>
              <a:gd name="connsiteY4" fmla="*/ 1305684 h 3228469"/>
              <a:gd name="connsiteX5" fmla="*/ 834362 w 3735237"/>
              <a:gd name="connsiteY5" fmla="*/ 2645498 h 3228469"/>
              <a:gd name="connsiteX6" fmla="*/ 333553 w 3735237"/>
              <a:gd name="connsiteY6" fmla="*/ 3228469 h 3228469"/>
              <a:gd name="connsiteX7" fmla="*/ 0 w 3735237"/>
              <a:gd name="connsiteY7" fmla="*/ 2933976 h 3228469"/>
              <a:gd name="connsiteX8" fmla="*/ 147347 w 3735237"/>
              <a:gd name="connsiteY8" fmla="*/ 628510 h 3228469"/>
              <a:gd name="connsiteX0" fmla="*/ 147347 w 3013841"/>
              <a:gd name="connsiteY0" fmla="*/ 628510 h 3228469"/>
              <a:gd name="connsiteX1" fmla="*/ 2899915 w 3013841"/>
              <a:gd name="connsiteY1" fmla="*/ 0 h 3228469"/>
              <a:gd name="connsiteX2" fmla="*/ 3013841 w 3013841"/>
              <a:gd name="connsiteY2" fmla="*/ 97168 h 3228469"/>
              <a:gd name="connsiteX3" fmla="*/ 2233014 w 3013841"/>
              <a:gd name="connsiteY3" fmla="*/ 1028486 h 3228469"/>
              <a:gd name="connsiteX4" fmla="*/ 933596 w 3013841"/>
              <a:gd name="connsiteY4" fmla="*/ 1305684 h 3228469"/>
              <a:gd name="connsiteX5" fmla="*/ 834362 w 3013841"/>
              <a:gd name="connsiteY5" fmla="*/ 2645498 h 3228469"/>
              <a:gd name="connsiteX6" fmla="*/ 333553 w 3013841"/>
              <a:gd name="connsiteY6" fmla="*/ 3228469 h 3228469"/>
              <a:gd name="connsiteX7" fmla="*/ 0 w 3013841"/>
              <a:gd name="connsiteY7" fmla="*/ 2933976 h 3228469"/>
              <a:gd name="connsiteX8" fmla="*/ 147347 w 3013841"/>
              <a:gd name="connsiteY8" fmla="*/ 628510 h 3228469"/>
              <a:gd name="connsiteX0" fmla="*/ 147347 w 3013841"/>
              <a:gd name="connsiteY0" fmla="*/ 628510 h 3228469"/>
              <a:gd name="connsiteX1" fmla="*/ 2899915 w 3013841"/>
              <a:gd name="connsiteY1" fmla="*/ 0 h 3228469"/>
              <a:gd name="connsiteX2" fmla="*/ 3013841 w 3013841"/>
              <a:gd name="connsiteY2" fmla="*/ 97168 h 3228469"/>
              <a:gd name="connsiteX3" fmla="*/ 2216500 w 3013841"/>
              <a:gd name="connsiteY3" fmla="*/ 1029770 h 3228469"/>
              <a:gd name="connsiteX4" fmla="*/ 933596 w 3013841"/>
              <a:gd name="connsiteY4" fmla="*/ 1305684 h 3228469"/>
              <a:gd name="connsiteX5" fmla="*/ 834362 w 3013841"/>
              <a:gd name="connsiteY5" fmla="*/ 2645498 h 3228469"/>
              <a:gd name="connsiteX6" fmla="*/ 333553 w 3013841"/>
              <a:gd name="connsiteY6" fmla="*/ 3228469 h 3228469"/>
              <a:gd name="connsiteX7" fmla="*/ 0 w 3013841"/>
              <a:gd name="connsiteY7" fmla="*/ 2933976 h 3228469"/>
              <a:gd name="connsiteX8" fmla="*/ 147347 w 3013841"/>
              <a:gd name="connsiteY8" fmla="*/ 628510 h 3228469"/>
              <a:gd name="connsiteX0" fmla="*/ 152424 w 3018918"/>
              <a:gd name="connsiteY0" fmla="*/ 628510 h 3228469"/>
              <a:gd name="connsiteX1" fmla="*/ 2904992 w 3018918"/>
              <a:gd name="connsiteY1" fmla="*/ 0 h 3228469"/>
              <a:gd name="connsiteX2" fmla="*/ 3018918 w 3018918"/>
              <a:gd name="connsiteY2" fmla="*/ 97168 h 3228469"/>
              <a:gd name="connsiteX3" fmla="*/ 2221577 w 3018918"/>
              <a:gd name="connsiteY3" fmla="*/ 1029770 h 3228469"/>
              <a:gd name="connsiteX4" fmla="*/ 938673 w 3018918"/>
              <a:gd name="connsiteY4" fmla="*/ 1305684 h 3228469"/>
              <a:gd name="connsiteX5" fmla="*/ 839439 w 3018918"/>
              <a:gd name="connsiteY5" fmla="*/ 2645498 h 3228469"/>
              <a:gd name="connsiteX6" fmla="*/ 338630 w 3018918"/>
              <a:gd name="connsiteY6" fmla="*/ 3228469 h 3228469"/>
              <a:gd name="connsiteX7" fmla="*/ 0 w 3018918"/>
              <a:gd name="connsiteY7" fmla="*/ 2939918 h 3228469"/>
              <a:gd name="connsiteX8" fmla="*/ 152424 w 3018918"/>
              <a:gd name="connsiteY8" fmla="*/ 628510 h 3228469"/>
              <a:gd name="connsiteX0" fmla="*/ 152424 w 3135407"/>
              <a:gd name="connsiteY0" fmla="*/ 669075 h 3269034"/>
              <a:gd name="connsiteX1" fmla="*/ 3135407 w 3135407"/>
              <a:gd name="connsiteY1" fmla="*/ 0 h 3269034"/>
              <a:gd name="connsiteX2" fmla="*/ 3018918 w 3135407"/>
              <a:gd name="connsiteY2" fmla="*/ 137733 h 3269034"/>
              <a:gd name="connsiteX3" fmla="*/ 2221577 w 3135407"/>
              <a:gd name="connsiteY3" fmla="*/ 1070335 h 3269034"/>
              <a:gd name="connsiteX4" fmla="*/ 938673 w 3135407"/>
              <a:gd name="connsiteY4" fmla="*/ 1346249 h 3269034"/>
              <a:gd name="connsiteX5" fmla="*/ 839439 w 3135407"/>
              <a:gd name="connsiteY5" fmla="*/ 2686063 h 3269034"/>
              <a:gd name="connsiteX6" fmla="*/ 338630 w 3135407"/>
              <a:gd name="connsiteY6" fmla="*/ 3269034 h 3269034"/>
              <a:gd name="connsiteX7" fmla="*/ 0 w 3135407"/>
              <a:gd name="connsiteY7" fmla="*/ 2980483 h 3269034"/>
              <a:gd name="connsiteX8" fmla="*/ 152424 w 3135407"/>
              <a:gd name="connsiteY8" fmla="*/ 669075 h 326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5407" h="3269034">
                <a:moveTo>
                  <a:pt x="152424" y="669075"/>
                </a:moveTo>
                <a:lnTo>
                  <a:pt x="3135407" y="0"/>
                </a:lnTo>
                <a:lnTo>
                  <a:pt x="3018918" y="137733"/>
                </a:lnTo>
                <a:lnTo>
                  <a:pt x="2221577" y="1070335"/>
                </a:lnTo>
                <a:lnTo>
                  <a:pt x="938673" y="1346249"/>
                </a:lnTo>
                <a:lnTo>
                  <a:pt x="839439" y="2686063"/>
                </a:lnTo>
                <a:lnTo>
                  <a:pt x="338630" y="3269034"/>
                </a:lnTo>
                <a:lnTo>
                  <a:pt x="0" y="2980483"/>
                </a:lnTo>
                <a:lnTo>
                  <a:pt x="152424" y="669075"/>
                </a:lnTo>
                <a:close/>
              </a:path>
            </a:pathLst>
          </a:cu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grpSp>
        <p:nvGrpSpPr>
          <p:cNvPr id="9" name="Group 8">
            <a:extLst>
              <a:ext uri="{FF2B5EF4-FFF2-40B4-BE49-F238E27FC236}">
                <a16:creationId xmlns:a16="http://schemas.microsoft.com/office/drawing/2014/main" id="{8E72D552-DE30-3147-8EF8-136496CE1B6F}"/>
              </a:ext>
            </a:extLst>
          </p:cNvPr>
          <p:cNvGrpSpPr/>
          <p:nvPr userDrawn="1"/>
        </p:nvGrpSpPr>
        <p:grpSpPr>
          <a:xfrm>
            <a:off x="9354566" y="6451645"/>
            <a:ext cx="2837434" cy="277000"/>
            <a:chOff x="115003" y="6450734"/>
            <a:chExt cx="2837434" cy="277000"/>
          </a:xfrm>
        </p:grpSpPr>
        <p:pic>
          <p:nvPicPr>
            <p:cNvPr id="10" name="Picture 9">
              <a:extLst>
                <a:ext uri="{FF2B5EF4-FFF2-40B4-BE49-F238E27FC236}">
                  <a16:creationId xmlns:a16="http://schemas.microsoft.com/office/drawing/2014/main" id="{B454DF25-45CD-5B43-BB62-C75788A8F5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003" y="6450734"/>
              <a:ext cx="268900" cy="277000"/>
            </a:xfrm>
            <a:prstGeom prst="rect">
              <a:avLst/>
            </a:prstGeom>
          </p:spPr>
        </p:pic>
        <p:sp>
          <p:nvSpPr>
            <p:cNvPr id="11" name="Rectangle 10">
              <a:extLst>
                <a:ext uri="{FF2B5EF4-FFF2-40B4-BE49-F238E27FC236}">
                  <a16:creationId xmlns:a16="http://schemas.microsoft.com/office/drawing/2014/main" id="{15095FD2-DD47-BD48-9563-26D57BC090A1}"/>
                </a:ext>
              </a:extLst>
            </p:cNvPr>
            <p:cNvSpPr/>
            <p:nvPr userDrawn="1"/>
          </p:nvSpPr>
          <p:spPr>
            <a:xfrm>
              <a:off x="249453" y="6481513"/>
              <a:ext cx="2702984" cy="246221"/>
            </a:xfrm>
            <a:prstGeom prst="rect">
              <a:avLst/>
            </a:prstGeom>
          </p:spPr>
          <p:txBody>
            <a:bodyPr wrap="none" anchor="ctr">
              <a:spAutoFit/>
            </a:bodyPr>
            <a:lstStyle/>
            <a:p>
              <a:pPr algn="l"/>
              <a:r>
                <a:rPr lang="en-US" sz="1000" b="0" i="0" kern="1200" cap="all" baseline="0" dirty="0">
                  <a:solidFill>
                    <a:schemeClr val="tx1">
                      <a:lumMod val="65000"/>
                      <a:lumOff val="35000"/>
                    </a:schemeClr>
                  </a:solidFill>
                  <a:latin typeface="Avenir Book" panose="02000503020000020003" pitchFamily="2" charset="0"/>
                  <a:ea typeface="+mn-ea"/>
                  <a:cs typeface="Calibri" panose="020F0502020204030204" pitchFamily="34" charset="0"/>
                </a:rPr>
                <a:t>© 2020 Educe, Inc. &amp; Limitless Adviser</a:t>
              </a:r>
            </a:p>
          </p:txBody>
        </p:sp>
      </p:grpSp>
    </p:spTree>
    <p:extLst>
      <p:ext uri="{BB962C8B-B14F-4D97-AF65-F5344CB8AC3E}">
        <p14:creationId xmlns:p14="http://schemas.microsoft.com/office/powerpoint/2010/main" val="75763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3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2C36C-3711-7841-9BEE-7A2C933EE8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68B895D-9B92-5043-B140-EB902AFBF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0798565"/>
      </p:ext>
    </p:extLst>
  </p:cSld>
  <p:clrMap bg1="lt1" tx1="dk1" bg2="lt2" tx2="dk2" accent1="accent1" accent2="accent2" accent3="accent3" accent4="accent4" accent5="accent5" accent6="accent6" hlink="hlink" folHlink="folHlink"/>
  <p:sldLayoutIdLst>
    <p:sldLayoutId id="2147483783" r:id="rId1"/>
    <p:sldLayoutId id="2147483785" r:id="rId2"/>
    <p:sldLayoutId id="2147483786" r:id="rId3"/>
    <p:sldLayoutId id="2147483788" r:id="rId4"/>
    <p:sldLayoutId id="2147483793" r:id="rId5"/>
    <p:sldLayoutId id="2147483797" r:id="rId6"/>
    <p:sldLayoutId id="2147483798" r:id="rId7"/>
    <p:sldLayoutId id="2147483719" r:id="rId8"/>
  </p:sldLayoutIdLst>
  <p:txStyles>
    <p:titleStyle>
      <a:lvl1pPr algn="l" defTabSz="914400" rtl="0" eaLnBrk="1" latinLnBrk="0" hangingPunct="1">
        <a:lnSpc>
          <a:spcPct val="90000"/>
        </a:lnSpc>
        <a:spcBef>
          <a:spcPct val="0"/>
        </a:spcBef>
        <a:buNone/>
        <a:defRPr sz="4800" kern="1200" cap="all" baseline="0">
          <a:solidFill>
            <a:srgbClr val="10253F"/>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2E0068E-9289-C244-BBD2-60089BA71BDC}"/>
              </a:ext>
            </a:extLst>
          </p:cNvPr>
          <p:cNvPicPr>
            <a:picLocks noChangeAspect="1"/>
          </p:cNvPicPr>
          <p:nvPr/>
        </p:nvPicPr>
        <p:blipFill rotWithShape="1">
          <a:blip r:embed="rId3">
            <a:alphaModFix amt="21000"/>
          </a:blip>
          <a:srcRect l="39426" b="20841"/>
          <a:stretch/>
        </p:blipFill>
        <p:spPr>
          <a:xfrm flipH="1">
            <a:off x="7917292" y="247333"/>
            <a:ext cx="4274708" cy="6624735"/>
          </a:xfrm>
          <a:prstGeom prst="rect">
            <a:avLst/>
          </a:prstGeom>
        </p:spPr>
      </p:pic>
      <p:pic>
        <p:nvPicPr>
          <p:cNvPr id="8" name="Picture Placeholder 7" descr="A picture containing table, indoor, floor&#10;&#10;Description automatically generated">
            <a:extLst>
              <a:ext uri="{FF2B5EF4-FFF2-40B4-BE49-F238E27FC236}">
                <a16:creationId xmlns:a16="http://schemas.microsoft.com/office/drawing/2014/main" id="{419C22F8-37A1-A14C-AA96-62DDB1423B90}"/>
              </a:ext>
            </a:extLst>
          </p:cNvPr>
          <p:cNvPicPr>
            <a:picLocks noGrp="1" noChangeAspect="1"/>
          </p:cNvPicPr>
          <p:nvPr>
            <p:ph type="pic" sz="quarter" idx="4294967295"/>
          </p:nvPr>
        </p:nvPicPr>
        <p:blipFill rotWithShape="1">
          <a:blip r:embed="rId4"/>
          <a:srcRect l="1480" r="32750"/>
          <a:stretch/>
        </p:blipFill>
        <p:spPr>
          <a:xfrm>
            <a:off x="0" y="0"/>
            <a:ext cx="6907729" cy="6858000"/>
          </a:xfrm>
        </p:spPr>
      </p:pic>
      <p:pic>
        <p:nvPicPr>
          <p:cNvPr id="9" name="Picture 8">
            <a:extLst>
              <a:ext uri="{FF2B5EF4-FFF2-40B4-BE49-F238E27FC236}">
                <a16:creationId xmlns:a16="http://schemas.microsoft.com/office/drawing/2014/main" id="{A3AB7E0C-078E-5E4B-9F52-0AF1EF803787}"/>
              </a:ext>
            </a:extLst>
          </p:cNvPr>
          <p:cNvPicPr>
            <a:picLocks noChangeAspect="1"/>
          </p:cNvPicPr>
          <p:nvPr/>
        </p:nvPicPr>
        <p:blipFill>
          <a:blip r:embed="rId5"/>
          <a:stretch>
            <a:fillRect/>
          </a:stretch>
        </p:blipFill>
        <p:spPr>
          <a:xfrm rot="16200000">
            <a:off x="-2413262" y="2977742"/>
            <a:ext cx="5226112" cy="410428"/>
          </a:xfrm>
          <a:prstGeom prst="rect">
            <a:avLst/>
          </a:prstGeom>
        </p:spPr>
      </p:pic>
      <p:grpSp>
        <p:nvGrpSpPr>
          <p:cNvPr id="17" name="Group 16">
            <a:extLst>
              <a:ext uri="{FF2B5EF4-FFF2-40B4-BE49-F238E27FC236}">
                <a16:creationId xmlns:a16="http://schemas.microsoft.com/office/drawing/2014/main" id="{02AE6740-95C1-8E4D-A6FD-63C9A973913E}"/>
              </a:ext>
            </a:extLst>
          </p:cNvPr>
          <p:cNvGrpSpPr/>
          <p:nvPr/>
        </p:nvGrpSpPr>
        <p:grpSpPr>
          <a:xfrm>
            <a:off x="7354774" y="1120466"/>
            <a:ext cx="4817250" cy="5470432"/>
            <a:chOff x="7354774" y="1120466"/>
            <a:chExt cx="4817250" cy="5470432"/>
          </a:xfrm>
        </p:grpSpPr>
        <p:sp>
          <p:nvSpPr>
            <p:cNvPr id="11" name="Title 1">
              <a:extLst>
                <a:ext uri="{FF2B5EF4-FFF2-40B4-BE49-F238E27FC236}">
                  <a16:creationId xmlns:a16="http://schemas.microsoft.com/office/drawing/2014/main" id="{E6C55DF2-B83E-C742-A7C3-EBA75BFAE00B}"/>
                </a:ext>
              </a:extLst>
            </p:cNvPr>
            <p:cNvSpPr txBox="1">
              <a:spLocks/>
            </p:cNvSpPr>
            <p:nvPr/>
          </p:nvSpPr>
          <p:spPr>
            <a:xfrm>
              <a:off x="7354774" y="3817478"/>
              <a:ext cx="4661518" cy="14295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kern="1200" cap="all" baseline="0">
                  <a:solidFill>
                    <a:srgbClr val="10253F"/>
                  </a:solidFill>
                  <a:latin typeface="Avenir Book" panose="02000503020000020003" pitchFamily="2" charset="0"/>
                  <a:ea typeface="+mj-ea"/>
                  <a:cs typeface="+mj-cs"/>
                </a:defRPr>
              </a:lvl1pPr>
            </a:lstStyle>
            <a:p>
              <a:r>
                <a:rPr lang="en-US" sz="6300" cap="none" dirty="0">
                  <a:latin typeface="Gilmer Light" pitchFamily="2" charset="77"/>
                </a:rPr>
                <a:t>TEMPLATE</a:t>
              </a:r>
              <a:endParaRPr lang="en-US" sz="6300" dirty="0">
                <a:solidFill>
                  <a:srgbClr val="004A4D"/>
                </a:solidFill>
                <a:latin typeface="Gilmer Light" pitchFamily="2" charset="77"/>
              </a:endParaRPr>
            </a:p>
          </p:txBody>
        </p:sp>
        <p:sp>
          <p:nvSpPr>
            <p:cNvPr id="13" name="Title 1">
              <a:extLst>
                <a:ext uri="{FF2B5EF4-FFF2-40B4-BE49-F238E27FC236}">
                  <a16:creationId xmlns:a16="http://schemas.microsoft.com/office/drawing/2014/main" id="{B3018618-7682-8646-8936-9E28AAE56EFA}"/>
                </a:ext>
              </a:extLst>
            </p:cNvPr>
            <p:cNvSpPr txBox="1">
              <a:spLocks/>
            </p:cNvSpPr>
            <p:nvPr/>
          </p:nvSpPr>
          <p:spPr>
            <a:xfrm>
              <a:off x="7354774" y="1120466"/>
              <a:ext cx="4661518" cy="34117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kern="1200" cap="all" baseline="0">
                  <a:solidFill>
                    <a:srgbClr val="10253F"/>
                  </a:solidFill>
                  <a:latin typeface="Avenir Book" panose="02000503020000020003" pitchFamily="2" charset="0"/>
                  <a:ea typeface="+mj-ea"/>
                  <a:cs typeface="+mj-cs"/>
                </a:defRPr>
              </a:lvl1pPr>
            </a:lstStyle>
            <a:p>
              <a:r>
                <a:rPr lang="en-US" sz="6400" i="1" cap="none" dirty="0">
                  <a:solidFill>
                    <a:srgbClr val="56ABA8"/>
                  </a:solidFill>
                  <a:latin typeface="Garamond" panose="02020404030301010803" pitchFamily="18" charset="0"/>
                </a:rPr>
                <a:t>Firm Compensation Plan</a:t>
              </a:r>
            </a:p>
          </p:txBody>
        </p:sp>
        <p:sp>
          <p:nvSpPr>
            <p:cNvPr id="15" name="TextBox 14">
              <a:extLst>
                <a:ext uri="{FF2B5EF4-FFF2-40B4-BE49-F238E27FC236}">
                  <a16:creationId xmlns:a16="http://schemas.microsoft.com/office/drawing/2014/main" id="{C3F72BAA-77E3-7D4B-929B-AC13D761CD5B}"/>
                </a:ext>
              </a:extLst>
            </p:cNvPr>
            <p:cNvSpPr txBox="1"/>
            <p:nvPr/>
          </p:nvSpPr>
          <p:spPr>
            <a:xfrm>
              <a:off x="7354774" y="6036900"/>
              <a:ext cx="4817250" cy="553998"/>
            </a:xfrm>
            <a:prstGeom prst="rect">
              <a:avLst/>
            </a:prstGeom>
            <a:noFill/>
          </p:spPr>
          <p:txBody>
            <a:bodyPr wrap="square" rtlCol="0">
              <a:spAutoFit/>
            </a:bodyPr>
            <a:lstStyle/>
            <a:p>
              <a:r>
                <a:rPr lang="en-US" sz="1000" dirty="0">
                  <a:solidFill>
                    <a:schemeClr val="tx1">
                      <a:lumMod val="65000"/>
                      <a:lumOff val="35000"/>
                    </a:schemeClr>
                  </a:solidFill>
                  <a:latin typeface="Gilmer Light" pitchFamily="2" charset="77"/>
                </a:rPr>
                <a:t>© Educe Inc. | Limitless Advisor</a:t>
              </a:r>
            </a:p>
            <a:p>
              <a:r>
                <a:rPr lang="en-US" sz="1000" dirty="0">
                  <a:solidFill>
                    <a:schemeClr val="tx1">
                      <a:lumMod val="65000"/>
                      <a:lumOff val="35000"/>
                    </a:schemeClr>
                  </a:solidFill>
                  <a:latin typeface="Gilmer Light" pitchFamily="2" charset="77"/>
                </a:rPr>
                <a:t>Limitless materials may not be reproduced, used, or sold in whole or in part, in any manner, without written consent or license for use by Educe, Inc.</a:t>
              </a:r>
            </a:p>
          </p:txBody>
        </p:sp>
      </p:grpSp>
    </p:spTree>
    <p:extLst>
      <p:ext uri="{BB962C8B-B14F-4D97-AF65-F5344CB8AC3E}">
        <p14:creationId xmlns:p14="http://schemas.microsoft.com/office/powerpoint/2010/main" val="270319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FA9B-0768-3E49-AE70-06C3D6529D05}"/>
              </a:ext>
            </a:extLst>
          </p:cNvPr>
          <p:cNvSpPr>
            <a:spLocks noGrp="1"/>
          </p:cNvSpPr>
          <p:nvPr>
            <p:ph type="title" idx="4294967295"/>
          </p:nvPr>
        </p:nvSpPr>
        <p:spPr>
          <a:xfrm>
            <a:off x="0" y="0"/>
            <a:ext cx="12192000" cy="1177925"/>
          </a:xfrm>
        </p:spPr>
        <p:txBody>
          <a:bodyPr>
            <a:normAutofit/>
          </a:bodyPr>
          <a:lstStyle/>
          <a:p>
            <a:pPr algn="ctr"/>
            <a:r>
              <a:rPr lang="en-US" cap="none" dirty="0">
                <a:solidFill>
                  <a:srgbClr val="004A4D"/>
                </a:solidFill>
                <a:latin typeface="Gilmer Light" pitchFamily="2" charset="77"/>
              </a:rPr>
              <a:t>WHAT DOES THIS MEAN TO YOU?</a:t>
            </a:r>
          </a:p>
        </p:txBody>
      </p:sp>
      <p:sp>
        <p:nvSpPr>
          <p:cNvPr id="3" name="Rectangle 2">
            <a:extLst>
              <a:ext uri="{FF2B5EF4-FFF2-40B4-BE49-F238E27FC236}">
                <a16:creationId xmlns:a16="http://schemas.microsoft.com/office/drawing/2014/main" id="{B2C2DC5F-D10A-D648-B877-3DACE2BE03BD}"/>
              </a:ext>
            </a:extLst>
          </p:cNvPr>
          <p:cNvSpPr/>
          <p:nvPr/>
        </p:nvSpPr>
        <p:spPr>
          <a:xfrm>
            <a:off x="922435" y="813275"/>
            <a:ext cx="10189680" cy="1012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000" dirty="0">
                <a:solidFill>
                  <a:schemeClr val="tx1">
                    <a:lumMod val="75000"/>
                    <a:lumOff val="25000"/>
                  </a:schemeClr>
                </a:solidFill>
                <a:latin typeface="Gilmer Light" pitchFamily="2" charset="77"/>
              </a:rPr>
              <a:t>Your compensation is one important way we believe you deserve to be rewarded for dedicated work, a can-do attitude and a team-player mentality. </a:t>
            </a:r>
          </a:p>
        </p:txBody>
      </p:sp>
      <p:grpSp>
        <p:nvGrpSpPr>
          <p:cNvPr id="5" name="Group 4">
            <a:extLst>
              <a:ext uri="{FF2B5EF4-FFF2-40B4-BE49-F238E27FC236}">
                <a16:creationId xmlns:a16="http://schemas.microsoft.com/office/drawing/2014/main" id="{94F835FC-1629-CE42-B470-B23EFEBE7FF5}"/>
              </a:ext>
            </a:extLst>
          </p:cNvPr>
          <p:cNvGrpSpPr/>
          <p:nvPr/>
        </p:nvGrpSpPr>
        <p:grpSpPr>
          <a:xfrm>
            <a:off x="523614" y="2548173"/>
            <a:ext cx="4760087" cy="1546433"/>
            <a:chOff x="9231976" y="1788032"/>
            <a:chExt cx="1692273" cy="1153108"/>
          </a:xfrm>
        </p:grpSpPr>
        <p:sp>
          <p:nvSpPr>
            <p:cNvPr id="6" name="Freeform 5">
              <a:extLst>
                <a:ext uri="{FF2B5EF4-FFF2-40B4-BE49-F238E27FC236}">
                  <a16:creationId xmlns:a16="http://schemas.microsoft.com/office/drawing/2014/main" id="{40655AD6-3CE4-384F-BB9D-E9950419AD2E}"/>
                </a:ext>
              </a:extLst>
            </p:cNvPr>
            <p:cNvSpPr/>
            <p:nvPr/>
          </p:nvSpPr>
          <p:spPr>
            <a:xfrm>
              <a:off x="9317227" y="1948511"/>
              <a:ext cx="1607022" cy="992629"/>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600" b="1" dirty="0">
                  <a:solidFill>
                    <a:srgbClr val="004A4D"/>
                  </a:solidFill>
                  <a:latin typeface="Gilmer Light" pitchFamily="2" charset="77"/>
                </a:rPr>
                <a:t>HOW IS MY COMPENSATION PAID?</a:t>
              </a:r>
            </a:p>
            <a:p>
              <a:pPr marL="233363" lvl="1" indent="-233363" defTabSz="400050">
                <a:lnSpc>
                  <a:spcPct val="90000"/>
                </a:lnSpc>
                <a:spcBef>
                  <a:spcPct val="0"/>
                </a:spcBef>
                <a:spcAft>
                  <a:spcPct val="15000"/>
                </a:spcAft>
                <a:buChar char="•"/>
              </a:pPr>
              <a:r>
                <a:rPr lang="en-US" sz="1600" dirty="0">
                  <a:latin typeface="Gilmer Light" pitchFamily="2" charset="77"/>
                </a:rPr>
                <a:t>Base compensation is evaluated and adjusted annually based on experience, expertise, professional growth, performance and market conditions (when appropriate)</a:t>
              </a:r>
            </a:p>
            <a:p>
              <a:pPr marL="233363" lvl="1" indent="-233363" defTabSz="400050">
                <a:lnSpc>
                  <a:spcPct val="90000"/>
                </a:lnSpc>
                <a:spcBef>
                  <a:spcPct val="0"/>
                </a:spcBef>
                <a:spcAft>
                  <a:spcPct val="15000"/>
                </a:spcAft>
                <a:buChar char="•"/>
              </a:pPr>
              <a:r>
                <a:rPr lang="en-US" sz="1600" dirty="0">
                  <a:latin typeface="Gilmer Light" pitchFamily="2" charset="77"/>
                </a:rPr>
                <a:t>Base compensation is paid 2x month</a:t>
              </a:r>
            </a:p>
            <a:p>
              <a:pPr marL="233363" lvl="1" indent="-233363" defTabSz="400050">
                <a:lnSpc>
                  <a:spcPct val="90000"/>
                </a:lnSpc>
                <a:spcBef>
                  <a:spcPct val="0"/>
                </a:spcBef>
                <a:spcAft>
                  <a:spcPct val="15000"/>
                </a:spcAft>
                <a:buChar char="•"/>
              </a:pPr>
              <a:r>
                <a:rPr lang="en-US" sz="1600" dirty="0">
                  <a:latin typeface="Gilmer Light" pitchFamily="2" charset="77"/>
                </a:rPr>
                <a:t>Incentive compensation is paid annually in February, quarterly for adviser revenue share</a:t>
              </a:r>
            </a:p>
            <a:p>
              <a:pPr marL="0" lvl="0" indent="0" algn="l" defTabSz="533400">
                <a:lnSpc>
                  <a:spcPct val="90000"/>
                </a:lnSpc>
                <a:spcBef>
                  <a:spcPct val="0"/>
                </a:spcBef>
                <a:spcAft>
                  <a:spcPct val="35000"/>
                </a:spcAft>
                <a:buNone/>
              </a:pPr>
              <a:r>
                <a:rPr lang="en-US" dirty="0">
                  <a:latin typeface="Gilmer Light" pitchFamily="2" charset="77"/>
                </a:rPr>
                <a:t> </a:t>
              </a:r>
              <a:endParaRPr lang="en-US" sz="2000" dirty="0">
                <a:latin typeface="Gilmer Light" pitchFamily="2" charset="77"/>
              </a:endParaRPr>
            </a:p>
          </p:txBody>
        </p:sp>
        <p:sp>
          <p:nvSpPr>
            <p:cNvPr id="7" name="Half Frame 6">
              <a:extLst>
                <a:ext uri="{FF2B5EF4-FFF2-40B4-BE49-F238E27FC236}">
                  <a16:creationId xmlns:a16="http://schemas.microsoft.com/office/drawing/2014/main" id="{CFF79837-F187-7243-A187-E2CF618D12C7}"/>
                </a:ext>
              </a:extLst>
            </p:cNvPr>
            <p:cNvSpPr/>
            <p:nvPr/>
          </p:nvSpPr>
          <p:spPr>
            <a:xfrm>
              <a:off x="9231976" y="1788032"/>
              <a:ext cx="385944" cy="386044"/>
            </a:xfrm>
            <a:prstGeom prst="halfFrame">
              <a:avLst>
                <a:gd name="adj1" fmla="val 25770"/>
                <a:gd name="adj2" fmla="val 25770"/>
              </a:avLst>
            </a:prstGeom>
            <a:solidFill>
              <a:srgbClr val="004A4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latin typeface="Gilmer Light" pitchFamily="2" charset="77"/>
              </a:endParaRPr>
            </a:p>
          </p:txBody>
        </p:sp>
      </p:grpSp>
      <p:grpSp>
        <p:nvGrpSpPr>
          <p:cNvPr id="8" name="Group 7">
            <a:extLst>
              <a:ext uri="{FF2B5EF4-FFF2-40B4-BE49-F238E27FC236}">
                <a16:creationId xmlns:a16="http://schemas.microsoft.com/office/drawing/2014/main" id="{CB8E0846-10C2-5341-8777-C5A9959313B0}"/>
              </a:ext>
            </a:extLst>
          </p:cNvPr>
          <p:cNvGrpSpPr/>
          <p:nvPr/>
        </p:nvGrpSpPr>
        <p:grpSpPr>
          <a:xfrm>
            <a:off x="6095999" y="2473137"/>
            <a:ext cx="5751323" cy="3318033"/>
            <a:chOff x="9231976" y="4020169"/>
            <a:chExt cx="1755342" cy="2405145"/>
          </a:xfrm>
        </p:grpSpPr>
        <p:sp>
          <p:nvSpPr>
            <p:cNvPr id="9" name="Freeform 8">
              <a:extLst>
                <a:ext uri="{FF2B5EF4-FFF2-40B4-BE49-F238E27FC236}">
                  <a16:creationId xmlns:a16="http://schemas.microsoft.com/office/drawing/2014/main" id="{B50E0ACC-2C35-E24D-8E1D-AF4747D41194}"/>
                </a:ext>
              </a:extLst>
            </p:cNvPr>
            <p:cNvSpPr/>
            <p:nvPr/>
          </p:nvSpPr>
          <p:spPr>
            <a:xfrm>
              <a:off x="9333280" y="4229056"/>
              <a:ext cx="1654038" cy="2196258"/>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600" b="1" dirty="0">
                  <a:solidFill>
                    <a:srgbClr val="56ABA8"/>
                  </a:solidFill>
                  <a:latin typeface="Gilmer Light" pitchFamily="2" charset="77"/>
                </a:rPr>
                <a:t>WHAT IS MY COMPENSATION &amp; HOW DO I GROW IT?</a:t>
              </a:r>
              <a:endParaRPr lang="en-US" sz="1600" b="1" kern="1200" dirty="0">
                <a:solidFill>
                  <a:srgbClr val="56ABA8"/>
                </a:solidFill>
                <a:latin typeface="Gilmer Light" pitchFamily="2" charset="77"/>
              </a:endParaRPr>
            </a:p>
            <a:p>
              <a:pPr marL="233363" lvl="1" indent="-233363" algn="l" defTabSz="400050">
                <a:lnSpc>
                  <a:spcPct val="90000"/>
                </a:lnSpc>
                <a:spcBef>
                  <a:spcPct val="0"/>
                </a:spcBef>
                <a:spcAft>
                  <a:spcPct val="15000"/>
                </a:spcAft>
                <a:buChar char="•"/>
              </a:pPr>
              <a:r>
                <a:rPr lang="en-US" sz="1600" dirty="0">
                  <a:latin typeface="Gilmer Light" pitchFamily="2" charset="77"/>
                </a:rPr>
                <a:t>You will receive an individual compensation summary each year that outlines your compensation</a:t>
              </a:r>
            </a:p>
            <a:p>
              <a:pPr marL="233363" lvl="1" indent="-233363" algn="l" defTabSz="400050">
                <a:lnSpc>
                  <a:spcPct val="90000"/>
                </a:lnSpc>
                <a:spcBef>
                  <a:spcPct val="0"/>
                </a:spcBef>
                <a:spcAft>
                  <a:spcPct val="15000"/>
                </a:spcAft>
                <a:buChar char="•"/>
              </a:pPr>
              <a:r>
                <a:rPr lang="en-US" sz="1600" dirty="0">
                  <a:latin typeface="Gilmer Light" pitchFamily="2" charset="77"/>
                </a:rPr>
                <a:t>We will review your performance, growth and development opportunities quarterly and each year</a:t>
              </a:r>
            </a:p>
            <a:p>
              <a:pPr marL="233363" lvl="1" indent="-233363" algn="l" defTabSz="400050">
                <a:lnSpc>
                  <a:spcPct val="90000"/>
                </a:lnSpc>
                <a:spcBef>
                  <a:spcPct val="0"/>
                </a:spcBef>
                <a:spcAft>
                  <a:spcPct val="15000"/>
                </a:spcAft>
                <a:buChar char="•"/>
              </a:pPr>
              <a:r>
                <a:rPr lang="en-US" sz="1600" dirty="0">
                  <a:latin typeface="Gilmer Light" pitchFamily="2" charset="77"/>
                </a:rPr>
                <a:t>Compensation grows when team members demonstrate significant increases in skill, experience and expertise in their role</a:t>
              </a:r>
            </a:p>
            <a:p>
              <a:pPr marL="233363" lvl="1" indent="-233363" algn="l" defTabSz="400050">
                <a:lnSpc>
                  <a:spcPct val="90000"/>
                </a:lnSpc>
                <a:spcBef>
                  <a:spcPct val="0"/>
                </a:spcBef>
                <a:spcAft>
                  <a:spcPct val="15000"/>
                </a:spcAft>
                <a:buChar char="•"/>
              </a:pPr>
              <a:r>
                <a:rPr lang="en-US" sz="1600" dirty="0">
                  <a:latin typeface="Gilmer Light" pitchFamily="2" charset="77"/>
                </a:rPr>
                <a:t>Position career ladders and discussions with your manager will define what it takes to move to the next level in your position or to be promoted</a:t>
              </a:r>
              <a:endParaRPr lang="en-US" sz="1600" kern="1200" dirty="0">
                <a:latin typeface="Gilmer Light" pitchFamily="2" charset="77"/>
              </a:endParaRPr>
            </a:p>
          </p:txBody>
        </p:sp>
        <p:sp>
          <p:nvSpPr>
            <p:cNvPr id="10" name="Half Frame 9">
              <a:extLst>
                <a:ext uri="{FF2B5EF4-FFF2-40B4-BE49-F238E27FC236}">
                  <a16:creationId xmlns:a16="http://schemas.microsoft.com/office/drawing/2014/main" id="{05F19427-E73B-2D4A-8866-85C8EEAB1032}"/>
                </a:ext>
              </a:extLst>
            </p:cNvPr>
            <p:cNvSpPr/>
            <p:nvPr/>
          </p:nvSpPr>
          <p:spPr>
            <a:xfrm>
              <a:off x="9231976" y="4020169"/>
              <a:ext cx="385944" cy="386044"/>
            </a:xfrm>
            <a:prstGeom prst="halfFrame">
              <a:avLst>
                <a:gd name="adj1" fmla="val 25770"/>
                <a:gd name="adj2" fmla="val 25770"/>
              </a:avLst>
            </a:prstGeom>
            <a:solidFill>
              <a:srgbClr val="56ABA8"/>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130549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D23294-8F89-EC49-A835-822ABD3234E7}"/>
              </a:ext>
            </a:extLst>
          </p:cNvPr>
          <p:cNvSpPr txBox="1"/>
          <p:nvPr/>
        </p:nvSpPr>
        <p:spPr>
          <a:xfrm>
            <a:off x="2186196" y="2043871"/>
            <a:ext cx="7524750" cy="3340017"/>
          </a:xfrm>
          <a:prstGeom prst="rect">
            <a:avLst/>
          </a:prstGeom>
          <a:noFill/>
        </p:spPr>
        <p:txBody>
          <a:bodyPr wrap="square" rtlCol="0">
            <a:spAutoFit/>
          </a:bodyPr>
          <a:lstStyle>
            <a:defPPr>
              <a:defRPr lang="en-US"/>
            </a:defPPr>
            <a:lvl1pPr algn="ctr">
              <a:lnSpc>
                <a:spcPct val="150000"/>
              </a:lnSpc>
              <a:defRPr sz="3200">
                <a:solidFill>
                  <a:srgbClr val="2C4D6F"/>
                </a:solidFill>
              </a:defRPr>
            </a:lvl1pPr>
          </a:lstStyle>
          <a:p>
            <a:r>
              <a:rPr lang="en-US" sz="2800" dirty="0">
                <a:solidFill>
                  <a:srgbClr val="606060"/>
                </a:solidFill>
                <a:latin typeface="Gilmer Light" pitchFamily="2" charset="77"/>
              </a:rPr>
              <a:t>Firm Philosophy &amp; Reasoning</a:t>
            </a:r>
          </a:p>
          <a:p>
            <a:r>
              <a:rPr lang="en-US" sz="2800" dirty="0">
                <a:solidFill>
                  <a:srgbClr val="606060"/>
                </a:solidFill>
                <a:latin typeface="Gilmer Light" pitchFamily="2" charset="77"/>
              </a:rPr>
              <a:t>Comprehensive Compensation Package</a:t>
            </a:r>
          </a:p>
          <a:p>
            <a:r>
              <a:rPr lang="en-US" sz="2800" dirty="0">
                <a:solidFill>
                  <a:srgbClr val="606060"/>
                </a:solidFill>
                <a:latin typeface="Gilmer Light" pitchFamily="2" charset="77"/>
              </a:rPr>
              <a:t>Base &amp; Benefits</a:t>
            </a:r>
          </a:p>
          <a:p>
            <a:r>
              <a:rPr lang="en-US" sz="2800" dirty="0">
                <a:solidFill>
                  <a:srgbClr val="606060"/>
                </a:solidFill>
                <a:latin typeface="Gilmer Light" pitchFamily="2" charset="77"/>
              </a:rPr>
              <a:t>Performance Incentives</a:t>
            </a:r>
          </a:p>
          <a:p>
            <a:r>
              <a:rPr lang="en-US" sz="2800" dirty="0">
                <a:solidFill>
                  <a:srgbClr val="606060"/>
                </a:solidFill>
                <a:latin typeface="Gilmer Light" pitchFamily="2" charset="77"/>
              </a:rPr>
              <a:t>What this Means to You</a:t>
            </a:r>
          </a:p>
        </p:txBody>
      </p:sp>
      <p:sp>
        <p:nvSpPr>
          <p:cNvPr id="9" name="Title 23">
            <a:extLst>
              <a:ext uri="{FF2B5EF4-FFF2-40B4-BE49-F238E27FC236}">
                <a16:creationId xmlns:a16="http://schemas.microsoft.com/office/drawing/2014/main" id="{6AE80295-106F-3644-A97B-E913CA71DE20}"/>
              </a:ext>
            </a:extLst>
          </p:cNvPr>
          <p:cNvSpPr txBox="1">
            <a:spLocks/>
          </p:cNvSpPr>
          <p:nvPr/>
        </p:nvSpPr>
        <p:spPr>
          <a:xfrm>
            <a:off x="0" y="189329"/>
            <a:ext cx="12192000" cy="14274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all" baseline="0">
                <a:solidFill>
                  <a:srgbClr val="10253F"/>
                </a:solidFill>
                <a:latin typeface="Garamond" panose="02020404030301010803" pitchFamily="18" charset="0"/>
                <a:ea typeface="+mj-ea"/>
                <a:cs typeface="+mj-cs"/>
              </a:defRPr>
            </a:lvl1pPr>
          </a:lstStyle>
          <a:p>
            <a:pPr algn="ctr"/>
            <a:r>
              <a:rPr lang="en-US" cap="none" spc="100" dirty="0">
                <a:solidFill>
                  <a:srgbClr val="004A4D"/>
                </a:solidFill>
                <a:latin typeface="Gilmer Light" pitchFamily="2" charset="77"/>
              </a:rPr>
              <a:t>FIRM COMPENSATION PLAN</a:t>
            </a:r>
          </a:p>
        </p:txBody>
      </p:sp>
    </p:spTree>
    <p:extLst>
      <p:ext uri="{BB962C8B-B14F-4D97-AF65-F5344CB8AC3E}">
        <p14:creationId xmlns:p14="http://schemas.microsoft.com/office/powerpoint/2010/main" val="941966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5041199-200A-5247-8202-8041CC8589D6}"/>
              </a:ext>
            </a:extLst>
          </p:cNvPr>
          <p:cNvSpPr/>
          <p:nvPr/>
        </p:nvSpPr>
        <p:spPr>
          <a:xfrm>
            <a:off x="2188630" y="996837"/>
            <a:ext cx="7848600" cy="1391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rgbClr val="004A4D"/>
                </a:solidFill>
                <a:latin typeface="Gilmer Light" pitchFamily="2" charset="77"/>
                <a:ea typeface="Times New Roman" panose="02020603050405020304" pitchFamily="18" charset="0"/>
              </a:rPr>
              <a:t>Our philosophy regarding compensation is simple: we succeed as a team. Because of this, we </a:t>
            </a:r>
            <a:r>
              <a:rPr lang="en-US" altLang="en-US" sz="2000" dirty="0">
                <a:solidFill>
                  <a:srgbClr val="004A4D"/>
                </a:solidFill>
                <a:latin typeface="Gilmer Light" pitchFamily="2" charset="77"/>
              </a:rPr>
              <a:t>reward our team members for those behaviors and attributes that contribute to our collective success. </a:t>
            </a:r>
            <a:endParaRPr lang="en-US" sz="2000" dirty="0">
              <a:solidFill>
                <a:srgbClr val="004A4D"/>
              </a:solidFill>
              <a:latin typeface="Gilmer Light" pitchFamily="2" charset="77"/>
              <a:ea typeface="Times New Roman" panose="02020603050405020304" pitchFamily="18" charset="0"/>
            </a:endParaRPr>
          </a:p>
        </p:txBody>
      </p:sp>
      <p:sp>
        <p:nvSpPr>
          <p:cNvPr id="24" name="Title 23">
            <a:extLst>
              <a:ext uri="{FF2B5EF4-FFF2-40B4-BE49-F238E27FC236}">
                <a16:creationId xmlns:a16="http://schemas.microsoft.com/office/drawing/2014/main" id="{C8636A6E-8EE7-A64A-B92F-79CFC2D7523E}"/>
              </a:ext>
            </a:extLst>
          </p:cNvPr>
          <p:cNvSpPr>
            <a:spLocks noGrp="1"/>
          </p:cNvSpPr>
          <p:nvPr>
            <p:ph type="title" idx="4294967295"/>
          </p:nvPr>
        </p:nvSpPr>
        <p:spPr>
          <a:xfrm>
            <a:off x="0" y="3175"/>
            <a:ext cx="12192000" cy="1246188"/>
          </a:xfrm>
        </p:spPr>
        <p:txBody>
          <a:bodyPr>
            <a:normAutofit/>
          </a:bodyPr>
          <a:lstStyle/>
          <a:p>
            <a:pPr algn="ctr"/>
            <a:r>
              <a:rPr lang="en-US" cap="none" dirty="0">
                <a:solidFill>
                  <a:srgbClr val="004A4D"/>
                </a:solidFill>
                <a:latin typeface="Gilmer Light" pitchFamily="2" charset="77"/>
              </a:rPr>
              <a:t>OUR FIRM PHILOSOPHY</a:t>
            </a:r>
          </a:p>
        </p:txBody>
      </p:sp>
      <p:sp>
        <p:nvSpPr>
          <p:cNvPr id="5" name="Rectangle 4">
            <a:extLst>
              <a:ext uri="{FF2B5EF4-FFF2-40B4-BE49-F238E27FC236}">
                <a16:creationId xmlns:a16="http://schemas.microsoft.com/office/drawing/2014/main" id="{C8251117-2857-D841-AB30-C4431D9816FD}"/>
              </a:ext>
            </a:extLst>
          </p:cNvPr>
          <p:cNvSpPr/>
          <p:nvPr/>
        </p:nvSpPr>
        <p:spPr>
          <a:xfrm>
            <a:off x="279932" y="2640036"/>
            <a:ext cx="5554702" cy="3170099"/>
          </a:xfrm>
          <a:prstGeom prst="rect">
            <a:avLst/>
          </a:prstGeom>
        </p:spPr>
        <p:txBody>
          <a:bodyPr wrap="square">
            <a:spAutoFit/>
          </a:bodyPr>
          <a:lstStyle/>
          <a:p>
            <a:r>
              <a:rPr lang="en-US" dirty="0">
                <a:solidFill>
                  <a:srgbClr val="56ABA8"/>
                </a:solidFill>
                <a:latin typeface="Gilmer Light" pitchFamily="2" charset="77"/>
                <a:ea typeface="Times New Roman" panose="02020603050405020304" pitchFamily="18" charset="0"/>
              </a:rPr>
              <a:t>OUR COMPENSATION PHILOSOPHY</a:t>
            </a:r>
            <a:endParaRPr lang="en-US" dirty="0">
              <a:solidFill>
                <a:srgbClr val="56ABA8"/>
              </a:solidFill>
              <a:latin typeface="Gilmer Light" pitchFamily="2" charset="77"/>
            </a:endParaRPr>
          </a:p>
          <a:p>
            <a:pPr marL="571500" indent="-342900">
              <a:buFont typeface="Arial" panose="020B0604020202020204" pitchFamily="34" charset="0"/>
              <a:buChar char="•"/>
            </a:pPr>
            <a:r>
              <a:rPr lang="en-US" dirty="0">
                <a:solidFill>
                  <a:srgbClr val="606060"/>
                </a:solidFill>
                <a:latin typeface="Gilmer Light" pitchFamily="2" charset="77"/>
              </a:rPr>
              <a:t>Provide meaningful opportunities for compensation above industry standards</a:t>
            </a:r>
          </a:p>
          <a:p>
            <a:pPr marL="571500" indent="-342900">
              <a:buFont typeface="Arial" panose="020B0604020202020204" pitchFamily="34" charset="0"/>
              <a:buChar char="•"/>
            </a:pPr>
            <a:r>
              <a:rPr lang="en-US" dirty="0">
                <a:solidFill>
                  <a:srgbClr val="606060"/>
                </a:solidFill>
                <a:latin typeface="Gilmer Light" pitchFamily="2" charset="77"/>
              </a:rPr>
              <a:t>We believe that “you get what you pay for” and compensate team members for exemplary performance</a:t>
            </a:r>
          </a:p>
          <a:p>
            <a:pPr marL="571500" lvl="0" indent="-342900">
              <a:buFont typeface="Arial" panose="020B0604020202020204" pitchFamily="34" charset="0"/>
              <a:buChar char="•"/>
              <a:tabLst>
                <a:tab pos="685800" algn="l"/>
              </a:tabLst>
            </a:pPr>
            <a:r>
              <a:rPr lang="en-US" dirty="0">
                <a:solidFill>
                  <a:srgbClr val="606060"/>
                </a:solidFill>
                <a:latin typeface="Gilmer Light" pitchFamily="2" charset="77"/>
              </a:rPr>
              <a:t>Reward those who contribute to our success in an “above and beyond” way</a:t>
            </a:r>
          </a:p>
          <a:p>
            <a:pPr marL="571500" lvl="0" indent="-342900">
              <a:buFont typeface="Arial" panose="020B0604020202020204" pitchFamily="34" charset="0"/>
              <a:buChar char="•"/>
              <a:tabLst>
                <a:tab pos="685800" algn="l"/>
              </a:tabLst>
            </a:pPr>
            <a:r>
              <a:rPr lang="en-US" dirty="0">
                <a:solidFill>
                  <a:srgbClr val="606060"/>
                </a:solidFill>
                <a:latin typeface="Gilmer Light" pitchFamily="2" charset="77"/>
              </a:rPr>
              <a:t>High performance merits high compensation, not the other way around</a:t>
            </a:r>
          </a:p>
          <a:p>
            <a:pPr marL="457200" marR="0" lvl="0" indent="-457200">
              <a:spcBef>
                <a:spcPts val="0"/>
              </a:spcBef>
              <a:spcAft>
                <a:spcPts val="0"/>
              </a:spcAft>
              <a:buFont typeface="Arial" panose="020B0604020202020204" pitchFamily="34" charset="0"/>
              <a:buChar char="•"/>
              <a:tabLst>
                <a:tab pos="685800" algn="l"/>
              </a:tabLst>
            </a:pPr>
            <a:endParaRPr lang="en-US" sz="2000" dirty="0">
              <a:solidFill>
                <a:schemeClr val="tx2">
                  <a:lumMod val="75000"/>
                </a:schemeClr>
              </a:solidFill>
              <a:latin typeface="Gilmer Light" pitchFamily="2" charset="77"/>
            </a:endParaRPr>
          </a:p>
        </p:txBody>
      </p:sp>
      <p:sp>
        <p:nvSpPr>
          <p:cNvPr id="4" name="Rectangle 3">
            <a:extLst>
              <a:ext uri="{FF2B5EF4-FFF2-40B4-BE49-F238E27FC236}">
                <a16:creationId xmlns:a16="http://schemas.microsoft.com/office/drawing/2014/main" id="{505919BE-890C-3B45-84FF-4E7B16B3D57B}"/>
              </a:ext>
            </a:extLst>
          </p:cNvPr>
          <p:cNvSpPr/>
          <p:nvPr/>
        </p:nvSpPr>
        <p:spPr>
          <a:xfrm>
            <a:off x="6112930" y="2732240"/>
            <a:ext cx="6096000" cy="2985689"/>
          </a:xfrm>
          <a:prstGeom prst="rect">
            <a:avLst/>
          </a:prstGeom>
        </p:spPr>
        <p:txBody>
          <a:bodyPr>
            <a:spAutoFit/>
          </a:bodyPr>
          <a:lstStyle/>
          <a:p>
            <a:pPr>
              <a:lnSpc>
                <a:spcPct val="80000"/>
              </a:lnSpc>
            </a:pPr>
            <a:r>
              <a:rPr lang="en-US" altLang="en-US" dirty="0">
                <a:solidFill>
                  <a:srgbClr val="56ABA8"/>
                </a:solidFill>
                <a:latin typeface="Gilmer Light" pitchFamily="2" charset="77"/>
              </a:rPr>
              <a:t>HOW DO WE MEASURE SUCCESS?</a:t>
            </a:r>
          </a:p>
          <a:p>
            <a:pPr marL="571500" lvl="1" indent="-342900" algn="just">
              <a:lnSpc>
                <a:spcPct val="80000"/>
              </a:lnSpc>
              <a:buFont typeface="Arial" panose="020B0604020202020204" pitchFamily="34" charset="0"/>
              <a:buChar char="•"/>
            </a:pPr>
            <a:r>
              <a:rPr lang="en-US" altLang="en-US" dirty="0">
                <a:solidFill>
                  <a:srgbClr val="606060"/>
                </a:solidFill>
                <a:latin typeface="Gilmer Light" pitchFamily="2" charset="77"/>
              </a:rPr>
              <a:t>Quality </a:t>
            </a:r>
          </a:p>
          <a:p>
            <a:pPr marL="1028700" lvl="2" indent="-342900" algn="just">
              <a:lnSpc>
                <a:spcPct val="80000"/>
              </a:lnSpc>
              <a:buFont typeface="Arial" panose="020B0604020202020204" pitchFamily="34" charset="0"/>
              <a:buChar char="•"/>
            </a:pPr>
            <a:r>
              <a:rPr lang="en-US" altLang="en-US" dirty="0">
                <a:solidFill>
                  <a:srgbClr val="D17346"/>
                </a:solidFill>
                <a:latin typeface="Gilmer Light" pitchFamily="2" charset="77"/>
              </a:rPr>
              <a:t>Insert employee measures of success</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Team player mentality</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Communication </a:t>
            </a:r>
          </a:p>
          <a:p>
            <a:pPr marL="571500" lvl="1" indent="-342900" algn="just">
              <a:lnSpc>
                <a:spcPct val="80000"/>
              </a:lnSpc>
              <a:buFont typeface="Arial" panose="020B0604020202020204" pitchFamily="34" charset="0"/>
              <a:buChar char="•"/>
            </a:pPr>
            <a:r>
              <a:rPr lang="en-US" altLang="en-US" dirty="0">
                <a:solidFill>
                  <a:srgbClr val="606060"/>
                </a:solidFill>
                <a:latin typeface="Gilmer Light" pitchFamily="2" charset="77"/>
              </a:rPr>
              <a:t>Key performance metrics</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Annual goals &amp; initiatives</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Client satisfaction</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Client retention</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Profitability</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Firm revenue</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Growth in assets under management</a:t>
            </a:r>
          </a:p>
          <a:p>
            <a:pPr marL="1028700" lvl="2" indent="-342900" algn="just">
              <a:lnSpc>
                <a:spcPct val="80000"/>
              </a:lnSpc>
              <a:buFont typeface="Arial" panose="020B0604020202020204" pitchFamily="34" charset="0"/>
              <a:buChar char="•"/>
            </a:pPr>
            <a:r>
              <a:rPr lang="en-US" altLang="en-US" dirty="0">
                <a:solidFill>
                  <a:srgbClr val="606060"/>
                </a:solidFill>
                <a:latin typeface="Gilmer Light" pitchFamily="2" charset="77"/>
              </a:rPr>
              <a:t>New clients</a:t>
            </a:r>
          </a:p>
        </p:txBody>
      </p:sp>
      <p:sp>
        <p:nvSpPr>
          <p:cNvPr id="6" name="Rectangle 5">
            <a:extLst>
              <a:ext uri="{FF2B5EF4-FFF2-40B4-BE49-F238E27FC236}">
                <a16:creationId xmlns:a16="http://schemas.microsoft.com/office/drawing/2014/main" id="{B519D396-DB06-B44C-A404-0DEC41F1E38F}"/>
              </a:ext>
            </a:extLst>
          </p:cNvPr>
          <p:cNvSpPr/>
          <p:nvPr/>
        </p:nvSpPr>
        <p:spPr>
          <a:xfrm>
            <a:off x="3549805" y="7182142"/>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1377134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527D38-FC92-EC48-BB61-9F20E02498AF}"/>
              </a:ext>
            </a:extLst>
          </p:cNvPr>
          <p:cNvSpPr/>
          <p:nvPr/>
        </p:nvSpPr>
        <p:spPr>
          <a:xfrm>
            <a:off x="472999" y="1206540"/>
            <a:ext cx="4148828" cy="1477328"/>
          </a:xfrm>
          <a:prstGeom prst="rect">
            <a:avLst/>
          </a:prstGeom>
        </p:spPr>
        <p:txBody>
          <a:bodyPr wrap="square">
            <a:spAutoFit/>
          </a:bodyPr>
          <a:lstStyle/>
          <a:p>
            <a:pPr algn="just"/>
            <a:r>
              <a:rPr lang="en-US" dirty="0">
                <a:latin typeface="Gilmer Light" pitchFamily="2" charset="77"/>
              </a:rPr>
              <a:t>Compensation is only one way we reward  true team players. In addition to compensation, we take a holistic approach to your benefits and perks package. </a:t>
            </a:r>
          </a:p>
        </p:txBody>
      </p:sp>
      <p:sp>
        <p:nvSpPr>
          <p:cNvPr id="12" name="Rectangle 11">
            <a:extLst>
              <a:ext uri="{FF2B5EF4-FFF2-40B4-BE49-F238E27FC236}">
                <a16:creationId xmlns:a16="http://schemas.microsoft.com/office/drawing/2014/main" id="{B97E7FAC-8F2C-C24B-B2FE-A4B2B96D2AD3}"/>
              </a:ext>
            </a:extLst>
          </p:cNvPr>
          <p:cNvSpPr/>
          <p:nvPr/>
        </p:nvSpPr>
        <p:spPr>
          <a:xfrm>
            <a:off x="5362173" y="6449630"/>
            <a:ext cx="6357647" cy="369332"/>
          </a:xfrm>
          <a:prstGeom prst="rect">
            <a:avLst/>
          </a:prstGeom>
        </p:spPr>
        <p:txBody>
          <a:bodyPr wrap="square">
            <a:spAutoFit/>
          </a:bodyPr>
          <a:lstStyle/>
          <a:p>
            <a:pPr algn="ctr">
              <a:tabLst>
                <a:tab pos="685800" algn="l"/>
              </a:tabLst>
            </a:pPr>
            <a:r>
              <a:rPr lang="en-US" dirty="0">
                <a:solidFill>
                  <a:srgbClr val="D17346"/>
                </a:solidFill>
                <a:latin typeface="Garamond" panose="02020404030301010803" pitchFamily="18" charset="0"/>
              </a:rPr>
              <a:t>Eligibility: All full-time exempt team member are eligible for perks.</a:t>
            </a:r>
          </a:p>
        </p:txBody>
      </p:sp>
      <p:sp>
        <p:nvSpPr>
          <p:cNvPr id="13" name="Rounded Rectangle 12">
            <a:extLst>
              <a:ext uri="{FF2B5EF4-FFF2-40B4-BE49-F238E27FC236}">
                <a16:creationId xmlns:a16="http://schemas.microsoft.com/office/drawing/2014/main" id="{993F4D36-9919-BF49-8B17-96CD94C0E2A3}"/>
              </a:ext>
            </a:extLst>
          </p:cNvPr>
          <p:cNvSpPr/>
          <p:nvPr/>
        </p:nvSpPr>
        <p:spPr>
          <a:xfrm>
            <a:off x="343420" y="3481381"/>
            <a:ext cx="4692405" cy="2330648"/>
          </a:xfrm>
          <a:prstGeom prst="roundRect">
            <a:avLst>
              <a:gd name="adj" fmla="val 2710"/>
            </a:avLst>
          </a:prstGeom>
          <a:noFill/>
        </p:spPr>
        <p:txBody>
          <a:bodyPr wrap="square" rIns="182880">
            <a:spAutoFit/>
          </a:bodyPr>
          <a:lstStyle/>
          <a:p>
            <a:pPr marL="468313" lvl="1" indent="-284163">
              <a:buFont typeface="Arial" panose="020B0604020202020204" pitchFamily="34" charset="0"/>
              <a:buChar char="•"/>
              <a:tabLst>
                <a:tab pos="1143000" algn="l"/>
              </a:tabLst>
            </a:pPr>
            <a:r>
              <a:rPr lang="en-US" sz="1600" dirty="0">
                <a:solidFill>
                  <a:schemeClr val="tx1">
                    <a:lumMod val="75000"/>
                    <a:lumOff val="25000"/>
                  </a:schemeClr>
                </a:solidFill>
                <a:latin typeface="Gilmer Light" pitchFamily="2" charset="77"/>
                <a:ea typeface="Times New Roman" panose="02020603050405020304" pitchFamily="18" charset="0"/>
              </a:rPr>
              <a:t>Roles and responsibilities</a:t>
            </a:r>
          </a:p>
          <a:p>
            <a:pPr marL="468313" marR="0" lvl="1" indent="-284163">
              <a:spcBef>
                <a:spcPts val="0"/>
              </a:spcBef>
              <a:spcAft>
                <a:spcPts val="0"/>
              </a:spcAft>
              <a:buFont typeface="Arial" panose="020B0604020202020204" pitchFamily="34" charset="0"/>
              <a:buChar char="•"/>
              <a:tabLst>
                <a:tab pos="1143000" algn="l"/>
              </a:tabLst>
            </a:pPr>
            <a:r>
              <a:rPr lang="en-US" sz="1600" dirty="0">
                <a:solidFill>
                  <a:schemeClr val="tx1">
                    <a:lumMod val="75000"/>
                    <a:lumOff val="25000"/>
                  </a:schemeClr>
                </a:solidFill>
                <a:latin typeface="Gilmer Light" pitchFamily="2" charset="77"/>
              </a:rPr>
              <a:t>Experience and qualifications</a:t>
            </a:r>
          </a:p>
          <a:p>
            <a:pPr marL="468313" lvl="1" indent="-284163">
              <a:buFont typeface="Arial" panose="020B0604020202020204" pitchFamily="34" charset="0"/>
              <a:buChar char="•"/>
              <a:tabLst>
                <a:tab pos="1143000" algn="l"/>
              </a:tabLst>
            </a:pPr>
            <a:r>
              <a:rPr lang="en-US" sz="1600" dirty="0">
                <a:solidFill>
                  <a:schemeClr val="tx1">
                    <a:lumMod val="75000"/>
                    <a:lumOff val="25000"/>
                  </a:schemeClr>
                </a:solidFill>
                <a:latin typeface="Gilmer Light" pitchFamily="2" charset="77"/>
                <a:ea typeface="Times New Roman" panose="02020603050405020304" pitchFamily="18" charset="0"/>
              </a:rPr>
              <a:t>Performance in the position</a:t>
            </a:r>
          </a:p>
          <a:p>
            <a:pPr marL="468313" lvl="1" indent="-284163">
              <a:buFont typeface="Arial" panose="020B0604020202020204" pitchFamily="34" charset="0"/>
              <a:buChar char="•"/>
              <a:tabLst>
                <a:tab pos="1143000" algn="l"/>
              </a:tabLst>
            </a:pPr>
            <a:r>
              <a:rPr lang="en-US" sz="1600" dirty="0">
                <a:solidFill>
                  <a:schemeClr val="tx1">
                    <a:lumMod val="75000"/>
                    <a:lumOff val="25000"/>
                  </a:schemeClr>
                </a:solidFill>
                <a:latin typeface="Gilmer Light" pitchFamily="2" charset="77"/>
              </a:rPr>
              <a:t>Market conditions</a:t>
            </a:r>
          </a:p>
          <a:p>
            <a:pPr marL="468313" lvl="1" indent="-284163">
              <a:buFont typeface="Arial" panose="020B0604020202020204" pitchFamily="34" charset="0"/>
              <a:buChar char="•"/>
              <a:tabLst>
                <a:tab pos="1143000" algn="l"/>
              </a:tabLst>
            </a:pPr>
            <a:r>
              <a:rPr lang="en-US" sz="1600" dirty="0">
                <a:solidFill>
                  <a:schemeClr val="tx1">
                    <a:lumMod val="75000"/>
                    <a:lumOff val="25000"/>
                  </a:schemeClr>
                </a:solidFill>
                <a:latin typeface="Gilmer Light" pitchFamily="2" charset="77"/>
              </a:rPr>
              <a:t>Ability to impact company performance</a:t>
            </a:r>
          </a:p>
          <a:p>
            <a:pPr marL="468313" lvl="1" indent="-284163">
              <a:buFont typeface="Arial" panose="020B0604020202020204" pitchFamily="34" charset="0"/>
              <a:buChar char="•"/>
              <a:tabLst>
                <a:tab pos="1143000" algn="l"/>
              </a:tabLst>
            </a:pPr>
            <a:r>
              <a:rPr lang="en-US" sz="1600" dirty="0">
                <a:solidFill>
                  <a:schemeClr val="tx1">
                    <a:lumMod val="75000"/>
                    <a:lumOff val="25000"/>
                  </a:schemeClr>
                </a:solidFill>
                <a:latin typeface="Gilmer Light" pitchFamily="2" charset="77"/>
                <a:ea typeface="Times New Roman" panose="02020603050405020304" pitchFamily="18" charset="0"/>
              </a:rPr>
              <a:t>Invested attitude/willingness to go above and beyond</a:t>
            </a:r>
          </a:p>
          <a:p>
            <a:pPr marL="468313" lvl="1" indent="-284163">
              <a:buFont typeface="Arial" panose="020B0604020202020204" pitchFamily="34" charset="0"/>
              <a:buChar char="•"/>
              <a:tabLst>
                <a:tab pos="1143000" algn="l"/>
              </a:tabLst>
            </a:pPr>
            <a:r>
              <a:rPr lang="en-US" sz="1600" dirty="0">
                <a:solidFill>
                  <a:schemeClr val="tx1">
                    <a:lumMod val="75000"/>
                    <a:lumOff val="25000"/>
                  </a:schemeClr>
                </a:solidFill>
                <a:latin typeface="Gilmer Light" pitchFamily="2" charset="77"/>
                <a:ea typeface="Times New Roman" panose="02020603050405020304" pitchFamily="18" charset="0"/>
              </a:rPr>
              <a:t>Interest, enthusiasm and passion</a:t>
            </a:r>
          </a:p>
          <a:p>
            <a:pPr marL="468313" lvl="1" indent="-284163">
              <a:buFont typeface="Arial" panose="020B0604020202020204" pitchFamily="34" charset="0"/>
              <a:buChar char="•"/>
              <a:tabLst>
                <a:tab pos="1143000" algn="l"/>
              </a:tabLst>
            </a:pPr>
            <a:r>
              <a:rPr lang="en-US" sz="1600" dirty="0">
                <a:solidFill>
                  <a:schemeClr val="tx1">
                    <a:lumMod val="75000"/>
                    <a:lumOff val="25000"/>
                  </a:schemeClr>
                </a:solidFill>
                <a:latin typeface="Gilmer Light" pitchFamily="2" charset="77"/>
                <a:ea typeface="Times New Roman" panose="02020603050405020304" pitchFamily="18" charset="0"/>
              </a:rPr>
              <a:t>Professional development</a:t>
            </a:r>
          </a:p>
        </p:txBody>
      </p:sp>
      <p:sp>
        <p:nvSpPr>
          <p:cNvPr id="15" name="Rectangle 14">
            <a:extLst>
              <a:ext uri="{FF2B5EF4-FFF2-40B4-BE49-F238E27FC236}">
                <a16:creationId xmlns:a16="http://schemas.microsoft.com/office/drawing/2014/main" id="{6D18B31B-C226-4844-9D3E-0702E63519FE}"/>
              </a:ext>
            </a:extLst>
          </p:cNvPr>
          <p:cNvSpPr/>
          <p:nvPr/>
        </p:nvSpPr>
        <p:spPr>
          <a:xfrm>
            <a:off x="537309" y="3042476"/>
            <a:ext cx="4381500" cy="338554"/>
          </a:xfrm>
          <a:prstGeom prst="rect">
            <a:avLst/>
          </a:prstGeom>
        </p:spPr>
        <p:txBody>
          <a:bodyPr wrap="square">
            <a:spAutoFit/>
          </a:bodyPr>
          <a:lstStyle/>
          <a:p>
            <a:pPr marR="0" lvl="0" algn="just">
              <a:spcBef>
                <a:spcPts val="0"/>
              </a:spcBef>
              <a:spcAft>
                <a:spcPts val="0"/>
              </a:spcAft>
              <a:tabLst>
                <a:tab pos="685800" algn="l"/>
              </a:tabLst>
            </a:pPr>
            <a:r>
              <a:rPr lang="en-US" sz="1600" dirty="0">
                <a:solidFill>
                  <a:srgbClr val="56ABA8"/>
                </a:solidFill>
                <a:latin typeface="Gilmer Light" pitchFamily="2" charset="77"/>
                <a:ea typeface="Times New Roman" panose="02020603050405020304" pitchFamily="18" charset="0"/>
              </a:rPr>
              <a:t>FACTORS THAT IMPACT COMPENSATION:</a:t>
            </a:r>
          </a:p>
        </p:txBody>
      </p:sp>
      <p:sp>
        <p:nvSpPr>
          <p:cNvPr id="16" name="Rectangle 15">
            <a:extLst>
              <a:ext uri="{FF2B5EF4-FFF2-40B4-BE49-F238E27FC236}">
                <a16:creationId xmlns:a16="http://schemas.microsoft.com/office/drawing/2014/main" id="{9EC86631-A265-C845-8062-22763F4C9C0A}"/>
              </a:ext>
            </a:extLst>
          </p:cNvPr>
          <p:cNvSpPr/>
          <p:nvPr/>
        </p:nvSpPr>
        <p:spPr>
          <a:xfrm>
            <a:off x="1181533" y="323470"/>
            <a:ext cx="9525365" cy="649858"/>
          </a:xfrm>
          <a:prstGeom prst="rect">
            <a:avLst/>
          </a:prstGeom>
        </p:spPr>
        <p:txBody>
          <a:bodyPr vert="horz" lIns="91440" tIns="45720" rIns="91440" bIns="45720" rtlCol="0" anchor="ctr">
            <a:normAutofit/>
          </a:bodyPr>
          <a:lstStyle/>
          <a:p>
            <a:pPr algn="ctr">
              <a:lnSpc>
                <a:spcPct val="90000"/>
              </a:lnSpc>
              <a:spcBef>
                <a:spcPct val="0"/>
              </a:spcBef>
            </a:pPr>
            <a:endParaRPr lang="en-US" sz="4000" cap="all" dirty="0">
              <a:solidFill>
                <a:schemeClr val="accent1">
                  <a:lumMod val="50000"/>
                </a:schemeClr>
              </a:solidFill>
              <a:latin typeface="Garamond" panose="02020404030301010803" pitchFamily="18" charset="0"/>
              <a:ea typeface="+mj-ea"/>
              <a:cs typeface="+mj-cs"/>
            </a:endParaRPr>
          </a:p>
        </p:txBody>
      </p:sp>
      <p:sp>
        <p:nvSpPr>
          <p:cNvPr id="21" name="Title 23">
            <a:extLst>
              <a:ext uri="{FF2B5EF4-FFF2-40B4-BE49-F238E27FC236}">
                <a16:creationId xmlns:a16="http://schemas.microsoft.com/office/drawing/2014/main" id="{7206071F-43AB-43E9-A306-BBAEF80F6ADA}"/>
              </a:ext>
            </a:extLst>
          </p:cNvPr>
          <p:cNvSpPr txBox="1">
            <a:spLocks/>
          </p:cNvSpPr>
          <p:nvPr/>
        </p:nvSpPr>
        <p:spPr>
          <a:xfrm>
            <a:off x="0" y="8312"/>
            <a:ext cx="12192000" cy="1246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all" baseline="0">
                <a:solidFill>
                  <a:srgbClr val="10253F"/>
                </a:solidFill>
                <a:latin typeface="Garamond" panose="02020404030301010803" pitchFamily="18" charset="0"/>
                <a:ea typeface="+mj-ea"/>
                <a:cs typeface="+mj-cs"/>
              </a:defRPr>
            </a:lvl1pPr>
          </a:lstStyle>
          <a:p>
            <a:pPr algn="ctr"/>
            <a:r>
              <a:rPr lang="en-US" sz="3200" cap="none" dirty="0">
                <a:solidFill>
                  <a:srgbClr val="004A4D"/>
                </a:solidFill>
                <a:latin typeface="Gilmer Light" pitchFamily="2" charset="77"/>
              </a:rPr>
              <a:t>A COMPREHENSIVE </a:t>
            </a:r>
            <a:r>
              <a:rPr lang="en-US" sz="3200" i="1" cap="none" dirty="0">
                <a:solidFill>
                  <a:srgbClr val="56ABA8"/>
                </a:solidFill>
                <a:latin typeface="Gilmer Light" pitchFamily="2" charset="77"/>
              </a:rPr>
              <a:t>COMPENSATION PACKAGE</a:t>
            </a:r>
          </a:p>
        </p:txBody>
      </p:sp>
      <p:sp>
        <p:nvSpPr>
          <p:cNvPr id="40" name="TextBox 39">
            <a:extLst>
              <a:ext uri="{FF2B5EF4-FFF2-40B4-BE49-F238E27FC236}">
                <a16:creationId xmlns:a16="http://schemas.microsoft.com/office/drawing/2014/main" id="{2071C382-6EDA-354E-AE80-C55B2A55E55F}"/>
              </a:ext>
            </a:extLst>
          </p:cNvPr>
          <p:cNvSpPr txBox="1"/>
          <p:nvPr/>
        </p:nvSpPr>
        <p:spPr>
          <a:xfrm>
            <a:off x="5651423" y="1089361"/>
            <a:ext cx="5779146" cy="430887"/>
          </a:xfrm>
          <a:prstGeom prst="rect">
            <a:avLst/>
          </a:prstGeom>
          <a:noFill/>
        </p:spPr>
        <p:txBody>
          <a:bodyPr wrap="none" rtlCol="0">
            <a:spAutoFit/>
          </a:bodyPr>
          <a:lstStyle/>
          <a:p>
            <a:r>
              <a:rPr lang="en-US" sz="2200" dirty="0">
                <a:solidFill>
                  <a:srgbClr val="004A4D"/>
                </a:solidFill>
                <a:latin typeface="Gilmer Light" pitchFamily="2" charset="77"/>
              </a:rPr>
              <a:t>MONETARY COMPENSATION &amp; BENEFITS</a:t>
            </a:r>
          </a:p>
        </p:txBody>
      </p:sp>
      <p:grpSp>
        <p:nvGrpSpPr>
          <p:cNvPr id="41" name="Group 40">
            <a:extLst>
              <a:ext uri="{FF2B5EF4-FFF2-40B4-BE49-F238E27FC236}">
                <a16:creationId xmlns:a16="http://schemas.microsoft.com/office/drawing/2014/main" id="{0E021209-4BA3-4D4F-AE32-17608CEE4F3A}"/>
              </a:ext>
            </a:extLst>
          </p:cNvPr>
          <p:cNvGrpSpPr/>
          <p:nvPr/>
        </p:nvGrpSpPr>
        <p:grpSpPr>
          <a:xfrm>
            <a:off x="7459798" y="1614753"/>
            <a:ext cx="2303213" cy="1874452"/>
            <a:chOff x="7189659" y="1128093"/>
            <a:chExt cx="2303213" cy="1874452"/>
          </a:xfrm>
        </p:grpSpPr>
        <p:grpSp>
          <p:nvGrpSpPr>
            <p:cNvPr id="42" name="Group 41">
              <a:extLst>
                <a:ext uri="{FF2B5EF4-FFF2-40B4-BE49-F238E27FC236}">
                  <a16:creationId xmlns:a16="http://schemas.microsoft.com/office/drawing/2014/main" id="{721C6379-17EC-A649-B8A3-5121D8A060CB}"/>
                </a:ext>
              </a:extLst>
            </p:cNvPr>
            <p:cNvGrpSpPr/>
            <p:nvPr/>
          </p:nvGrpSpPr>
          <p:grpSpPr>
            <a:xfrm>
              <a:off x="7404024" y="1128093"/>
              <a:ext cx="1865376" cy="1874452"/>
              <a:chOff x="4687186" y="1424177"/>
              <a:chExt cx="1865376" cy="1874452"/>
            </a:xfrm>
          </p:grpSpPr>
          <p:pic>
            <p:nvPicPr>
              <p:cNvPr id="44" name="Picture 43">
                <a:extLst>
                  <a:ext uri="{FF2B5EF4-FFF2-40B4-BE49-F238E27FC236}">
                    <a16:creationId xmlns:a16="http://schemas.microsoft.com/office/drawing/2014/main" id="{E8C709D8-79BC-904A-A936-5E534474ECE8}"/>
                  </a:ext>
                </a:extLst>
              </p:cNvPr>
              <p:cNvPicPr>
                <a:picLocks noChangeAspect="1"/>
              </p:cNvPicPr>
              <p:nvPr/>
            </p:nvPicPr>
            <p:blipFill>
              <a:blip r:embed="rId3"/>
              <a:srcRect/>
              <a:stretch/>
            </p:blipFill>
            <p:spPr>
              <a:xfrm>
                <a:off x="4687363" y="1424177"/>
                <a:ext cx="1865199" cy="1865199"/>
              </a:xfrm>
              <a:prstGeom prst="ellipse">
                <a:avLst/>
              </a:prstGeom>
              <a:solidFill>
                <a:schemeClr val="accent6"/>
              </a:solidFill>
              <a:effectLst/>
            </p:spPr>
          </p:pic>
          <p:sp>
            <p:nvSpPr>
              <p:cNvPr id="45" name="Oval 44">
                <a:extLst>
                  <a:ext uri="{FF2B5EF4-FFF2-40B4-BE49-F238E27FC236}">
                    <a16:creationId xmlns:a16="http://schemas.microsoft.com/office/drawing/2014/main" id="{8BF18B60-04CC-2144-B3AB-20AF902F262C}"/>
                  </a:ext>
                </a:extLst>
              </p:cNvPr>
              <p:cNvSpPr/>
              <p:nvPr/>
            </p:nvSpPr>
            <p:spPr>
              <a:xfrm>
                <a:off x="4687186" y="1433253"/>
                <a:ext cx="1865376" cy="1865376"/>
              </a:xfrm>
              <a:prstGeom prst="ellipse">
                <a:avLst/>
              </a:prstGeom>
              <a:solidFill>
                <a:srgbClr val="004A4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mer Light" pitchFamily="2" charset="77"/>
                </a:endParaRPr>
              </a:p>
            </p:txBody>
          </p:sp>
        </p:grpSp>
        <p:sp>
          <p:nvSpPr>
            <p:cNvPr id="43" name="Rectangle 42">
              <a:extLst>
                <a:ext uri="{FF2B5EF4-FFF2-40B4-BE49-F238E27FC236}">
                  <a16:creationId xmlns:a16="http://schemas.microsoft.com/office/drawing/2014/main" id="{8ED8C9EB-EB4E-C542-86FE-D4F108A4077D}"/>
                </a:ext>
              </a:extLst>
            </p:cNvPr>
            <p:cNvSpPr/>
            <p:nvPr/>
          </p:nvSpPr>
          <p:spPr>
            <a:xfrm>
              <a:off x="7189659" y="1400337"/>
              <a:ext cx="2303213" cy="1316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mer Light" pitchFamily="2" charset="77"/>
                </a:rPr>
                <a:t>Variable Compensation</a:t>
              </a:r>
            </a:p>
          </p:txBody>
        </p:sp>
      </p:grpSp>
      <p:grpSp>
        <p:nvGrpSpPr>
          <p:cNvPr id="46" name="Group 45">
            <a:extLst>
              <a:ext uri="{FF2B5EF4-FFF2-40B4-BE49-F238E27FC236}">
                <a16:creationId xmlns:a16="http://schemas.microsoft.com/office/drawing/2014/main" id="{B7E28A9D-E7A5-724D-9A0E-5FF50BD2391E}"/>
              </a:ext>
            </a:extLst>
          </p:cNvPr>
          <p:cNvGrpSpPr/>
          <p:nvPr/>
        </p:nvGrpSpPr>
        <p:grpSpPr>
          <a:xfrm>
            <a:off x="9730556" y="1614753"/>
            <a:ext cx="2043995" cy="1874932"/>
            <a:chOff x="9721501" y="1084790"/>
            <a:chExt cx="2043995" cy="1874932"/>
          </a:xfrm>
        </p:grpSpPr>
        <p:grpSp>
          <p:nvGrpSpPr>
            <p:cNvPr id="47" name="Group 46">
              <a:extLst>
                <a:ext uri="{FF2B5EF4-FFF2-40B4-BE49-F238E27FC236}">
                  <a16:creationId xmlns:a16="http://schemas.microsoft.com/office/drawing/2014/main" id="{9E457881-033C-5742-8DBA-000D3BE54105}"/>
                </a:ext>
              </a:extLst>
            </p:cNvPr>
            <p:cNvGrpSpPr/>
            <p:nvPr/>
          </p:nvGrpSpPr>
          <p:grpSpPr>
            <a:xfrm>
              <a:off x="9774209" y="1084790"/>
              <a:ext cx="1865376" cy="1874932"/>
              <a:chOff x="4687186" y="1414444"/>
              <a:chExt cx="1865376" cy="1874932"/>
            </a:xfrm>
          </p:grpSpPr>
          <p:pic>
            <p:nvPicPr>
              <p:cNvPr id="49" name="Picture 48">
                <a:extLst>
                  <a:ext uri="{FF2B5EF4-FFF2-40B4-BE49-F238E27FC236}">
                    <a16:creationId xmlns:a16="http://schemas.microsoft.com/office/drawing/2014/main" id="{2038D7C9-9BDF-E04D-A921-B194F63AD712}"/>
                  </a:ext>
                </a:extLst>
              </p:cNvPr>
              <p:cNvPicPr>
                <a:picLocks noChangeAspect="1"/>
              </p:cNvPicPr>
              <p:nvPr/>
            </p:nvPicPr>
            <p:blipFill>
              <a:blip r:embed="rId4"/>
              <a:srcRect/>
              <a:stretch/>
            </p:blipFill>
            <p:spPr>
              <a:xfrm>
                <a:off x="4687363" y="1424177"/>
                <a:ext cx="1865199" cy="1865199"/>
              </a:xfrm>
              <a:prstGeom prst="ellipse">
                <a:avLst/>
              </a:prstGeom>
              <a:solidFill>
                <a:schemeClr val="accent6"/>
              </a:solidFill>
              <a:effectLst/>
            </p:spPr>
          </p:pic>
          <p:sp>
            <p:nvSpPr>
              <p:cNvPr id="50" name="Oval 49">
                <a:extLst>
                  <a:ext uri="{FF2B5EF4-FFF2-40B4-BE49-F238E27FC236}">
                    <a16:creationId xmlns:a16="http://schemas.microsoft.com/office/drawing/2014/main" id="{3A92E553-426D-E341-8345-C1F7E13E6A83}"/>
                  </a:ext>
                </a:extLst>
              </p:cNvPr>
              <p:cNvSpPr/>
              <p:nvPr/>
            </p:nvSpPr>
            <p:spPr>
              <a:xfrm>
                <a:off x="4687186" y="1414444"/>
                <a:ext cx="1865376" cy="1865376"/>
              </a:xfrm>
              <a:prstGeom prst="ellipse">
                <a:avLst/>
              </a:prstGeom>
              <a:solidFill>
                <a:srgbClr val="004A4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mer Light" pitchFamily="2" charset="77"/>
                </a:endParaRPr>
              </a:p>
            </p:txBody>
          </p:sp>
        </p:grpSp>
        <p:sp>
          <p:nvSpPr>
            <p:cNvPr id="48" name="Rectangle 47">
              <a:extLst>
                <a:ext uri="{FF2B5EF4-FFF2-40B4-BE49-F238E27FC236}">
                  <a16:creationId xmlns:a16="http://schemas.microsoft.com/office/drawing/2014/main" id="{94497E42-6DB0-7347-93B1-306A333AF891}"/>
                </a:ext>
              </a:extLst>
            </p:cNvPr>
            <p:cNvSpPr/>
            <p:nvPr/>
          </p:nvSpPr>
          <p:spPr>
            <a:xfrm>
              <a:off x="9721501" y="1350683"/>
              <a:ext cx="2043995" cy="1316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mer Light" pitchFamily="2" charset="77"/>
                </a:rPr>
                <a:t>Above &amp; </a:t>
              </a:r>
              <a:br>
                <a:rPr lang="en-US" dirty="0">
                  <a:latin typeface="Gilmer Light" pitchFamily="2" charset="77"/>
                </a:rPr>
              </a:br>
              <a:r>
                <a:rPr lang="en-US" dirty="0">
                  <a:latin typeface="Gilmer Light" pitchFamily="2" charset="77"/>
                </a:rPr>
                <a:t>Beyond Recognition</a:t>
              </a:r>
            </a:p>
          </p:txBody>
        </p:sp>
      </p:grpSp>
      <p:sp>
        <p:nvSpPr>
          <p:cNvPr id="51" name="TextBox 50">
            <a:extLst>
              <a:ext uri="{FF2B5EF4-FFF2-40B4-BE49-F238E27FC236}">
                <a16:creationId xmlns:a16="http://schemas.microsoft.com/office/drawing/2014/main" id="{7ED61CA5-147D-FA46-B5E6-C50D4F250EEF}"/>
              </a:ext>
            </a:extLst>
          </p:cNvPr>
          <p:cNvSpPr txBox="1"/>
          <p:nvPr/>
        </p:nvSpPr>
        <p:spPr>
          <a:xfrm>
            <a:off x="5976833" y="3712268"/>
            <a:ext cx="5128327" cy="707886"/>
          </a:xfrm>
          <a:prstGeom prst="rect">
            <a:avLst/>
          </a:prstGeom>
          <a:noFill/>
        </p:spPr>
        <p:txBody>
          <a:bodyPr wrap="none" rtlCol="0">
            <a:spAutoFit/>
          </a:bodyPr>
          <a:lstStyle/>
          <a:p>
            <a:pPr algn="ctr"/>
            <a:r>
              <a:rPr lang="en-US" sz="2200" dirty="0">
                <a:solidFill>
                  <a:srgbClr val="56ABA8"/>
                </a:solidFill>
                <a:latin typeface="Gilmer Light" pitchFamily="2" charset="77"/>
              </a:rPr>
              <a:t>PERKS &amp; BENEFITS</a:t>
            </a:r>
          </a:p>
          <a:p>
            <a:pPr algn="ctr"/>
            <a:r>
              <a:rPr lang="en-US" dirty="0">
                <a:solidFill>
                  <a:srgbClr val="56ABA8"/>
                </a:solidFill>
                <a:latin typeface="Gilmer Light" pitchFamily="2" charset="77"/>
              </a:rPr>
              <a:t>There Is More To Compensation Than Money</a:t>
            </a:r>
          </a:p>
        </p:txBody>
      </p:sp>
      <p:grpSp>
        <p:nvGrpSpPr>
          <p:cNvPr id="52" name="Group 51">
            <a:extLst>
              <a:ext uri="{FF2B5EF4-FFF2-40B4-BE49-F238E27FC236}">
                <a16:creationId xmlns:a16="http://schemas.microsoft.com/office/drawing/2014/main" id="{3C3D56A2-8AC1-2D4B-A248-84E86B77B692}"/>
              </a:ext>
            </a:extLst>
          </p:cNvPr>
          <p:cNvGrpSpPr/>
          <p:nvPr/>
        </p:nvGrpSpPr>
        <p:grpSpPr>
          <a:xfrm>
            <a:off x="5427452" y="4470137"/>
            <a:ext cx="1872257" cy="1866126"/>
            <a:chOff x="4811963" y="4651447"/>
            <a:chExt cx="1872257" cy="1866126"/>
          </a:xfrm>
        </p:grpSpPr>
        <p:grpSp>
          <p:nvGrpSpPr>
            <p:cNvPr id="53" name="Group 52">
              <a:extLst>
                <a:ext uri="{FF2B5EF4-FFF2-40B4-BE49-F238E27FC236}">
                  <a16:creationId xmlns:a16="http://schemas.microsoft.com/office/drawing/2014/main" id="{7F09F81E-2A32-6341-BE51-F4A34EA0564C}"/>
                </a:ext>
              </a:extLst>
            </p:cNvPr>
            <p:cNvGrpSpPr/>
            <p:nvPr/>
          </p:nvGrpSpPr>
          <p:grpSpPr>
            <a:xfrm>
              <a:off x="4811963" y="4651447"/>
              <a:ext cx="1872257" cy="1866126"/>
              <a:chOff x="4683833" y="3464324"/>
              <a:chExt cx="1872257" cy="1866126"/>
            </a:xfrm>
          </p:grpSpPr>
          <p:pic>
            <p:nvPicPr>
              <p:cNvPr id="55" name="Picture 54">
                <a:extLst>
                  <a:ext uri="{FF2B5EF4-FFF2-40B4-BE49-F238E27FC236}">
                    <a16:creationId xmlns:a16="http://schemas.microsoft.com/office/drawing/2014/main" id="{BEB75861-A93C-8D41-BC95-DB806CFC1E78}"/>
                  </a:ext>
                </a:extLst>
              </p:cNvPr>
              <p:cNvPicPr>
                <a:picLocks noChangeAspect="1"/>
              </p:cNvPicPr>
              <p:nvPr/>
            </p:nvPicPr>
            <p:blipFill>
              <a:blip r:embed="rId5"/>
              <a:srcRect/>
              <a:stretch/>
            </p:blipFill>
            <p:spPr>
              <a:xfrm>
                <a:off x="4687363" y="3465251"/>
                <a:ext cx="1865199" cy="1865199"/>
              </a:xfrm>
              <a:prstGeom prst="ellipse">
                <a:avLst/>
              </a:prstGeom>
              <a:solidFill>
                <a:schemeClr val="accent6"/>
              </a:solidFill>
              <a:effectLst/>
            </p:spPr>
          </p:pic>
          <p:sp>
            <p:nvSpPr>
              <p:cNvPr id="56" name="Oval 55">
                <a:extLst>
                  <a:ext uri="{FF2B5EF4-FFF2-40B4-BE49-F238E27FC236}">
                    <a16:creationId xmlns:a16="http://schemas.microsoft.com/office/drawing/2014/main" id="{35DE991C-8B32-2149-A557-4EA7866B9A2E}"/>
                  </a:ext>
                </a:extLst>
              </p:cNvPr>
              <p:cNvSpPr/>
              <p:nvPr/>
            </p:nvSpPr>
            <p:spPr>
              <a:xfrm>
                <a:off x="4683833" y="3464324"/>
                <a:ext cx="1872257" cy="1865376"/>
              </a:xfrm>
              <a:prstGeom prst="ellipse">
                <a:avLst/>
              </a:prstGeom>
              <a:solidFill>
                <a:srgbClr val="56ABA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itchFamily="2" charset="77"/>
                </a:endParaRPr>
              </a:p>
            </p:txBody>
          </p:sp>
        </p:grpSp>
        <p:sp>
          <p:nvSpPr>
            <p:cNvPr id="54" name="Rectangle 53">
              <a:extLst>
                <a:ext uri="{FF2B5EF4-FFF2-40B4-BE49-F238E27FC236}">
                  <a16:creationId xmlns:a16="http://schemas.microsoft.com/office/drawing/2014/main" id="{E09E8C12-F8B3-704A-BBE5-2B6E496A88D1}"/>
                </a:ext>
              </a:extLst>
            </p:cNvPr>
            <p:cNvSpPr/>
            <p:nvPr/>
          </p:nvSpPr>
          <p:spPr>
            <a:xfrm>
              <a:off x="4908732" y="5301577"/>
              <a:ext cx="1678719" cy="566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mer Light" pitchFamily="2" charset="77"/>
                </a:rPr>
                <a:t>Benefits</a:t>
              </a:r>
            </a:p>
          </p:txBody>
        </p:sp>
      </p:grpSp>
      <p:grpSp>
        <p:nvGrpSpPr>
          <p:cNvPr id="89" name="Group 88">
            <a:extLst>
              <a:ext uri="{FF2B5EF4-FFF2-40B4-BE49-F238E27FC236}">
                <a16:creationId xmlns:a16="http://schemas.microsoft.com/office/drawing/2014/main" id="{E8506D59-5A05-A242-8421-EC7BFB7CF732}"/>
              </a:ext>
            </a:extLst>
          </p:cNvPr>
          <p:cNvGrpSpPr/>
          <p:nvPr/>
        </p:nvGrpSpPr>
        <p:grpSpPr>
          <a:xfrm>
            <a:off x="7570175" y="4481061"/>
            <a:ext cx="1872257" cy="1869216"/>
            <a:chOff x="7254366" y="4683081"/>
            <a:chExt cx="1872257" cy="1869216"/>
          </a:xfrm>
        </p:grpSpPr>
        <p:grpSp>
          <p:nvGrpSpPr>
            <p:cNvPr id="90" name="Group 89">
              <a:extLst>
                <a:ext uri="{FF2B5EF4-FFF2-40B4-BE49-F238E27FC236}">
                  <a16:creationId xmlns:a16="http://schemas.microsoft.com/office/drawing/2014/main" id="{6648D4E7-3205-4A4D-9AF0-52F4BFCBC832}"/>
                </a:ext>
              </a:extLst>
            </p:cNvPr>
            <p:cNvGrpSpPr/>
            <p:nvPr/>
          </p:nvGrpSpPr>
          <p:grpSpPr>
            <a:xfrm>
              <a:off x="7254366" y="4683081"/>
              <a:ext cx="1872257" cy="1869216"/>
              <a:chOff x="4683978" y="3461234"/>
              <a:chExt cx="1872257" cy="1869216"/>
            </a:xfrm>
          </p:grpSpPr>
          <p:pic>
            <p:nvPicPr>
              <p:cNvPr id="92" name="Picture 91">
                <a:extLst>
                  <a:ext uri="{FF2B5EF4-FFF2-40B4-BE49-F238E27FC236}">
                    <a16:creationId xmlns:a16="http://schemas.microsoft.com/office/drawing/2014/main" id="{82AE1DDC-FD5C-FB46-9564-774A64EE9042}"/>
                  </a:ext>
                </a:extLst>
              </p:cNvPr>
              <p:cNvPicPr>
                <a:picLocks noChangeAspect="1"/>
              </p:cNvPicPr>
              <p:nvPr/>
            </p:nvPicPr>
            <p:blipFill>
              <a:blip r:embed="rId6"/>
              <a:srcRect/>
              <a:stretch/>
            </p:blipFill>
            <p:spPr>
              <a:xfrm>
                <a:off x="4687363" y="3465251"/>
                <a:ext cx="1865199" cy="1865199"/>
              </a:xfrm>
              <a:prstGeom prst="ellipse">
                <a:avLst/>
              </a:prstGeom>
              <a:solidFill>
                <a:schemeClr val="accent6"/>
              </a:solidFill>
              <a:effectLst/>
            </p:spPr>
          </p:pic>
          <p:sp>
            <p:nvSpPr>
              <p:cNvPr id="93" name="Oval 92">
                <a:extLst>
                  <a:ext uri="{FF2B5EF4-FFF2-40B4-BE49-F238E27FC236}">
                    <a16:creationId xmlns:a16="http://schemas.microsoft.com/office/drawing/2014/main" id="{A0DCB8CA-7302-2040-996E-CF151169FA69}"/>
                  </a:ext>
                </a:extLst>
              </p:cNvPr>
              <p:cNvSpPr/>
              <p:nvPr/>
            </p:nvSpPr>
            <p:spPr>
              <a:xfrm>
                <a:off x="4683978" y="3461234"/>
                <a:ext cx="1872257" cy="1865376"/>
              </a:xfrm>
              <a:prstGeom prst="ellipse">
                <a:avLst/>
              </a:prstGeom>
              <a:solidFill>
                <a:srgbClr val="56ABA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itchFamily="2" charset="77"/>
                </a:endParaRPr>
              </a:p>
            </p:txBody>
          </p:sp>
        </p:grpSp>
        <p:sp>
          <p:nvSpPr>
            <p:cNvPr id="91" name="Rectangle 90">
              <a:extLst>
                <a:ext uri="{FF2B5EF4-FFF2-40B4-BE49-F238E27FC236}">
                  <a16:creationId xmlns:a16="http://schemas.microsoft.com/office/drawing/2014/main" id="{9E1F6B93-A055-5743-84F7-7F8BCB7001D0}"/>
                </a:ext>
              </a:extLst>
            </p:cNvPr>
            <p:cNvSpPr/>
            <p:nvPr/>
          </p:nvSpPr>
          <p:spPr>
            <a:xfrm>
              <a:off x="7573785" y="5000228"/>
              <a:ext cx="1177637" cy="1316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mer Light" pitchFamily="2" charset="77"/>
                </a:rPr>
                <a:t>Perks</a:t>
              </a:r>
            </a:p>
          </p:txBody>
        </p:sp>
      </p:grpSp>
      <p:grpSp>
        <p:nvGrpSpPr>
          <p:cNvPr id="94" name="Group 93">
            <a:extLst>
              <a:ext uri="{FF2B5EF4-FFF2-40B4-BE49-F238E27FC236}">
                <a16:creationId xmlns:a16="http://schemas.microsoft.com/office/drawing/2014/main" id="{F4CEF512-9215-2344-A39F-A9611D8B0A9F}"/>
              </a:ext>
            </a:extLst>
          </p:cNvPr>
          <p:cNvGrpSpPr/>
          <p:nvPr/>
        </p:nvGrpSpPr>
        <p:grpSpPr>
          <a:xfrm>
            <a:off x="5362173" y="1633877"/>
            <a:ext cx="2288246" cy="1866303"/>
            <a:chOff x="4729623" y="1167771"/>
            <a:chExt cx="2288246" cy="1866303"/>
          </a:xfrm>
        </p:grpSpPr>
        <p:grpSp>
          <p:nvGrpSpPr>
            <p:cNvPr id="95" name="Group 94">
              <a:extLst>
                <a:ext uri="{FF2B5EF4-FFF2-40B4-BE49-F238E27FC236}">
                  <a16:creationId xmlns:a16="http://schemas.microsoft.com/office/drawing/2014/main" id="{91BB5678-5B1F-FE4B-8591-7941BCB6F00F}"/>
                </a:ext>
              </a:extLst>
            </p:cNvPr>
            <p:cNvGrpSpPr/>
            <p:nvPr/>
          </p:nvGrpSpPr>
          <p:grpSpPr>
            <a:xfrm>
              <a:off x="4906093" y="1167771"/>
              <a:ext cx="1875247" cy="1866303"/>
              <a:chOff x="4687363" y="1423073"/>
              <a:chExt cx="1875247" cy="1866303"/>
            </a:xfrm>
          </p:grpSpPr>
          <p:pic>
            <p:nvPicPr>
              <p:cNvPr id="97" name="Picture 96">
                <a:extLst>
                  <a:ext uri="{FF2B5EF4-FFF2-40B4-BE49-F238E27FC236}">
                    <a16:creationId xmlns:a16="http://schemas.microsoft.com/office/drawing/2014/main" id="{99D2D1AA-CE10-FD41-BBA4-DDD7D959AAA9}"/>
                  </a:ext>
                </a:extLst>
              </p:cNvPr>
              <p:cNvPicPr>
                <a:picLocks noChangeAspect="1"/>
              </p:cNvPicPr>
              <p:nvPr/>
            </p:nvPicPr>
            <p:blipFill>
              <a:blip r:embed="rId7"/>
              <a:srcRect/>
              <a:stretch/>
            </p:blipFill>
            <p:spPr>
              <a:xfrm>
                <a:off x="4687363" y="1424177"/>
                <a:ext cx="1865199" cy="1865199"/>
              </a:xfrm>
              <a:prstGeom prst="ellipse">
                <a:avLst/>
              </a:prstGeom>
              <a:solidFill>
                <a:schemeClr val="accent6"/>
              </a:solidFill>
              <a:effectLst/>
            </p:spPr>
          </p:pic>
          <p:sp>
            <p:nvSpPr>
              <p:cNvPr id="98" name="Oval 97">
                <a:extLst>
                  <a:ext uri="{FF2B5EF4-FFF2-40B4-BE49-F238E27FC236}">
                    <a16:creationId xmlns:a16="http://schemas.microsoft.com/office/drawing/2014/main" id="{DE4B6C72-CA1C-984D-8C88-51066E43F8B7}"/>
                  </a:ext>
                </a:extLst>
              </p:cNvPr>
              <p:cNvSpPr/>
              <p:nvPr/>
            </p:nvSpPr>
            <p:spPr>
              <a:xfrm>
                <a:off x="4697234" y="1423073"/>
                <a:ext cx="1865376" cy="1865376"/>
              </a:xfrm>
              <a:prstGeom prst="ellipse">
                <a:avLst/>
              </a:prstGeom>
              <a:solidFill>
                <a:srgbClr val="004A4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mer Light" pitchFamily="2" charset="77"/>
                </a:endParaRPr>
              </a:p>
            </p:txBody>
          </p:sp>
        </p:grpSp>
        <p:sp>
          <p:nvSpPr>
            <p:cNvPr id="96" name="Rectangle 95">
              <a:extLst>
                <a:ext uri="{FF2B5EF4-FFF2-40B4-BE49-F238E27FC236}">
                  <a16:creationId xmlns:a16="http://schemas.microsoft.com/office/drawing/2014/main" id="{BA17FF75-7CC9-7345-A59F-96C3129D3123}"/>
                </a:ext>
              </a:extLst>
            </p:cNvPr>
            <p:cNvSpPr/>
            <p:nvPr/>
          </p:nvSpPr>
          <p:spPr>
            <a:xfrm>
              <a:off x="4729623" y="1456607"/>
              <a:ext cx="2288246" cy="1316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mer Light" pitchFamily="2" charset="77"/>
                </a:rPr>
                <a:t>Base &amp; Position Compensation</a:t>
              </a:r>
            </a:p>
          </p:txBody>
        </p:sp>
      </p:grpSp>
      <p:grpSp>
        <p:nvGrpSpPr>
          <p:cNvPr id="99" name="Group 98">
            <a:extLst>
              <a:ext uri="{FF2B5EF4-FFF2-40B4-BE49-F238E27FC236}">
                <a16:creationId xmlns:a16="http://schemas.microsoft.com/office/drawing/2014/main" id="{55F81E09-0967-8D4D-AFB5-F9CBF7172C5C}"/>
              </a:ext>
            </a:extLst>
          </p:cNvPr>
          <p:cNvGrpSpPr/>
          <p:nvPr/>
        </p:nvGrpSpPr>
        <p:grpSpPr>
          <a:xfrm>
            <a:off x="9719038" y="4504228"/>
            <a:ext cx="1902056" cy="1873291"/>
            <a:chOff x="9701404" y="4710247"/>
            <a:chExt cx="1902056" cy="1873291"/>
          </a:xfrm>
        </p:grpSpPr>
        <p:grpSp>
          <p:nvGrpSpPr>
            <p:cNvPr id="100" name="Group 99">
              <a:extLst>
                <a:ext uri="{FF2B5EF4-FFF2-40B4-BE49-F238E27FC236}">
                  <a16:creationId xmlns:a16="http://schemas.microsoft.com/office/drawing/2014/main" id="{80C795CC-A98C-BC46-BBC6-624811B4A1B6}"/>
                </a:ext>
              </a:extLst>
            </p:cNvPr>
            <p:cNvGrpSpPr/>
            <p:nvPr/>
          </p:nvGrpSpPr>
          <p:grpSpPr>
            <a:xfrm>
              <a:off x="9731203" y="4710247"/>
              <a:ext cx="1872257" cy="1873291"/>
              <a:chOff x="4683833" y="3465251"/>
              <a:chExt cx="1872257" cy="1873291"/>
            </a:xfrm>
          </p:grpSpPr>
          <p:pic>
            <p:nvPicPr>
              <p:cNvPr id="102" name="Picture 101">
                <a:extLst>
                  <a:ext uri="{FF2B5EF4-FFF2-40B4-BE49-F238E27FC236}">
                    <a16:creationId xmlns:a16="http://schemas.microsoft.com/office/drawing/2014/main" id="{3459D535-F3D3-8C41-8B03-D1C954CBDBDB}"/>
                  </a:ext>
                </a:extLst>
              </p:cNvPr>
              <p:cNvPicPr>
                <a:picLocks noChangeAspect="1"/>
              </p:cNvPicPr>
              <p:nvPr/>
            </p:nvPicPr>
            <p:blipFill>
              <a:blip r:embed="rId8"/>
              <a:srcRect/>
              <a:stretch/>
            </p:blipFill>
            <p:spPr>
              <a:xfrm>
                <a:off x="4687363" y="3465251"/>
                <a:ext cx="1865199" cy="1865199"/>
              </a:xfrm>
              <a:prstGeom prst="ellipse">
                <a:avLst/>
              </a:prstGeom>
              <a:solidFill>
                <a:schemeClr val="accent6"/>
              </a:solidFill>
              <a:effectLst/>
            </p:spPr>
          </p:pic>
          <p:sp>
            <p:nvSpPr>
              <p:cNvPr id="103" name="Oval 102">
                <a:extLst>
                  <a:ext uri="{FF2B5EF4-FFF2-40B4-BE49-F238E27FC236}">
                    <a16:creationId xmlns:a16="http://schemas.microsoft.com/office/drawing/2014/main" id="{A4FBD0EA-14EB-AB40-A325-0CB70A46E1A7}"/>
                  </a:ext>
                </a:extLst>
              </p:cNvPr>
              <p:cNvSpPr/>
              <p:nvPr/>
            </p:nvSpPr>
            <p:spPr>
              <a:xfrm>
                <a:off x="4683833" y="3473166"/>
                <a:ext cx="1872257" cy="1865376"/>
              </a:xfrm>
              <a:prstGeom prst="ellipse">
                <a:avLst/>
              </a:prstGeom>
              <a:solidFill>
                <a:srgbClr val="56ABA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itchFamily="2" charset="77"/>
                </a:endParaRPr>
              </a:p>
            </p:txBody>
          </p:sp>
        </p:grpSp>
        <p:sp>
          <p:nvSpPr>
            <p:cNvPr id="101" name="Rectangle 100">
              <a:extLst>
                <a:ext uri="{FF2B5EF4-FFF2-40B4-BE49-F238E27FC236}">
                  <a16:creationId xmlns:a16="http://schemas.microsoft.com/office/drawing/2014/main" id="{05DC2571-2EEF-2449-A017-A902015A755E}"/>
                </a:ext>
              </a:extLst>
            </p:cNvPr>
            <p:cNvSpPr/>
            <p:nvPr/>
          </p:nvSpPr>
          <p:spPr>
            <a:xfrm>
              <a:off x="9701404" y="5033566"/>
              <a:ext cx="1898528" cy="1316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mer Light" pitchFamily="2" charset="77"/>
                </a:rPr>
                <a:t>Opportunity </a:t>
              </a:r>
            </a:p>
            <a:p>
              <a:pPr algn="ctr"/>
              <a:r>
                <a:rPr lang="en-US" dirty="0">
                  <a:latin typeface="Gilmer Light" pitchFamily="2" charset="77"/>
                </a:rPr>
                <a:t>for Growth</a:t>
              </a:r>
            </a:p>
          </p:txBody>
        </p:sp>
      </p:grpSp>
    </p:spTree>
    <p:extLst>
      <p:ext uri="{BB962C8B-B14F-4D97-AF65-F5344CB8AC3E}">
        <p14:creationId xmlns:p14="http://schemas.microsoft.com/office/powerpoint/2010/main" val="734514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884E-D1C0-4963-94FC-A254080E0CD6}"/>
              </a:ext>
            </a:extLst>
          </p:cNvPr>
          <p:cNvSpPr>
            <a:spLocks noGrp="1"/>
          </p:cNvSpPr>
          <p:nvPr>
            <p:ph type="title" idx="4294967295"/>
          </p:nvPr>
        </p:nvSpPr>
        <p:spPr>
          <a:xfrm>
            <a:off x="0" y="0"/>
            <a:ext cx="12192000" cy="1325563"/>
          </a:xfrm>
        </p:spPr>
        <p:txBody>
          <a:bodyPr>
            <a:normAutofit/>
          </a:bodyPr>
          <a:lstStyle/>
          <a:p>
            <a:pPr algn="ctr"/>
            <a:r>
              <a:rPr lang="en-US" cap="none" dirty="0">
                <a:solidFill>
                  <a:srgbClr val="004A4D"/>
                </a:solidFill>
                <a:latin typeface="Gilmer Light" pitchFamily="2" charset="77"/>
              </a:rPr>
              <a:t>BASE / POSITION COMPENSATION</a:t>
            </a:r>
          </a:p>
        </p:txBody>
      </p:sp>
      <p:sp>
        <p:nvSpPr>
          <p:cNvPr id="5" name="Pentagon 4">
            <a:extLst>
              <a:ext uri="{FF2B5EF4-FFF2-40B4-BE49-F238E27FC236}">
                <a16:creationId xmlns:a16="http://schemas.microsoft.com/office/drawing/2014/main" id="{B19ADD11-B942-1F4C-90E1-442E889A249C}"/>
              </a:ext>
            </a:extLst>
          </p:cNvPr>
          <p:cNvSpPr/>
          <p:nvPr/>
        </p:nvSpPr>
        <p:spPr>
          <a:xfrm>
            <a:off x="3934" y="1492580"/>
            <a:ext cx="6198083" cy="4086780"/>
          </a:xfrm>
          <a:prstGeom prst="homePlate">
            <a:avLst>
              <a:gd name="adj" fmla="val 23090"/>
            </a:avLst>
          </a:prstGeom>
          <a:solidFill>
            <a:srgbClr val="EAF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3825"/>
            <a:endParaRPr lang="en-US" dirty="0">
              <a:solidFill>
                <a:schemeClr val="tx1"/>
              </a:solidFill>
            </a:endParaRPr>
          </a:p>
        </p:txBody>
      </p:sp>
      <p:sp>
        <p:nvSpPr>
          <p:cNvPr id="8" name="Rectangle 7">
            <a:extLst>
              <a:ext uri="{FF2B5EF4-FFF2-40B4-BE49-F238E27FC236}">
                <a16:creationId xmlns:a16="http://schemas.microsoft.com/office/drawing/2014/main" id="{6D3B4F7F-3626-3C4E-8AF6-011937083589}"/>
              </a:ext>
            </a:extLst>
          </p:cNvPr>
          <p:cNvSpPr/>
          <p:nvPr/>
        </p:nvSpPr>
        <p:spPr>
          <a:xfrm>
            <a:off x="244297" y="1904754"/>
            <a:ext cx="5340626" cy="3262432"/>
          </a:xfrm>
          <a:prstGeom prst="rect">
            <a:avLst/>
          </a:prstGeom>
        </p:spPr>
        <p:txBody>
          <a:bodyPr wrap="square">
            <a:spAutoFit/>
          </a:bodyPr>
          <a:lstStyle/>
          <a:p>
            <a:r>
              <a:rPr lang="en-US" sz="2400" dirty="0">
                <a:solidFill>
                  <a:srgbClr val="004A4D"/>
                </a:solidFill>
                <a:latin typeface="Gilmer Light" pitchFamily="2" charset="77"/>
                <a:ea typeface="Times New Roman" panose="02020603050405020304" pitchFamily="18" charset="0"/>
              </a:rPr>
              <a:t>CRITERIA FOR DETERMINING </a:t>
            </a:r>
          </a:p>
          <a:p>
            <a:r>
              <a:rPr lang="en-US" sz="2400" dirty="0">
                <a:solidFill>
                  <a:srgbClr val="004A4D"/>
                </a:solidFill>
                <a:latin typeface="Gilmer Light" pitchFamily="2" charset="77"/>
                <a:ea typeface="Times New Roman" panose="02020603050405020304" pitchFamily="18" charset="0"/>
              </a:rPr>
              <a:t>BASE / POSITION PAY</a:t>
            </a:r>
          </a:p>
          <a:p>
            <a:pPr marL="742950" marR="0" lvl="1" indent="-285750">
              <a:spcBef>
                <a:spcPts val="0"/>
              </a:spcBef>
              <a:spcAft>
                <a:spcPts val="0"/>
              </a:spcAft>
              <a:buFont typeface="Courier New" panose="02070309020205020404" pitchFamily="49" charset="0"/>
              <a:buChar char="o"/>
              <a:tabLst>
                <a:tab pos="1143000" algn="l"/>
              </a:tabLst>
            </a:pPr>
            <a:r>
              <a:rPr lang="en-US" dirty="0">
                <a:latin typeface="Gilmer Light" pitchFamily="2" charset="77"/>
                <a:ea typeface="Times New Roman" panose="02020603050405020304" pitchFamily="18" charset="0"/>
              </a:rPr>
              <a:t>Position type and employment status</a:t>
            </a:r>
          </a:p>
          <a:p>
            <a:pPr marL="742950" marR="0" lvl="1" indent="-285750">
              <a:spcBef>
                <a:spcPts val="0"/>
              </a:spcBef>
              <a:spcAft>
                <a:spcPts val="0"/>
              </a:spcAft>
              <a:buFont typeface="Courier New" panose="02070309020205020404" pitchFamily="49" charset="0"/>
              <a:buChar char="o"/>
              <a:tabLst>
                <a:tab pos="1143000" algn="l"/>
              </a:tabLst>
            </a:pPr>
            <a:r>
              <a:rPr lang="en-US" dirty="0">
                <a:latin typeface="Gilmer Light" pitchFamily="2" charset="77"/>
                <a:ea typeface="Times New Roman" panose="02020603050405020304" pitchFamily="18" charset="0"/>
              </a:rPr>
              <a:t>Knowledge, skills and experience related to position</a:t>
            </a:r>
          </a:p>
          <a:p>
            <a:pPr marL="742950" marR="0" lvl="1" indent="-285750">
              <a:spcBef>
                <a:spcPts val="0"/>
              </a:spcBef>
              <a:spcAft>
                <a:spcPts val="0"/>
              </a:spcAft>
              <a:buFont typeface="Courier New" panose="02070309020205020404" pitchFamily="49" charset="0"/>
              <a:buChar char="o"/>
              <a:tabLst>
                <a:tab pos="1143000" algn="l"/>
              </a:tabLst>
            </a:pPr>
            <a:r>
              <a:rPr lang="en-US" dirty="0">
                <a:latin typeface="Gilmer Light" pitchFamily="2" charset="77"/>
                <a:ea typeface="Times New Roman" panose="02020603050405020304" pitchFamily="18" charset="0"/>
              </a:rPr>
              <a:t>Competitive market pay</a:t>
            </a:r>
          </a:p>
          <a:p>
            <a:pPr marL="742950" marR="0" lvl="1" indent="-285750">
              <a:spcBef>
                <a:spcPts val="0"/>
              </a:spcBef>
              <a:spcAft>
                <a:spcPts val="0"/>
              </a:spcAft>
              <a:buFont typeface="Courier New" panose="02070309020205020404" pitchFamily="49" charset="0"/>
              <a:buChar char="o"/>
              <a:tabLst>
                <a:tab pos="1143000" algn="l"/>
              </a:tabLst>
            </a:pPr>
            <a:r>
              <a:rPr lang="en-US" dirty="0">
                <a:latin typeface="Gilmer Light" pitchFamily="2" charset="77"/>
                <a:ea typeface="Times New Roman" panose="02020603050405020304" pitchFamily="18" charset="0"/>
              </a:rPr>
              <a:t>Degree of variable compensation</a:t>
            </a:r>
          </a:p>
          <a:p>
            <a:pPr marL="742950" marR="0" lvl="1" indent="-285750">
              <a:spcBef>
                <a:spcPts val="0"/>
              </a:spcBef>
              <a:spcAft>
                <a:spcPts val="0"/>
              </a:spcAft>
              <a:buFont typeface="Courier New" panose="02070309020205020404" pitchFamily="49" charset="0"/>
              <a:buChar char="o"/>
              <a:tabLst>
                <a:tab pos="1143000" algn="l"/>
              </a:tabLst>
            </a:pPr>
            <a:r>
              <a:rPr lang="en-US" dirty="0">
                <a:latin typeface="Gilmer Light" pitchFamily="2" charset="77"/>
                <a:ea typeface="Times New Roman" panose="02020603050405020304" pitchFamily="18" charset="0"/>
              </a:rPr>
              <a:t>Ability to impact company performance</a:t>
            </a:r>
          </a:p>
          <a:p>
            <a:pPr marL="742950" marR="0" lvl="1" indent="-285750">
              <a:spcBef>
                <a:spcPts val="0"/>
              </a:spcBef>
              <a:spcAft>
                <a:spcPts val="0"/>
              </a:spcAft>
              <a:buFont typeface="Courier New" panose="02070309020205020404" pitchFamily="49" charset="0"/>
              <a:buChar char="o"/>
              <a:tabLst>
                <a:tab pos="1143000" algn="l"/>
              </a:tabLst>
            </a:pPr>
            <a:r>
              <a:rPr lang="en-US" dirty="0">
                <a:latin typeface="Gilmer Light" pitchFamily="2" charset="77"/>
                <a:ea typeface="Times New Roman" panose="02020603050405020304" pitchFamily="18" charset="0"/>
              </a:rPr>
              <a:t>Experience and qualifications</a:t>
            </a:r>
          </a:p>
          <a:p>
            <a:pPr marL="742950" marR="0" lvl="1" indent="-285750">
              <a:spcBef>
                <a:spcPts val="0"/>
              </a:spcBef>
              <a:spcAft>
                <a:spcPts val="0"/>
              </a:spcAft>
              <a:buFont typeface="Courier New" panose="02070309020205020404" pitchFamily="49" charset="0"/>
              <a:buChar char="o"/>
              <a:tabLst>
                <a:tab pos="1143000" algn="l"/>
              </a:tabLst>
            </a:pPr>
            <a:r>
              <a:rPr lang="en-US" dirty="0">
                <a:latin typeface="Gilmer Light" pitchFamily="2" charset="77"/>
                <a:ea typeface="Times New Roman" panose="02020603050405020304" pitchFamily="18" charset="0"/>
              </a:rPr>
              <a:t>Past contributions to the firm</a:t>
            </a:r>
          </a:p>
          <a:p>
            <a:pPr marR="0" lvl="0" algn="just">
              <a:spcBef>
                <a:spcPts val="0"/>
              </a:spcBef>
              <a:spcAft>
                <a:spcPts val="0"/>
              </a:spcAft>
              <a:tabLst>
                <a:tab pos="685800" algn="l"/>
              </a:tabLst>
            </a:pPr>
            <a:endParaRPr lang="en-US" sz="1400" dirty="0">
              <a:effectLst/>
              <a:latin typeface="Gilmer Light" pitchFamily="2" charset="77"/>
              <a:ea typeface="Times New Roman" panose="02020603050405020304" pitchFamily="18" charset="0"/>
            </a:endParaRPr>
          </a:p>
        </p:txBody>
      </p:sp>
      <p:grpSp>
        <p:nvGrpSpPr>
          <p:cNvPr id="27" name="Group 26">
            <a:extLst>
              <a:ext uri="{FF2B5EF4-FFF2-40B4-BE49-F238E27FC236}">
                <a16:creationId xmlns:a16="http://schemas.microsoft.com/office/drawing/2014/main" id="{D70EA6AE-D136-A24B-939B-C76A9FC4DC8D}"/>
              </a:ext>
            </a:extLst>
          </p:cNvPr>
          <p:cNvGrpSpPr/>
          <p:nvPr/>
        </p:nvGrpSpPr>
        <p:grpSpPr>
          <a:xfrm>
            <a:off x="6493565" y="1974404"/>
            <a:ext cx="5698433" cy="1561566"/>
            <a:chOff x="9152265" y="1788032"/>
            <a:chExt cx="2170450" cy="1134295"/>
          </a:xfrm>
        </p:grpSpPr>
        <p:sp>
          <p:nvSpPr>
            <p:cNvPr id="14" name="Freeform 13">
              <a:extLst>
                <a:ext uri="{FF2B5EF4-FFF2-40B4-BE49-F238E27FC236}">
                  <a16:creationId xmlns:a16="http://schemas.microsoft.com/office/drawing/2014/main" id="{979C16A8-2B1A-684D-8E2E-60B57EF55825}"/>
                </a:ext>
              </a:extLst>
            </p:cNvPr>
            <p:cNvSpPr/>
            <p:nvPr/>
          </p:nvSpPr>
          <p:spPr>
            <a:xfrm>
              <a:off x="9231976" y="1929698"/>
              <a:ext cx="2090739" cy="992629"/>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b="1" kern="1200" dirty="0">
                  <a:solidFill>
                    <a:srgbClr val="004A4D"/>
                  </a:solidFill>
                  <a:latin typeface="Gilmer Light" pitchFamily="2" charset="77"/>
                </a:rPr>
                <a:t>ADVISOR / REVENUE-PRODUCING POSITIONS</a:t>
              </a:r>
            </a:p>
            <a:p>
              <a:pPr marL="57150" lvl="1" indent="-57150" algn="l" defTabSz="400050">
                <a:lnSpc>
                  <a:spcPct val="90000"/>
                </a:lnSpc>
                <a:spcBef>
                  <a:spcPct val="0"/>
                </a:spcBef>
                <a:spcAft>
                  <a:spcPct val="15000"/>
                </a:spcAft>
                <a:buChar char="•"/>
              </a:pPr>
              <a:r>
                <a:rPr lang="en-US" sz="2000" kern="1200" dirty="0">
                  <a:latin typeface="Gilmer Light" pitchFamily="2" charset="77"/>
                </a:rPr>
                <a:t> Base salary + % of revenue managed</a:t>
              </a:r>
            </a:p>
            <a:p>
              <a:pPr marL="57150" lvl="1" indent="-57150" algn="l" defTabSz="400050">
                <a:lnSpc>
                  <a:spcPct val="90000"/>
                </a:lnSpc>
                <a:spcBef>
                  <a:spcPct val="0"/>
                </a:spcBef>
                <a:spcAft>
                  <a:spcPct val="15000"/>
                </a:spcAft>
                <a:buChar char="•"/>
              </a:pPr>
              <a:r>
                <a:rPr lang="en-US" sz="2000" kern="1200" dirty="0">
                  <a:latin typeface="Gilmer Light" pitchFamily="2" charset="77"/>
                </a:rPr>
                <a:t> Associate Level: Base salary + bonus</a:t>
              </a:r>
              <a:endParaRPr lang="en-US" sz="1200" kern="1200" dirty="0">
                <a:latin typeface="Gilmer Light" pitchFamily="2" charset="77"/>
              </a:endParaRPr>
            </a:p>
          </p:txBody>
        </p:sp>
        <p:sp>
          <p:nvSpPr>
            <p:cNvPr id="15" name="Half Frame 14">
              <a:extLst>
                <a:ext uri="{FF2B5EF4-FFF2-40B4-BE49-F238E27FC236}">
                  <a16:creationId xmlns:a16="http://schemas.microsoft.com/office/drawing/2014/main" id="{83F14C21-F8BB-EA4D-A9BF-E59094CDBFD6}"/>
                </a:ext>
              </a:extLst>
            </p:cNvPr>
            <p:cNvSpPr/>
            <p:nvPr/>
          </p:nvSpPr>
          <p:spPr>
            <a:xfrm>
              <a:off x="9152265" y="1788032"/>
              <a:ext cx="385944" cy="386044"/>
            </a:xfrm>
            <a:prstGeom prst="halfFrame">
              <a:avLst>
                <a:gd name="adj1" fmla="val 25770"/>
                <a:gd name="adj2" fmla="val 25770"/>
              </a:avLst>
            </a:prstGeom>
            <a:solidFill>
              <a:srgbClr val="004A4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latin typeface="Gilmer Light" pitchFamily="2" charset="77"/>
              </a:endParaRPr>
            </a:p>
          </p:txBody>
        </p:sp>
      </p:grpSp>
      <p:grpSp>
        <p:nvGrpSpPr>
          <p:cNvPr id="26" name="Group 25">
            <a:extLst>
              <a:ext uri="{FF2B5EF4-FFF2-40B4-BE49-F238E27FC236}">
                <a16:creationId xmlns:a16="http://schemas.microsoft.com/office/drawing/2014/main" id="{27B4FD7E-F603-EB43-A9D9-2F5902ED3484}"/>
              </a:ext>
            </a:extLst>
          </p:cNvPr>
          <p:cNvGrpSpPr/>
          <p:nvPr/>
        </p:nvGrpSpPr>
        <p:grpSpPr>
          <a:xfrm>
            <a:off x="6493567" y="3730999"/>
            <a:ext cx="4317230" cy="1581500"/>
            <a:chOff x="9231976" y="4020169"/>
            <a:chExt cx="1688891" cy="1146383"/>
          </a:xfrm>
        </p:grpSpPr>
        <p:sp>
          <p:nvSpPr>
            <p:cNvPr id="20" name="Freeform 19">
              <a:extLst>
                <a:ext uri="{FF2B5EF4-FFF2-40B4-BE49-F238E27FC236}">
                  <a16:creationId xmlns:a16="http://schemas.microsoft.com/office/drawing/2014/main" id="{4413EE3E-BA4F-7B4C-BA93-3B95BF41ADCD}"/>
                </a:ext>
              </a:extLst>
            </p:cNvPr>
            <p:cNvSpPr/>
            <p:nvPr/>
          </p:nvSpPr>
          <p:spPr>
            <a:xfrm>
              <a:off x="9313845" y="4173923"/>
              <a:ext cx="1607022" cy="992629"/>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b="1" kern="1200" dirty="0">
                  <a:solidFill>
                    <a:srgbClr val="56ABA8"/>
                  </a:solidFill>
                  <a:latin typeface="Gilmer Light" pitchFamily="2" charset="77"/>
                </a:rPr>
                <a:t>TEAM POSITIONS</a:t>
              </a:r>
            </a:p>
            <a:p>
              <a:pPr marL="57150" lvl="1" indent="-57150" algn="l" defTabSz="400050">
                <a:lnSpc>
                  <a:spcPct val="90000"/>
                </a:lnSpc>
                <a:spcBef>
                  <a:spcPct val="0"/>
                </a:spcBef>
                <a:spcAft>
                  <a:spcPct val="15000"/>
                </a:spcAft>
                <a:buChar char="•"/>
              </a:pPr>
              <a:r>
                <a:rPr lang="en-US" sz="2000" kern="1200" dirty="0">
                  <a:latin typeface="Gilmer Light" pitchFamily="2" charset="77"/>
                </a:rPr>
                <a:t> Base salary (exempt) </a:t>
              </a:r>
            </a:p>
            <a:p>
              <a:pPr marL="57150" lvl="1" indent="-57150" algn="l" defTabSz="400050">
                <a:lnSpc>
                  <a:spcPct val="90000"/>
                </a:lnSpc>
                <a:spcBef>
                  <a:spcPct val="0"/>
                </a:spcBef>
                <a:spcAft>
                  <a:spcPct val="15000"/>
                </a:spcAft>
                <a:buChar char="•"/>
              </a:pPr>
              <a:r>
                <a:rPr lang="en-US" sz="2000" kern="1200" dirty="0">
                  <a:latin typeface="Gilmer Light" pitchFamily="2" charset="77"/>
                </a:rPr>
                <a:t> Hourly (non-exempt)</a:t>
              </a:r>
            </a:p>
          </p:txBody>
        </p:sp>
        <p:sp>
          <p:nvSpPr>
            <p:cNvPr id="21" name="Half Frame 20">
              <a:extLst>
                <a:ext uri="{FF2B5EF4-FFF2-40B4-BE49-F238E27FC236}">
                  <a16:creationId xmlns:a16="http://schemas.microsoft.com/office/drawing/2014/main" id="{4087F1AA-E2A4-4B4F-A78A-E62C8F7C6976}"/>
                </a:ext>
              </a:extLst>
            </p:cNvPr>
            <p:cNvSpPr/>
            <p:nvPr/>
          </p:nvSpPr>
          <p:spPr>
            <a:xfrm>
              <a:off x="9231976" y="4020169"/>
              <a:ext cx="385944" cy="386044"/>
            </a:xfrm>
            <a:prstGeom prst="halfFrame">
              <a:avLst>
                <a:gd name="adj1" fmla="val 25770"/>
                <a:gd name="adj2" fmla="val 25770"/>
              </a:avLst>
            </a:prstGeom>
            <a:solidFill>
              <a:srgbClr val="56ABA8"/>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967235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884E-D1C0-4963-94FC-A254080E0CD6}"/>
              </a:ext>
            </a:extLst>
          </p:cNvPr>
          <p:cNvSpPr>
            <a:spLocks noGrp="1"/>
          </p:cNvSpPr>
          <p:nvPr>
            <p:ph type="title" idx="4294967295"/>
          </p:nvPr>
        </p:nvSpPr>
        <p:spPr>
          <a:xfrm>
            <a:off x="0" y="0"/>
            <a:ext cx="12192000" cy="1325563"/>
          </a:xfrm>
        </p:spPr>
        <p:txBody>
          <a:bodyPr>
            <a:normAutofit/>
          </a:bodyPr>
          <a:lstStyle/>
          <a:p>
            <a:pPr algn="ctr"/>
            <a:r>
              <a:rPr lang="en-US" cap="none" dirty="0">
                <a:solidFill>
                  <a:srgbClr val="004A4D"/>
                </a:solidFill>
                <a:latin typeface="Gilmer Light" pitchFamily="2" charset="77"/>
              </a:rPr>
              <a:t>YOUR BENEFITS</a:t>
            </a:r>
          </a:p>
        </p:txBody>
      </p:sp>
      <p:sp>
        <p:nvSpPr>
          <p:cNvPr id="5" name="Pentagon 4">
            <a:extLst>
              <a:ext uri="{FF2B5EF4-FFF2-40B4-BE49-F238E27FC236}">
                <a16:creationId xmlns:a16="http://schemas.microsoft.com/office/drawing/2014/main" id="{B19ADD11-B942-1F4C-90E1-442E889A249C}"/>
              </a:ext>
            </a:extLst>
          </p:cNvPr>
          <p:cNvSpPr/>
          <p:nvPr/>
        </p:nvSpPr>
        <p:spPr>
          <a:xfrm>
            <a:off x="0" y="1615793"/>
            <a:ext cx="6594270" cy="4086780"/>
          </a:xfrm>
          <a:prstGeom prst="homePlate">
            <a:avLst>
              <a:gd name="adj" fmla="val 23090"/>
            </a:avLst>
          </a:prstGeom>
          <a:solidFill>
            <a:srgbClr val="EAF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3825"/>
            <a:endParaRPr lang="en-US" dirty="0">
              <a:solidFill>
                <a:schemeClr val="tx1"/>
              </a:solidFill>
            </a:endParaRPr>
          </a:p>
        </p:txBody>
      </p:sp>
      <p:sp>
        <p:nvSpPr>
          <p:cNvPr id="8" name="Rectangle 7">
            <a:extLst>
              <a:ext uri="{FF2B5EF4-FFF2-40B4-BE49-F238E27FC236}">
                <a16:creationId xmlns:a16="http://schemas.microsoft.com/office/drawing/2014/main" id="{6D3B4F7F-3626-3C4E-8AF6-011937083589}"/>
              </a:ext>
            </a:extLst>
          </p:cNvPr>
          <p:cNvSpPr/>
          <p:nvPr/>
        </p:nvSpPr>
        <p:spPr>
          <a:xfrm>
            <a:off x="468518" y="1974404"/>
            <a:ext cx="5436218" cy="3262432"/>
          </a:xfrm>
          <a:prstGeom prst="rect">
            <a:avLst/>
          </a:prstGeom>
        </p:spPr>
        <p:txBody>
          <a:bodyPr wrap="square">
            <a:spAutoFit/>
          </a:bodyPr>
          <a:lstStyle/>
          <a:p>
            <a:pPr algn="just"/>
            <a:r>
              <a:rPr lang="en-US" sz="2400" dirty="0">
                <a:solidFill>
                  <a:srgbClr val="004A4D"/>
                </a:solidFill>
                <a:latin typeface="Gilmer Light" pitchFamily="2" charset="77"/>
                <a:ea typeface="Times New Roman" panose="02020603050405020304" pitchFamily="18" charset="0"/>
              </a:rPr>
              <a:t>FIRM-LEVEL BENEFITS</a:t>
            </a:r>
          </a:p>
          <a:p>
            <a:pPr marL="342900" indent="-342900">
              <a:buFont typeface="Arial" panose="020B0604020202020204" pitchFamily="34" charset="0"/>
              <a:buChar char="•"/>
            </a:pPr>
            <a:r>
              <a:rPr lang="en-US" sz="2200" dirty="0">
                <a:latin typeface="Gilmer Light" pitchFamily="2" charset="77"/>
              </a:rPr>
              <a:t>Annual employer match to 401k plan contributions</a:t>
            </a:r>
          </a:p>
          <a:p>
            <a:pPr marL="342900" indent="-342900">
              <a:buFont typeface="Arial" panose="020B0604020202020204" pitchFamily="34" charset="0"/>
              <a:buChar char="•"/>
            </a:pPr>
            <a:r>
              <a:rPr lang="en-US" sz="2200" dirty="0">
                <a:latin typeface="Gilmer Light" pitchFamily="2" charset="77"/>
              </a:rPr>
              <a:t>Insurance (Medical and Disability)</a:t>
            </a:r>
          </a:p>
          <a:p>
            <a:pPr marL="342900" indent="-342900">
              <a:buFont typeface="Arial" panose="020B0604020202020204" pitchFamily="34" charset="0"/>
              <a:buChar char="•"/>
            </a:pPr>
            <a:r>
              <a:rPr lang="en-US" sz="2200" dirty="0">
                <a:latin typeface="Gilmer Light" pitchFamily="2" charset="77"/>
              </a:rPr>
              <a:t>Development and training opportunities</a:t>
            </a:r>
          </a:p>
          <a:p>
            <a:pPr marL="342900" indent="-342900">
              <a:buFont typeface="Arial" panose="020B0604020202020204" pitchFamily="34" charset="0"/>
              <a:buChar char="•"/>
            </a:pPr>
            <a:r>
              <a:rPr lang="en-US" sz="2200" dirty="0">
                <a:latin typeface="Gilmer Light" pitchFamily="2" charset="77"/>
              </a:rPr>
              <a:t>Profit sharing program</a:t>
            </a:r>
          </a:p>
          <a:p>
            <a:endParaRPr lang="en-US" sz="2200" dirty="0">
              <a:latin typeface="Gilmer Light" pitchFamily="2" charset="77"/>
            </a:endParaRPr>
          </a:p>
          <a:p>
            <a:pPr marR="0" lvl="0" algn="just">
              <a:spcBef>
                <a:spcPts val="0"/>
              </a:spcBef>
              <a:spcAft>
                <a:spcPts val="0"/>
              </a:spcAft>
              <a:tabLst>
                <a:tab pos="685800" algn="l"/>
              </a:tabLst>
            </a:pPr>
            <a:r>
              <a:rPr lang="en-US" sz="1400" dirty="0">
                <a:effectLst/>
                <a:latin typeface="Gilmer Light" pitchFamily="2" charset="77"/>
                <a:ea typeface="Times New Roman" panose="02020603050405020304" pitchFamily="18" charset="0"/>
              </a:rPr>
              <a:t>DETAILS ARE AVAILABLE IN THE FIRM EMPLOYEE MANUAL AND BENEFITS PACKAGE</a:t>
            </a:r>
          </a:p>
        </p:txBody>
      </p:sp>
      <p:grpSp>
        <p:nvGrpSpPr>
          <p:cNvPr id="27" name="Group 26">
            <a:extLst>
              <a:ext uri="{FF2B5EF4-FFF2-40B4-BE49-F238E27FC236}">
                <a16:creationId xmlns:a16="http://schemas.microsoft.com/office/drawing/2014/main" id="{D70EA6AE-D136-A24B-939B-C76A9FC4DC8D}"/>
              </a:ext>
            </a:extLst>
          </p:cNvPr>
          <p:cNvGrpSpPr/>
          <p:nvPr/>
        </p:nvGrpSpPr>
        <p:grpSpPr>
          <a:xfrm>
            <a:off x="6734435" y="2169227"/>
            <a:ext cx="4470395" cy="1563342"/>
            <a:chOff x="9231976" y="1788032"/>
            <a:chExt cx="1702708" cy="1135585"/>
          </a:xfrm>
        </p:grpSpPr>
        <p:sp>
          <p:nvSpPr>
            <p:cNvPr id="14" name="Freeform 13">
              <a:extLst>
                <a:ext uri="{FF2B5EF4-FFF2-40B4-BE49-F238E27FC236}">
                  <a16:creationId xmlns:a16="http://schemas.microsoft.com/office/drawing/2014/main" id="{979C16A8-2B1A-684D-8E2E-60B57EF55825}"/>
                </a:ext>
              </a:extLst>
            </p:cNvPr>
            <p:cNvSpPr/>
            <p:nvPr/>
          </p:nvSpPr>
          <p:spPr>
            <a:xfrm>
              <a:off x="9327662" y="1930988"/>
              <a:ext cx="1607022" cy="992629"/>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b="1" kern="1200" dirty="0">
                  <a:solidFill>
                    <a:srgbClr val="004A4D"/>
                  </a:solidFill>
                  <a:latin typeface="Gilmer Light" pitchFamily="2" charset="77"/>
                </a:rPr>
                <a:t>PAID TIME OFF</a:t>
              </a:r>
            </a:p>
            <a:p>
              <a:pPr marL="236538" lvl="1" indent="-220663" algn="l" defTabSz="400050">
                <a:lnSpc>
                  <a:spcPct val="90000"/>
                </a:lnSpc>
                <a:spcBef>
                  <a:spcPct val="0"/>
                </a:spcBef>
                <a:spcAft>
                  <a:spcPct val="15000"/>
                </a:spcAft>
                <a:buChar char="•"/>
              </a:pPr>
              <a:r>
                <a:rPr lang="en-US" sz="2000" kern="1200" dirty="0">
                  <a:latin typeface="Gilmer Light" pitchFamily="2" charset="77"/>
                </a:rPr>
                <a:t>15 </a:t>
              </a:r>
              <a:r>
                <a:rPr lang="en-US" sz="2000" dirty="0">
                  <a:latin typeface="Gilmer Light" pitchFamily="2" charset="77"/>
                </a:rPr>
                <a:t>days prior to 4 years, </a:t>
              </a:r>
              <a:r>
                <a:rPr lang="en-US" sz="2000" kern="1200" dirty="0">
                  <a:latin typeface="Gilmer Light" pitchFamily="2" charset="77"/>
                </a:rPr>
                <a:t>5 days for each additional year</a:t>
              </a:r>
            </a:p>
            <a:p>
              <a:pPr marL="236538" lvl="1" indent="-220663" algn="l" defTabSz="400050">
                <a:lnSpc>
                  <a:spcPct val="90000"/>
                </a:lnSpc>
                <a:spcBef>
                  <a:spcPct val="0"/>
                </a:spcBef>
                <a:spcAft>
                  <a:spcPct val="15000"/>
                </a:spcAft>
                <a:buChar char="•"/>
              </a:pPr>
              <a:r>
                <a:rPr lang="en-US" sz="2000" dirty="0">
                  <a:latin typeface="Gilmer Light" pitchFamily="2" charset="77"/>
                </a:rPr>
                <a:t>Unlimited PTO upon 6+ years</a:t>
              </a:r>
              <a:endParaRPr lang="en-US" sz="1200" kern="1200" dirty="0">
                <a:latin typeface="Gilmer Light" pitchFamily="2" charset="77"/>
              </a:endParaRPr>
            </a:p>
          </p:txBody>
        </p:sp>
        <p:sp>
          <p:nvSpPr>
            <p:cNvPr id="15" name="Half Frame 14">
              <a:extLst>
                <a:ext uri="{FF2B5EF4-FFF2-40B4-BE49-F238E27FC236}">
                  <a16:creationId xmlns:a16="http://schemas.microsoft.com/office/drawing/2014/main" id="{83F14C21-F8BB-EA4D-A9BF-E59094CDBFD6}"/>
                </a:ext>
              </a:extLst>
            </p:cNvPr>
            <p:cNvSpPr/>
            <p:nvPr/>
          </p:nvSpPr>
          <p:spPr>
            <a:xfrm>
              <a:off x="9231976" y="1788032"/>
              <a:ext cx="385944" cy="386044"/>
            </a:xfrm>
            <a:prstGeom prst="halfFrame">
              <a:avLst>
                <a:gd name="adj1" fmla="val 25770"/>
                <a:gd name="adj2" fmla="val 25770"/>
              </a:avLst>
            </a:prstGeom>
            <a:solidFill>
              <a:srgbClr val="004A4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latin typeface="Gilmer Light" pitchFamily="2" charset="77"/>
              </a:endParaRPr>
            </a:p>
          </p:txBody>
        </p:sp>
      </p:grpSp>
      <p:grpSp>
        <p:nvGrpSpPr>
          <p:cNvPr id="26" name="Group 25">
            <a:extLst>
              <a:ext uri="{FF2B5EF4-FFF2-40B4-BE49-F238E27FC236}">
                <a16:creationId xmlns:a16="http://schemas.microsoft.com/office/drawing/2014/main" id="{27B4FD7E-F603-EB43-A9D9-2F5902ED3484}"/>
              </a:ext>
            </a:extLst>
          </p:cNvPr>
          <p:cNvGrpSpPr/>
          <p:nvPr/>
        </p:nvGrpSpPr>
        <p:grpSpPr>
          <a:xfrm>
            <a:off x="6734431" y="4038576"/>
            <a:ext cx="5129212" cy="1564824"/>
            <a:chOff x="9231976" y="4020169"/>
            <a:chExt cx="2006537" cy="1134295"/>
          </a:xfrm>
        </p:grpSpPr>
        <p:sp>
          <p:nvSpPr>
            <p:cNvPr id="20" name="Freeform 19">
              <a:extLst>
                <a:ext uri="{FF2B5EF4-FFF2-40B4-BE49-F238E27FC236}">
                  <a16:creationId xmlns:a16="http://schemas.microsoft.com/office/drawing/2014/main" id="{4413EE3E-BA4F-7B4C-BA93-3B95BF41ADCD}"/>
                </a:ext>
              </a:extLst>
            </p:cNvPr>
            <p:cNvSpPr/>
            <p:nvPr/>
          </p:nvSpPr>
          <p:spPr>
            <a:xfrm>
              <a:off x="9330253" y="4161835"/>
              <a:ext cx="1908260" cy="992629"/>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r>
                <a:rPr lang="en-US" b="1" cap="all" dirty="0">
                  <a:solidFill>
                    <a:srgbClr val="56ABA8"/>
                  </a:solidFill>
                  <a:latin typeface="Gilmer Light" pitchFamily="2" charset="77"/>
                </a:rPr>
                <a:t>Professional education reimbursement</a:t>
              </a:r>
            </a:p>
            <a:p>
              <a:pPr marL="287338" lvl="1" indent="-287338" algn="l" defTabSz="400050">
                <a:lnSpc>
                  <a:spcPct val="90000"/>
                </a:lnSpc>
                <a:spcBef>
                  <a:spcPct val="0"/>
                </a:spcBef>
                <a:spcAft>
                  <a:spcPct val="15000"/>
                </a:spcAft>
                <a:buChar char="•"/>
              </a:pPr>
              <a:r>
                <a:rPr lang="en-US" sz="2000" dirty="0">
                  <a:latin typeface="Gilmer Light" pitchFamily="2" charset="77"/>
                </a:rPr>
                <a:t>Payment and/or reimbursement for position-specific licenses, designations and training</a:t>
              </a:r>
              <a:endParaRPr lang="en-US" sz="2000" kern="1200" dirty="0">
                <a:latin typeface="Gilmer Light" pitchFamily="2" charset="77"/>
              </a:endParaRPr>
            </a:p>
          </p:txBody>
        </p:sp>
        <p:sp>
          <p:nvSpPr>
            <p:cNvPr id="21" name="Half Frame 20">
              <a:extLst>
                <a:ext uri="{FF2B5EF4-FFF2-40B4-BE49-F238E27FC236}">
                  <a16:creationId xmlns:a16="http://schemas.microsoft.com/office/drawing/2014/main" id="{4087F1AA-E2A4-4B4F-A78A-E62C8F7C6976}"/>
                </a:ext>
              </a:extLst>
            </p:cNvPr>
            <p:cNvSpPr/>
            <p:nvPr/>
          </p:nvSpPr>
          <p:spPr>
            <a:xfrm>
              <a:off x="9231976" y="4020169"/>
              <a:ext cx="385944" cy="386044"/>
            </a:xfrm>
            <a:prstGeom prst="halfFrame">
              <a:avLst>
                <a:gd name="adj1" fmla="val 25770"/>
                <a:gd name="adj2" fmla="val 25770"/>
              </a:avLst>
            </a:prstGeom>
            <a:solidFill>
              <a:srgbClr val="56ABA8"/>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sp>
        <p:nvSpPr>
          <p:cNvPr id="12" name="Rectangle 11">
            <a:extLst>
              <a:ext uri="{FF2B5EF4-FFF2-40B4-BE49-F238E27FC236}">
                <a16:creationId xmlns:a16="http://schemas.microsoft.com/office/drawing/2014/main" id="{385F7AE8-F379-924B-A53C-5B03D4E138FB}"/>
              </a:ext>
            </a:extLst>
          </p:cNvPr>
          <p:cNvSpPr/>
          <p:nvPr/>
        </p:nvSpPr>
        <p:spPr>
          <a:xfrm>
            <a:off x="29896" y="5992803"/>
            <a:ext cx="5874840" cy="523220"/>
          </a:xfrm>
          <a:prstGeom prst="rect">
            <a:avLst/>
          </a:prstGeom>
        </p:spPr>
        <p:txBody>
          <a:bodyPr wrap="square">
            <a:spAutoFit/>
          </a:bodyPr>
          <a:lstStyle/>
          <a:p>
            <a:pPr algn="just">
              <a:tabLst>
                <a:tab pos="685800" algn="l"/>
              </a:tabLst>
            </a:pPr>
            <a:r>
              <a:rPr lang="en-US" sz="1400" dirty="0">
                <a:latin typeface="Gilmer Light" pitchFamily="2" charset="77"/>
              </a:rPr>
              <a:t>Eligibility: Full-time, exempt employment and start date for benefits vary, but typically 90 days of employment is the minimum</a:t>
            </a:r>
          </a:p>
        </p:txBody>
      </p:sp>
      <p:sp>
        <p:nvSpPr>
          <p:cNvPr id="3" name="Rectangle 2">
            <a:extLst>
              <a:ext uri="{FF2B5EF4-FFF2-40B4-BE49-F238E27FC236}">
                <a16:creationId xmlns:a16="http://schemas.microsoft.com/office/drawing/2014/main" id="{9A1E00F1-D2D7-FE48-B020-5B2122C7B24E}"/>
              </a:ext>
            </a:extLst>
          </p:cNvPr>
          <p:cNvSpPr/>
          <p:nvPr/>
        </p:nvSpPr>
        <p:spPr>
          <a:xfrm>
            <a:off x="6594270" y="1553670"/>
            <a:ext cx="4610558" cy="461665"/>
          </a:xfrm>
          <a:prstGeom prst="rect">
            <a:avLst/>
          </a:prstGeom>
        </p:spPr>
        <p:txBody>
          <a:bodyPr wrap="none">
            <a:spAutoFit/>
          </a:bodyPr>
          <a:lstStyle/>
          <a:p>
            <a:pPr algn="just"/>
            <a:r>
              <a:rPr lang="en-US" sz="2400" dirty="0">
                <a:solidFill>
                  <a:srgbClr val="004A4D"/>
                </a:solidFill>
                <a:latin typeface="Gilmer Light" pitchFamily="2" charset="77"/>
                <a:ea typeface="Times New Roman" panose="02020603050405020304" pitchFamily="18" charset="0"/>
              </a:rPr>
              <a:t>POSITION SPECIFIC BENEFITS</a:t>
            </a:r>
          </a:p>
        </p:txBody>
      </p:sp>
    </p:spTree>
    <p:extLst>
      <p:ext uri="{BB962C8B-B14F-4D97-AF65-F5344CB8AC3E}">
        <p14:creationId xmlns:p14="http://schemas.microsoft.com/office/powerpoint/2010/main" val="215851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4F86-D86A-4B29-B444-06737E5CD44F}"/>
              </a:ext>
            </a:extLst>
          </p:cNvPr>
          <p:cNvSpPr>
            <a:spLocks noGrp="1"/>
          </p:cNvSpPr>
          <p:nvPr>
            <p:ph type="title" idx="4294967295"/>
          </p:nvPr>
        </p:nvSpPr>
        <p:spPr>
          <a:xfrm>
            <a:off x="0" y="30567"/>
            <a:ext cx="12192000" cy="1111250"/>
          </a:xfrm>
        </p:spPr>
        <p:txBody>
          <a:bodyPr vert="horz" lIns="91440" tIns="45720" rIns="91440" bIns="45720" rtlCol="0" anchor="ctr">
            <a:normAutofit/>
          </a:bodyPr>
          <a:lstStyle/>
          <a:p>
            <a:pPr algn="ctr"/>
            <a:r>
              <a:rPr lang="en-US" cap="none" dirty="0">
                <a:solidFill>
                  <a:srgbClr val="004A4D"/>
                </a:solidFill>
                <a:latin typeface="Gilmer Light" pitchFamily="2" charset="77"/>
              </a:rPr>
              <a:t>PERFORMANCE INCENTIVES </a:t>
            </a:r>
          </a:p>
        </p:txBody>
      </p:sp>
      <p:sp>
        <p:nvSpPr>
          <p:cNvPr id="6" name="Rectangle 5">
            <a:extLst>
              <a:ext uri="{FF2B5EF4-FFF2-40B4-BE49-F238E27FC236}">
                <a16:creationId xmlns:a16="http://schemas.microsoft.com/office/drawing/2014/main" id="{04A423BE-1727-804F-8D8C-DD468A7E6848}"/>
              </a:ext>
            </a:extLst>
          </p:cNvPr>
          <p:cNvSpPr/>
          <p:nvPr/>
        </p:nvSpPr>
        <p:spPr>
          <a:xfrm>
            <a:off x="567268" y="988801"/>
            <a:ext cx="11057465" cy="124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rgbClr val="606060"/>
                </a:solidFill>
                <a:latin typeface="Gilmer Light" pitchFamily="2" charset="77"/>
              </a:rPr>
              <a:t>Incentives are variable compensation designed to reward high-performing team players who contribute to our success and demonstrate long-term commitment. Incentives are not guaranteed compensation.</a:t>
            </a:r>
          </a:p>
          <a:p>
            <a:pPr algn="just"/>
            <a:r>
              <a:rPr lang="en-US" sz="1600" dirty="0">
                <a:solidFill>
                  <a:srgbClr val="56ABA8"/>
                </a:solidFill>
                <a:latin typeface="Gilmer Light" pitchFamily="2" charset="77"/>
              </a:rPr>
              <a:t>Eligibility: Full-time, exempt employment, at least six months with the firm and satisfactory job performance</a:t>
            </a:r>
          </a:p>
          <a:p>
            <a:pPr algn="just"/>
            <a:endParaRPr lang="en-US" sz="2000" dirty="0">
              <a:solidFill>
                <a:srgbClr val="606060"/>
              </a:solidFill>
              <a:latin typeface="Gilmer Light" pitchFamily="2" charset="77"/>
            </a:endParaRPr>
          </a:p>
        </p:txBody>
      </p:sp>
      <p:sp>
        <p:nvSpPr>
          <p:cNvPr id="9" name="Half Frame 8">
            <a:extLst>
              <a:ext uri="{FF2B5EF4-FFF2-40B4-BE49-F238E27FC236}">
                <a16:creationId xmlns:a16="http://schemas.microsoft.com/office/drawing/2014/main" id="{03A5AF1C-9468-5442-BDCC-F60B1D0CBFBB}"/>
              </a:ext>
            </a:extLst>
          </p:cNvPr>
          <p:cNvSpPr/>
          <p:nvPr/>
        </p:nvSpPr>
        <p:spPr>
          <a:xfrm>
            <a:off x="382039" y="2443835"/>
            <a:ext cx="1085597" cy="517724"/>
          </a:xfrm>
          <a:prstGeom prst="halfFrame">
            <a:avLst>
              <a:gd name="adj1" fmla="val 25770"/>
              <a:gd name="adj2" fmla="val 25770"/>
            </a:avLst>
          </a:prstGeom>
          <a:solidFill>
            <a:srgbClr val="004A4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latin typeface="Gilmer Light" pitchFamily="2" charset="77"/>
            </a:endParaRPr>
          </a:p>
        </p:txBody>
      </p:sp>
      <p:grpSp>
        <p:nvGrpSpPr>
          <p:cNvPr id="10" name="Group 9">
            <a:extLst>
              <a:ext uri="{FF2B5EF4-FFF2-40B4-BE49-F238E27FC236}">
                <a16:creationId xmlns:a16="http://schemas.microsoft.com/office/drawing/2014/main" id="{42876CC5-DF38-0B42-B933-A571E6ED23E6}"/>
              </a:ext>
            </a:extLst>
          </p:cNvPr>
          <p:cNvGrpSpPr/>
          <p:nvPr/>
        </p:nvGrpSpPr>
        <p:grpSpPr>
          <a:xfrm>
            <a:off x="6095996" y="2400209"/>
            <a:ext cx="5481302" cy="2506746"/>
            <a:chOff x="9231976" y="4020169"/>
            <a:chExt cx="1672930" cy="1817068"/>
          </a:xfrm>
        </p:grpSpPr>
        <p:sp>
          <p:nvSpPr>
            <p:cNvPr id="11" name="Freeform 10">
              <a:extLst>
                <a:ext uri="{FF2B5EF4-FFF2-40B4-BE49-F238E27FC236}">
                  <a16:creationId xmlns:a16="http://schemas.microsoft.com/office/drawing/2014/main" id="{F27CCBC0-7B8A-7442-866E-07F77D00E9D5}"/>
                </a:ext>
              </a:extLst>
            </p:cNvPr>
            <p:cNvSpPr/>
            <p:nvPr/>
          </p:nvSpPr>
          <p:spPr>
            <a:xfrm>
              <a:off x="9297884" y="4163616"/>
              <a:ext cx="1607022" cy="1673621"/>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b="1" kern="1200" dirty="0">
                  <a:solidFill>
                    <a:srgbClr val="56ABA8"/>
                  </a:solidFill>
                  <a:latin typeface="Gilmer Light" pitchFamily="2" charset="77"/>
                </a:rPr>
                <a:t>FIRM PERFORMANCE</a:t>
              </a:r>
            </a:p>
            <a:p>
              <a:pPr marL="233363" lvl="1" indent="-233363" algn="l" defTabSz="400050">
                <a:lnSpc>
                  <a:spcPct val="90000"/>
                </a:lnSpc>
                <a:spcBef>
                  <a:spcPct val="0"/>
                </a:spcBef>
                <a:spcAft>
                  <a:spcPct val="15000"/>
                </a:spcAft>
                <a:buChar char="•"/>
              </a:pPr>
              <a:r>
                <a:rPr lang="en-US" sz="1600" dirty="0">
                  <a:latin typeface="Gilmer Light" pitchFamily="2" charset="77"/>
                </a:rPr>
                <a:t>X% of firm profits are set aside for a </a:t>
              </a:r>
              <a:r>
                <a:rPr lang="en-US" sz="1600" kern="1200" dirty="0">
                  <a:latin typeface="Gilmer Light" pitchFamily="2" charset="77"/>
                </a:rPr>
                <a:t>bonus pool, </a:t>
              </a:r>
              <a:r>
                <a:rPr lang="en-US" sz="1600" b="1" dirty="0">
                  <a:latin typeface="Gilmer Light" pitchFamily="2" charset="77"/>
                </a:rPr>
                <a:t>funded based on </a:t>
              </a:r>
              <a:r>
                <a:rPr lang="en-US" sz="1600" b="1" kern="1200" dirty="0">
                  <a:latin typeface="Gilmer Light" pitchFamily="2" charset="77"/>
                </a:rPr>
                <a:t>achievement of firm goals</a:t>
              </a:r>
              <a:r>
                <a:rPr lang="en-US" sz="1600" kern="1200" dirty="0">
                  <a:latin typeface="Gilmer Light" pitchFamily="2" charset="77"/>
                </a:rPr>
                <a:t> in: </a:t>
              </a:r>
              <a:r>
                <a:rPr lang="en-US" sz="1600" dirty="0">
                  <a:latin typeface="Gilmer Light" pitchFamily="2" charset="77"/>
                </a:rPr>
                <a:t>profitability, revenue growth and client retention</a:t>
              </a:r>
            </a:p>
            <a:p>
              <a:pPr marL="233363" lvl="1" indent="-233363" algn="l" defTabSz="400050">
                <a:lnSpc>
                  <a:spcPct val="90000"/>
                </a:lnSpc>
                <a:spcBef>
                  <a:spcPct val="0"/>
                </a:spcBef>
                <a:spcAft>
                  <a:spcPct val="15000"/>
                </a:spcAft>
                <a:buChar char="•"/>
              </a:pPr>
              <a:r>
                <a:rPr lang="en-US" sz="1600" dirty="0">
                  <a:latin typeface="Gilmer Light" pitchFamily="2" charset="77"/>
                </a:rPr>
                <a:t>Each team member </a:t>
              </a:r>
              <a:r>
                <a:rPr lang="en-US" sz="1600" b="1" dirty="0">
                  <a:latin typeface="Gilmer Light" pitchFamily="2" charset="77"/>
                </a:rPr>
                <a:t>bonus based on their position, experience and contribution,</a:t>
              </a:r>
              <a:r>
                <a:rPr lang="en-US" sz="1600" dirty="0">
                  <a:latin typeface="Gilmer Light" pitchFamily="2" charset="77"/>
                </a:rPr>
                <a:t> paid in February it if the firm achieves the goals</a:t>
              </a:r>
            </a:p>
            <a:p>
              <a:pPr marL="233363" lvl="1" indent="-233363" defTabSz="400050">
                <a:lnSpc>
                  <a:spcPct val="90000"/>
                </a:lnSpc>
                <a:spcBef>
                  <a:spcPct val="0"/>
                </a:spcBef>
                <a:spcAft>
                  <a:spcPct val="15000"/>
                </a:spcAft>
                <a:buChar char="•"/>
              </a:pPr>
              <a:r>
                <a:rPr lang="en-US" sz="1600" dirty="0">
                  <a:latin typeface="Gilmer Light" pitchFamily="2" charset="77"/>
                </a:rPr>
                <a:t>Firm goals set annually at the beginning of each calendar year; progress shared quarterly</a:t>
              </a:r>
              <a:endParaRPr lang="en-US" sz="1600" kern="1200" dirty="0">
                <a:latin typeface="Gilmer Light" pitchFamily="2" charset="77"/>
              </a:endParaRPr>
            </a:p>
          </p:txBody>
        </p:sp>
        <p:sp>
          <p:nvSpPr>
            <p:cNvPr id="12" name="Half Frame 11">
              <a:extLst>
                <a:ext uri="{FF2B5EF4-FFF2-40B4-BE49-F238E27FC236}">
                  <a16:creationId xmlns:a16="http://schemas.microsoft.com/office/drawing/2014/main" id="{AC45E1EF-BCFD-F04C-B8D0-3D7675B40C0E}"/>
                </a:ext>
              </a:extLst>
            </p:cNvPr>
            <p:cNvSpPr/>
            <p:nvPr/>
          </p:nvSpPr>
          <p:spPr>
            <a:xfrm>
              <a:off x="9231976" y="4020169"/>
              <a:ext cx="385944" cy="386044"/>
            </a:xfrm>
            <a:prstGeom prst="halfFrame">
              <a:avLst>
                <a:gd name="adj1" fmla="val 25770"/>
                <a:gd name="adj2" fmla="val 25770"/>
              </a:avLst>
            </a:prstGeom>
            <a:solidFill>
              <a:srgbClr val="56ABA8"/>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sp>
        <p:nvSpPr>
          <p:cNvPr id="15" name="Freeform 14">
            <a:extLst>
              <a:ext uri="{FF2B5EF4-FFF2-40B4-BE49-F238E27FC236}">
                <a16:creationId xmlns:a16="http://schemas.microsoft.com/office/drawing/2014/main" id="{959FC5D4-045C-8D47-BEB1-CD0F17B97AA6}"/>
              </a:ext>
            </a:extLst>
          </p:cNvPr>
          <p:cNvSpPr/>
          <p:nvPr/>
        </p:nvSpPr>
        <p:spPr>
          <a:xfrm>
            <a:off x="567267" y="2645414"/>
            <a:ext cx="4739336" cy="1635453"/>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1" defTabSz="400050">
              <a:lnSpc>
                <a:spcPct val="90000"/>
              </a:lnSpc>
              <a:spcBef>
                <a:spcPct val="0"/>
              </a:spcBef>
              <a:spcAft>
                <a:spcPct val="15000"/>
              </a:spcAft>
            </a:pPr>
            <a:r>
              <a:rPr lang="en-US" sz="1600" b="1" dirty="0">
                <a:solidFill>
                  <a:srgbClr val="004A4D"/>
                </a:solidFill>
                <a:latin typeface="Gilmer Light" pitchFamily="2" charset="77"/>
              </a:rPr>
              <a:t>INDIVIDUAL PERFORMANCE</a:t>
            </a:r>
          </a:p>
          <a:p>
            <a:pPr marL="233363" lvl="1" indent="-233363" algn="l" defTabSz="400050">
              <a:lnSpc>
                <a:spcPct val="90000"/>
              </a:lnSpc>
              <a:spcBef>
                <a:spcPct val="0"/>
              </a:spcBef>
              <a:spcAft>
                <a:spcPct val="15000"/>
              </a:spcAft>
              <a:buFont typeface="Arial" panose="020B0604020202020204" pitchFamily="34" charset="0"/>
              <a:buChar char="•"/>
            </a:pPr>
            <a:r>
              <a:rPr lang="en-US" sz="1600" kern="1200" dirty="0">
                <a:latin typeface="Gilmer Light" pitchFamily="2" charset="77"/>
              </a:rPr>
              <a:t>Adviser incentive is included as a part of the percentage of revenue managed</a:t>
            </a:r>
          </a:p>
          <a:p>
            <a:pPr marL="233363" lvl="1" indent="-233363" algn="l" defTabSz="400050">
              <a:lnSpc>
                <a:spcPct val="90000"/>
              </a:lnSpc>
              <a:spcBef>
                <a:spcPct val="0"/>
              </a:spcBef>
              <a:spcAft>
                <a:spcPct val="15000"/>
              </a:spcAft>
              <a:buFont typeface="Arial" panose="020B0604020202020204" pitchFamily="34" charset="0"/>
              <a:buChar char="•"/>
            </a:pPr>
            <a:r>
              <a:rPr lang="en-US" sz="1600" dirty="0">
                <a:latin typeface="Gilmer Light" pitchFamily="2" charset="77"/>
              </a:rPr>
              <a:t>I</a:t>
            </a:r>
            <a:r>
              <a:rPr lang="en-US" sz="1600" kern="1200" dirty="0">
                <a:latin typeface="Gilmer Light" pitchFamily="2" charset="77"/>
              </a:rPr>
              <a:t>ncentive is set as a </a:t>
            </a:r>
            <a:r>
              <a:rPr lang="en-US" sz="1600" b="1" kern="1200" dirty="0">
                <a:latin typeface="Gilmer Light" pitchFamily="2" charset="77"/>
              </a:rPr>
              <a:t>% of base compensation </a:t>
            </a:r>
            <a:r>
              <a:rPr lang="en-US" sz="1600" kern="1200" dirty="0">
                <a:latin typeface="Gilmer Light" pitchFamily="2" charset="77"/>
              </a:rPr>
              <a:t>and is paid out </a:t>
            </a:r>
            <a:r>
              <a:rPr lang="en-US" sz="1600" b="1" kern="1200" dirty="0">
                <a:latin typeface="Gilmer Light" pitchFamily="2" charset="77"/>
              </a:rPr>
              <a:t>based on individual performance </a:t>
            </a:r>
            <a:r>
              <a:rPr lang="en-US" sz="1600" kern="1200" dirty="0">
                <a:latin typeface="Gilmer Light" pitchFamily="2" charset="77"/>
              </a:rPr>
              <a:t>and the achievement of team member goals / KPIs</a:t>
            </a:r>
          </a:p>
          <a:p>
            <a:pPr marL="233363" lvl="1" indent="-233363" algn="l" defTabSz="400050">
              <a:lnSpc>
                <a:spcPct val="90000"/>
              </a:lnSpc>
              <a:spcBef>
                <a:spcPct val="0"/>
              </a:spcBef>
              <a:spcAft>
                <a:spcPct val="15000"/>
              </a:spcAft>
              <a:buFont typeface="Arial" panose="020B0604020202020204" pitchFamily="34" charset="0"/>
              <a:buChar char="•"/>
            </a:pPr>
            <a:endParaRPr lang="en-US" sz="1600" dirty="0">
              <a:latin typeface="Gilmer Light" pitchFamily="2" charset="77"/>
            </a:endParaRPr>
          </a:p>
          <a:p>
            <a:pPr marL="233363" lvl="1" indent="-233363" algn="l" defTabSz="400050">
              <a:lnSpc>
                <a:spcPct val="90000"/>
              </a:lnSpc>
              <a:spcBef>
                <a:spcPct val="0"/>
              </a:spcBef>
              <a:spcAft>
                <a:spcPct val="15000"/>
              </a:spcAft>
              <a:buFont typeface="Arial" panose="020B0604020202020204" pitchFamily="34" charset="0"/>
              <a:buChar char="•"/>
            </a:pPr>
            <a:endParaRPr lang="en-US" sz="1050" kern="1200" dirty="0">
              <a:latin typeface="Gilmer Light" pitchFamily="2" charset="77"/>
            </a:endParaRPr>
          </a:p>
        </p:txBody>
      </p:sp>
      <p:sp>
        <p:nvSpPr>
          <p:cNvPr id="18" name="TextBox 17">
            <a:extLst>
              <a:ext uri="{FF2B5EF4-FFF2-40B4-BE49-F238E27FC236}">
                <a16:creationId xmlns:a16="http://schemas.microsoft.com/office/drawing/2014/main" id="{1E9E4E86-DCA3-D24E-8401-765531E25E01}"/>
              </a:ext>
            </a:extLst>
          </p:cNvPr>
          <p:cNvSpPr txBox="1"/>
          <p:nvPr/>
        </p:nvSpPr>
        <p:spPr>
          <a:xfrm>
            <a:off x="0" y="6306310"/>
            <a:ext cx="12192000" cy="523220"/>
          </a:xfrm>
          <a:prstGeom prst="rect">
            <a:avLst/>
          </a:prstGeom>
          <a:noFill/>
        </p:spPr>
        <p:txBody>
          <a:bodyPr wrap="square" rtlCol="0">
            <a:spAutoFit/>
          </a:bodyPr>
          <a:lstStyle/>
          <a:p>
            <a:pPr algn="ctr"/>
            <a:r>
              <a:rPr lang="en-US" sz="2800" b="1" dirty="0">
                <a:solidFill>
                  <a:srgbClr val="D17346"/>
                </a:solidFill>
                <a:latin typeface="Gilmer Light" pitchFamily="2" charset="77"/>
              </a:rPr>
              <a:t>EXAMPLE 1</a:t>
            </a:r>
          </a:p>
        </p:txBody>
      </p:sp>
      <p:sp>
        <p:nvSpPr>
          <p:cNvPr id="5" name="Freeform 14">
            <a:extLst>
              <a:ext uri="{FF2B5EF4-FFF2-40B4-BE49-F238E27FC236}">
                <a16:creationId xmlns:a16="http://schemas.microsoft.com/office/drawing/2014/main" id="{B0B22DC7-9BB8-40D7-80B5-92B90768837C}"/>
              </a:ext>
            </a:extLst>
          </p:cNvPr>
          <p:cNvSpPr/>
          <p:nvPr/>
        </p:nvSpPr>
        <p:spPr>
          <a:xfrm>
            <a:off x="780863" y="4906954"/>
            <a:ext cx="4739336" cy="1186941"/>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1" defTabSz="400050">
              <a:lnSpc>
                <a:spcPct val="90000"/>
              </a:lnSpc>
              <a:spcBef>
                <a:spcPct val="0"/>
              </a:spcBef>
              <a:spcAft>
                <a:spcPct val="15000"/>
              </a:spcAft>
            </a:pPr>
            <a:r>
              <a:rPr lang="en-US" sz="1600" dirty="0">
                <a:solidFill>
                  <a:srgbClr val="004A4D"/>
                </a:solidFill>
                <a:latin typeface="Gilmer Light" pitchFamily="2" charset="77"/>
              </a:rPr>
              <a:t>HOW IT WORKS</a:t>
            </a:r>
          </a:p>
          <a:p>
            <a:pPr marL="233363" lvl="1" indent="-233363" algn="l" defTabSz="400050">
              <a:lnSpc>
                <a:spcPct val="90000"/>
              </a:lnSpc>
              <a:spcBef>
                <a:spcPct val="0"/>
              </a:spcBef>
              <a:spcAft>
                <a:spcPct val="15000"/>
              </a:spcAft>
              <a:buFont typeface="Arial" panose="020B0604020202020204" pitchFamily="34" charset="0"/>
              <a:buChar char="•"/>
            </a:pPr>
            <a:r>
              <a:rPr lang="en-US" sz="1600" kern="1200" dirty="0">
                <a:latin typeface="Gilmer Light" pitchFamily="2" charset="77"/>
              </a:rPr>
              <a:t>Compensation:				 $150,000</a:t>
            </a:r>
          </a:p>
          <a:p>
            <a:pPr marL="233363" lvl="1" indent="-233363" algn="l" defTabSz="400050">
              <a:lnSpc>
                <a:spcPct val="90000"/>
              </a:lnSpc>
              <a:spcBef>
                <a:spcPct val="0"/>
              </a:spcBef>
              <a:spcAft>
                <a:spcPct val="15000"/>
              </a:spcAft>
              <a:buFont typeface="Arial" panose="020B0604020202020204" pitchFamily="34" charset="0"/>
              <a:buChar char="•"/>
            </a:pPr>
            <a:r>
              <a:rPr lang="en-US" sz="1600" kern="1200" dirty="0">
                <a:latin typeface="Gilmer Light" pitchFamily="2" charset="77"/>
              </a:rPr>
              <a:t>7% of base compensation:      	 $12,000	</a:t>
            </a:r>
          </a:p>
          <a:p>
            <a:pPr marL="233363" lvl="1" indent="-233363" algn="l" defTabSz="400050">
              <a:lnSpc>
                <a:spcPct val="90000"/>
              </a:lnSpc>
              <a:spcBef>
                <a:spcPct val="0"/>
              </a:spcBef>
              <a:spcAft>
                <a:spcPct val="15000"/>
              </a:spcAft>
              <a:buFont typeface="Arial" panose="020B0604020202020204" pitchFamily="34" charset="0"/>
              <a:buChar char="•"/>
            </a:pPr>
            <a:r>
              <a:rPr lang="en-US" sz="1600" dirty="0">
                <a:latin typeface="Gilmer Light" pitchFamily="2" charset="77"/>
              </a:rPr>
              <a:t>90% achievement of goals:	=$10,800</a:t>
            </a:r>
            <a:endParaRPr lang="en-US" sz="1050" kern="1200" dirty="0">
              <a:latin typeface="Gilmer Light" pitchFamily="2" charset="77"/>
            </a:endParaRPr>
          </a:p>
        </p:txBody>
      </p:sp>
      <p:sp>
        <p:nvSpPr>
          <p:cNvPr id="20" name="Freeform 14">
            <a:extLst>
              <a:ext uri="{FF2B5EF4-FFF2-40B4-BE49-F238E27FC236}">
                <a16:creationId xmlns:a16="http://schemas.microsoft.com/office/drawing/2014/main" id="{04314779-09FF-4DC1-8CFC-0A3DE823840D}"/>
              </a:ext>
            </a:extLst>
          </p:cNvPr>
          <p:cNvSpPr/>
          <p:nvPr/>
        </p:nvSpPr>
        <p:spPr>
          <a:xfrm>
            <a:off x="6515652" y="4906955"/>
            <a:ext cx="4739336" cy="1186941"/>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1" defTabSz="400050">
              <a:lnSpc>
                <a:spcPct val="90000"/>
              </a:lnSpc>
              <a:spcBef>
                <a:spcPct val="0"/>
              </a:spcBef>
              <a:spcAft>
                <a:spcPct val="15000"/>
              </a:spcAft>
            </a:pPr>
            <a:r>
              <a:rPr lang="en-US" sz="1600" dirty="0">
                <a:solidFill>
                  <a:srgbClr val="56ABA8"/>
                </a:solidFill>
                <a:latin typeface="Gilmer Light" pitchFamily="2" charset="77"/>
              </a:rPr>
              <a:t>HOW IT WORKS</a:t>
            </a:r>
          </a:p>
          <a:p>
            <a:pPr marL="233363" lvl="1" indent="-233363" algn="l" defTabSz="400050">
              <a:lnSpc>
                <a:spcPct val="90000"/>
              </a:lnSpc>
              <a:spcBef>
                <a:spcPct val="0"/>
              </a:spcBef>
              <a:spcAft>
                <a:spcPct val="15000"/>
              </a:spcAft>
              <a:buFont typeface="Arial" panose="020B0604020202020204" pitchFamily="34" charset="0"/>
              <a:buChar char="•"/>
            </a:pPr>
            <a:r>
              <a:rPr lang="en-US" sz="1600" kern="1200" dirty="0">
                <a:latin typeface="Gilmer Light" pitchFamily="2" charset="77"/>
              </a:rPr>
              <a:t>Firm Revenue:	 				$</a:t>
            </a:r>
            <a:r>
              <a:rPr lang="en-US" sz="1600" dirty="0">
                <a:latin typeface="Gilmer Light" pitchFamily="2" charset="77"/>
              </a:rPr>
              <a:t>50</a:t>
            </a:r>
            <a:r>
              <a:rPr lang="en-US" sz="1600" kern="1200" dirty="0">
                <a:latin typeface="Gilmer Light" pitchFamily="2" charset="77"/>
              </a:rPr>
              <a:t>0,000</a:t>
            </a:r>
          </a:p>
          <a:p>
            <a:pPr marL="233363" lvl="1" indent="-233363" algn="l" defTabSz="400050">
              <a:lnSpc>
                <a:spcPct val="90000"/>
              </a:lnSpc>
              <a:spcBef>
                <a:spcPct val="0"/>
              </a:spcBef>
              <a:spcAft>
                <a:spcPct val="15000"/>
              </a:spcAft>
              <a:buFont typeface="Arial" panose="020B0604020202020204" pitchFamily="34" charset="0"/>
              <a:buChar char="•"/>
            </a:pPr>
            <a:r>
              <a:rPr lang="en-US" sz="1600" dirty="0">
                <a:latin typeface="Gilmer Light" pitchFamily="2" charset="77"/>
              </a:rPr>
              <a:t>10% bonus pool:</a:t>
            </a:r>
            <a:r>
              <a:rPr lang="en-US" sz="1600" kern="1200" dirty="0">
                <a:latin typeface="Gilmer Light" pitchFamily="2" charset="77"/>
              </a:rPr>
              <a:t>			    	  $50,000</a:t>
            </a:r>
            <a:endParaRPr lang="en-US" sz="1600" dirty="0">
              <a:latin typeface="Gilmer Light" pitchFamily="2" charset="77"/>
            </a:endParaRPr>
          </a:p>
          <a:p>
            <a:pPr marL="233363" lvl="1" indent="-233363" algn="l" defTabSz="400050">
              <a:lnSpc>
                <a:spcPct val="90000"/>
              </a:lnSpc>
              <a:spcBef>
                <a:spcPct val="0"/>
              </a:spcBef>
              <a:spcAft>
                <a:spcPct val="15000"/>
              </a:spcAft>
              <a:buFont typeface="Arial" panose="020B0604020202020204" pitchFamily="34" charset="0"/>
              <a:buChar char="•"/>
            </a:pPr>
            <a:r>
              <a:rPr lang="en-US" sz="1600" dirty="0">
                <a:latin typeface="Gilmer Light" pitchFamily="2" charset="77"/>
              </a:rPr>
              <a:t>20% contribution amount:		  $10,000</a:t>
            </a:r>
          </a:p>
          <a:p>
            <a:pPr marL="233363" lvl="1" indent="-233363" algn="l" defTabSz="400050">
              <a:lnSpc>
                <a:spcPct val="90000"/>
              </a:lnSpc>
              <a:spcBef>
                <a:spcPct val="0"/>
              </a:spcBef>
              <a:spcAft>
                <a:spcPct val="15000"/>
              </a:spcAft>
              <a:buFont typeface="Arial" panose="020B0604020202020204" pitchFamily="34" charset="0"/>
              <a:buChar char="•"/>
            </a:pPr>
            <a:endParaRPr lang="en-US" sz="1600" dirty="0">
              <a:latin typeface="Gilmer Light" pitchFamily="2" charset="77"/>
            </a:endParaRPr>
          </a:p>
          <a:p>
            <a:pPr marL="233363" lvl="1" indent="-233363" algn="l" defTabSz="400050">
              <a:lnSpc>
                <a:spcPct val="90000"/>
              </a:lnSpc>
              <a:spcBef>
                <a:spcPct val="0"/>
              </a:spcBef>
              <a:spcAft>
                <a:spcPct val="15000"/>
              </a:spcAft>
              <a:buFont typeface="Arial" panose="020B0604020202020204" pitchFamily="34" charset="0"/>
              <a:buChar char="•"/>
            </a:pPr>
            <a:endParaRPr lang="en-US" sz="1050" kern="1200" dirty="0">
              <a:latin typeface="Gilmer Light" pitchFamily="2" charset="77"/>
            </a:endParaRPr>
          </a:p>
        </p:txBody>
      </p:sp>
    </p:spTree>
    <p:extLst>
      <p:ext uri="{BB962C8B-B14F-4D97-AF65-F5344CB8AC3E}">
        <p14:creationId xmlns:p14="http://schemas.microsoft.com/office/powerpoint/2010/main" val="234574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4F86-D86A-4B29-B444-06737E5CD44F}"/>
              </a:ext>
            </a:extLst>
          </p:cNvPr>
          <p:cNvSpPr>
            <a:spLocks noGrp="1"/>
          </p:cNvSpPr>
          <p:nvPr>
            <p:ph type="title" idx="4294967295"/>
          </p:nvPr>
        </p:nvSpPr>
        <p:spPr>
          <a:xfrm>
            <a:off x="86139" y="0"/>
            <a:ext cx="12192000" cy="1111250"/>
          </a:xfrm>
        </p:spPr>
        <p:txBody>
          <a:bodyPr vert="horz" lIns="91440" tIns="45720" rIns="91440" bIns="45720" rtlCol="0" anchor="ctr">
            <a:normAutofit/>
          </a:bodyPr>
          <a:lstStyle/>
          <a:p>
            <a:pPr algn="ctr"/>
            <a:r>
              <a:rPr lang="en-US" cap="none" dirty="0">
                <a:solidFill>
                  <a:srgbClr val="004A4D"/>
                </a:solidFill>
                <a:latin typeface="Gilmer Light" pitchFamily="2" charset="77"/>
              </a:rPr>
              <a:t>PERFORMANCE INCENTIVES </a:t>
            </a:r>
          </a:p>
        </p:txBody>
      </p:sp>
      <p:sp>
        <p:nvSpPr>
          <p:cNvPr id="18" name="TextBox 17">
            <a:extLst>
              <a:ext uri="{FF2B5EF4-FFF2-40B4-BE49-F238E27FC236}">
                <a16:creationId xmlns:a16="http://schemas.microsoft.com/office/drawing/2014/main" id="{1E9E4E86-DCA3-D24E-8401-765531E25E01}"/>
              </a:ext>
            </a:extLst>
          </p:cNvPr>
          <p:cNvSpPr txBox="1"/>
          <p:nvPr/>
        </p:nvSpPr>
        <p:spPr>
          <a:xfrm>
            <a:off x="0" y="6345192"/>
            <a:ext cx="12364278" cy="523220"/>
          </a:xfrm>
          <a:prstGeom prst="rect">
            <a:avLst/>
          </a:prstGeom>
          <a:noFill/>
        </p:spPr>
        <p:txBody>
          <a:bodyPr wrap="square" rtlCol="0">
            <a:spAutoFit/>
          </a:bodyPr>
          <a:lstStyle/>
          <a:p>
            <a:pPr algn="ctr"/>
            <a:r>
              <a:rPr lang="en-US" sz="2800" b="1" dirty="0">
                <a:solidFill>
                  <a:srgbClr val="D17346"/>
                </a:solidFill>
                <a:latin typeface="Gilmer Light" pitchFamily="2" charset="77"/>
              </a:rPr>
              <a:t>EXAMPLE 2</a:t>
            </a:r>
          </a:p>
        </p:txBody>
      </p:sp>
      <p:grpSp>
        <p:nvGrpSpPr>
          <p:cNvPr id="5" name="Group 4">
            <a:extLst>
              <a:ext uri="{FF2B5EF4-FFF2-40B4-BE49-F238E27FC236}">
                <a16:creationId xmlns:a16="http://schemas.microsoft.com/office/drawing/2014/main" id="{C8652B53-F0B7-4457-8732-FADFD4ED1101}"/>
              </a:ext>
            </a:extLst>
          </p:cNvPr>
          <p:cNvGrpSpPr/>
          <p:nvPr/>
        </p:nvGrpSpPr>
        <p:grpSpPr>
          <a:xfrm>
            <a:off x="5459810" y="2460521"/>
            <a:ext cx="6732190" cy="3620888"/>
            <a:chOff x="5597730" y="2424056"/>
            <a:chExt cx="6732190" cy="3620888"/>
          </a:xfrm>
        </p:grpSpPr>
        <p:sp>
          <p:nvSpPr>
            <p:cNvPr id="4" name="Pentagon 24">
              <a:extLst>
                <a:ext uri="{FF2B5EF4-FFF2-40B4-BE49-F238E27FC236}">
                  <a16:creationId xmlns:a16="http://schemas.microsoft.com/office/drawing/2014/main" id="{C58CD4D1-398A-42A3-8EBB-E516A05A970E}"/>
                </a:ext>
              </a:extLst>
            </p:cNvPr>
            <p:cNvSpPr/>
            <p:nvPr/>
          </p:nvSpPr>
          <p:spPr>
            <a:xfrm rot="10800000">
              <a:off x="5597730" y="2424060"/>
              <a:ext cx="6732190" cy="3620884"/>
            </a:xfrm>
            <a:prstGeom prst="homePlate">
              <a:avLst>
                <a:gd name="adj" fmla="val 0"/>
              </a:avLst>
            </a:prstGeom>
            <a:solidFill>
              <a:srgbClr val="EAF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3825"/>
              <a:endParaRPr lang="en-US" dirty="0">
                <a:solidFill>
                  <a:schemeClr val="tx1"/>
                </a:solidFill>
                <a:latin typeface="Gilmer Light" pitchFamily="2" charset="77"/>
              </a:endParaRPr>
            </a:p>
          </p:txBody>
        </p:sp>
        <p:grpSp>
          <p:nvGrpSpPr>
            <p:cNvPr id="16" name="Group 15">
              <a:extLst>
                <a:ext uri="{FF2B5EF4-FFF2-40B4-BE49-F238E27FC236}">
                  <a16:creationId xmlns:a16="http://schemas.microsoft.com/office/drawing/2014/main" id="{A38B4B3F-D727-46AD-86EC-88052D8CC42C}"/>
                </a:ext>
              </a:extLst>
            </p:cNvPr>
            <p:cNvGrpSpPr/>
            <p:nvPr/>
          </p:nvGrpSpPr>
          <p:grpSpPr>
            <a:xfrm>
              <a:off x="9012954" y="2542653"/>
              <a:ext cx="3268220" cy="2802783"/>
              <a:chOff x="7935114" y="3423724"/>
              <a:chExt cx="3268220" cy="2802783"/>
            </a:xfrm>
          </p:grpSpPr>
          <p:sp>
            <p:nvSpPr>
              <p:cNvPr id="19" name="Oval 18">
                <a:extLst>
                  <a:ext uri="{FF2B5EF4-FFF2-40B4-BE49-F238E27FC236}">
                    <a16:creationId xmlns:a16="http://schemas.microsoft.com/office/drawing/2014/main" id="{0EB894E1-F8C2-44FB-8055-480361D56B2A}"/>
                  </a:ext>
                </a:extLst>
              </p:cNvPr>
              <p:cNvSpPr/>
              <p:nvPr/>
            </p:nvSpPr>
            <p:spPr>
              <a:xfrm>
                <a:off x="8480764" y="5751282"/>
                <a:ext cx="323385" cy="3367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itchFamily="2" charset="77"/>
                </a:endParaRPr>
              </a:p>
            </p:txBody>
          </p:sp>
          <p:sp>
            <p:nvSpPr>
              <p:cNvPr id="20" name="Oval 19">
                <a:extLst>
                  <a:ext uri="{FF2B5EF4-FFF2-40B4-BE49-F238E27FC236}">
                    <a16:creationId xmlns:a16="http://schemas.microsoft.com/office/drawing/2014/main" id="{6521CA8B-A0E6-46C4-AFC2-2E30A3884371}"/>
                  </a:ext>
                </a:extLst>
              </p:cNvPr>
              <p:cNvSpPr/>
              <p:nvPr/>
            </p:nvSpPr>
            <p:spPr>
              <a:xfrm>
                <a:off x="8480764" y="4610002"/>
                <a:ext cx="323385" cy="33679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itchFamily="2" charset="77"/>
                </a:endParaRPr>
              </a:p>
            </p:txBody>
          </p:sp>
          <p:sp>
            <p:nvSpPr>
              <p:cNvPr id="21" name="Oval 20">
                <a:extLst>
                  <a:ext uri="{FF2B5EF4-FFF2-40B4-BE49-F238E27FC236}">
                    <a16:creationId xmlns:a16="http://schemas.microsoft.com/office/drawing/2014/main" id="{A3BFCA7A-9CBD-4592-9BBD-B8E7D514723C}"/>
                  </a:ext>
                </a:extLst>
              </p:cNvPr>
              <p:cNvSpPr/>
              <p:nvPr/>
            </p:nvSpPr>
            <p:spPr>
              <a:xfrm>
                <a:off x="8480764" y="5215192"/>
                <a:ext cx="323385" cy="336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itchFamily="2" charset="77"/>
                </a:endParaRPr>
              </a:p>
            </p:txBody>
          </p:sp>
          <p:sp>
            <p:nvSpPr>
              <p:cNvPr id="22" name="Rectangle 21">
                <a:extLst>
                  <a:ext uri="{FF2B5EF4-FFF2-40B4-BE49-F238E27FC236}">
                    <a16:creationId xmlns:a16="http://schemas.microsoft.com/office/drawing/2014/main" id="{1B720024-C613-41FB-BC86-9BEE455C6FFD}"/>
                  </a:ext>
                </a:extLst>
              </p:cNvPr>
              <p:cNvSpPr/>
              <p:nvPr/>
            </p:nvSpPr>
            <p:spPr>
              <a:xfrm>
                <a:off x="9302804" y="4592353"/>
                <a:ext cx="1900530" cy="523220"/>
              </a:xfrm>
              <a:prstGeom prst="rect">
                <a:avLst/>
              </a:prstGeom>
            </p:spPr>
            <p:txBody>
              <a:bodyPr wrap="square">
                <a:spAutoFit/>
              </a:bodyPr>
              <a:lstStyle/>
              <a:p>
                <a:pPr algn="ctr"/>
                <a:r>
                  <a:rPr lang="en-US" sz="1400" dirty="0">
                    <a:latin typeface="Gilmer Light" pitchFamily="2" charset="77"/>
                  </a:rPr>
                  <a:t>100% or up to </a:t>
                </a:r>
                <a:br>
                  <a:rPr lang="en-US" sz="1400" dirty="0">
                    <a:latin typeface="Gilmer Light" pitchFamily="2" charset="77"/>
                  </a:rPr>
                </a:br>
                <a:r>
                  <a:rPr lang="en-US" sz="1400" dirty="0">
                    <a:latin typeface="Gilmer Light" pitchFamily="2" charset="77"/>
                  </a:rPr>
                  <a:t>125% of target</a:t>
                </a:r>
              </a:p>
            </p:txBody>
          </p:sp>
          <p:sp>
            <p:nvSpPr>
              <p:cNvPr id="23" name="Rectangle 22">
                <a:extLst>
                  <a:ext uri="{FF2B5EF4-FFF2-40B4-BE49-F238E27FC236}">
                    <a16:creationId xmlns:a16="http://schemas.microsoft.com/office/drawing/2014/main" id="{7B161246-0450-4DF3-9715-D169E201E192}"/>
                  </a:ext>
                </a:extLst>
              </p:cNvPr>
              <p:cNvSpPr/>
              <p:nvPr/>
            </p:nvSpPr>
            <p:spPr>
              <a:xfrm>
                <a:off x="9555420" y="5180067"/>
                <a:ext cx="1395299" cy="523220"/>
              </a:xfrm>
              <a:prstGeom prst="rect">
                <a:avLst/>
              </a:prstGeom>
            </p:spPr>
            <p:txBody>
              <a:bodyPr wrap="square">
                <a:spAutoFit/>
              </a:bodyPr>
              <a:lstStyle/>
              <a:p>
                <a:pPr algn="ctr"/>
                <a:r>
                  <a:rPr lang="en-US" sz="1400" dirty="0">
                    <a:latin typeface="Gilmer Light" pitchFamily="2" charset="77"/>
                  </a:rPr>
                  <a:t>50% - 100% of target</a:t>
                </a:r>
              </a:p>
            </p:txBody>
          </p:sp>
          <p:sp>
            <p:nvSpPr>
              <p:cNvPr id="24" name="Rectangle 23">
                <a:extLst>
                  <a:ext uri="{FF2B5EF4-FFF2-40B4-BE49-F238E27FC236}">
                    <a16:creationId xmlns:a16="http://schemas.microsoft.com/office/drawing/2014/main" id="{19255AF9-4A0C-4CF5-BB67-2A9AB445B146}"/>
                  </a:ext>
                </a:extLst>
              </p:cNvPr>
              <p:cNvSpPr/>
              <p:nvPr/>
            </p:nvSpPr>
            <p:spPr>
              <a:xfrm>
                <a:off x="9647389" y="5703287"/>
                <a:ext cx="1211361" cy="523220"/>
              </a:xfrm>
              <a:prstGeom prst="rect">
                <a:avLst/>
              </a:prstGeom>
            </p:spPr>
            <p:txBody>
              <a:bodyPr wrap="square">
                <a:spAutoFit/>
              </a:bodyPr>
              <a:lstStyle/>
              <a:p>
                <a:pPr algn="ctr"/>
                <a:r>
                  <a:rPr lang="en-US" sz="1400" dirty="0">
                    <a:latin typeface="Gilmer Light" pitchFamily="2" charset="77"/>
                  </a:rPr>
                  <a:t>&lt;50% Not funded</a:t>
                </a:r>
              </a:p>
            </p:txBody>
          </p:sp>
          <p:sp>
            <p:nvSpPr>
              <p:cNvPr id="25" name="Rectangle 24">
                <a:extLst>
                  <a:ext uri="{FF2B5EF4-FFF2-40B4-BE49-F238E27FC236}">
                    <a16:creationId xmlns:a16="http://schemas.microsoft.com/office/drawing/2014/main" id="{DAB0F894-D657-4438-BD7C-4EF20456D70D}"/>
                  </a:ext>
                </a:extLst>
              </p:cNvPr>
              <p:cNvSpPr/>
              <p:nvPr/>
            </p:nvSpPr>
            <p:spPr>
              <a:xfrm>
                <a:off x="9302804" y="3423724"/>
                <a:ext cx="1900530" cy="954107"/>
              </a:xfrm>
              <a:prstGeom prst="rect">
                <a:avLst/>
              </a:prstGeom>
            </p:spPr>
            <p:txBody>
              <a:bodyPr wrap="square">
                <a:spAutoFit/>
              </a:bodyPr>
              <a:lstStyle/>
              <a:p>
                <a:pPr algn="ctr"/>
                <a:r>
                  <a:rPr lang="en-US" sz="1400" u="sng" dirty="0">
                    <a:latin typeface="Gilmer Light" pitchFamily="2" charset="77"/>
                  </a:rPr>
                  <a:t>Amount Indv. Incentive Paid Based on Performance</a:t>
                </a:r>
              </a:p>
            </p:txBody>
          </p:sp>
          <p:sp>
            <p:nvSpPr>
              <p:cNvPr id="26" name="Rectangle 25">
                <a:extLst>
                  <a:ext uri="{FF2B5EF4-FFF2-40B4-BE49-F238E27FC236}">
                    <a16:creationId xmlns:a16="http://schemas.microsoft.com/office/drawing/2014/main" id="{B9BA7E26-6708-4126-BAB7-AC2009DBB9E2}"/>
                  </a:ext>
                </a:extLst>
              </p:cNvPr>
              <p:cNvSpPr/>
              <p:nvPr/>
            </p:nvSpPr>
            <p:spPr>
              <a:xfrm>
                <a:off x="7935114" y="3911702"/>
                <a:ext cx="1414684" cy="523220"/>
              </a:xfrm>
              <a:prstGeom prst="rect">
                <a:avLst/>
              </a:prstGeom>
            </p:spPr>
            <p:txBody>
              <a:bodyPr wrap="square">
                <a:spAutoFit/>
              </a:bodyPr>
              <a:lstStyle/>
              <a:p>
                <a:pPr algn="ctr"/>
                <a:r>
                  <a:rPr lang="en-US" sz="1400" u="sng" dirty="0">
                    <a:latin typeface="Gilmer Light" pitchFamily="2" charset="77"/>
                  </a:rPr>
                  <a:t>Firm Performance</a:t>
                </a:r>
              </a:p>
            </p:txBody>
          </p:sp>
        </p:grpSp>
        <p:sp>
          <p:nvSpPr>
            <p:cNvPr id="27" name="Rectangle 26">
              <a:extLst>
                <a:ext uri="{FF2B5EF4-FFF2-40B4-BE49-F238E27FC236}">
                  <a16:creationId xmlns:a16="http://schemas.microsoft.com/office/drawing/2014/main" id="{719F244A-C97D-4B7A-8F21-16366808A9BF}"/>
                </a:ext>
              </a:extLst>
            </p:cNvPr>
            <p:cNvSpPr/>
            <p:nvPr/>
          </p:nvSpPr>
          <p:spPr>
            <a:xfrm>
              <a:off x="5975623" y="2913243"/>
              <a:ext cx="1146495" cy="307777"/>
            </a:xfrm>
            <a:prstGeom prst="rect">
              <a:avLst/>
            </a:prstGeom>
          </p:spPr>
          <p:txBody>
            <a:bodyPr wrap="square">
              <a:spAutoFit/>
            </a:bodyPr>
            <a:lstStyle/>
            <a:p>
              <a:r>
                <a:rPr lang="en-US" sz="1400" u="sng" dirty="0">
                  <a:latin typeface="Gilmer Light" pitchFamily="2" charset="77"/>
                </a:rPr>
                <a:t>Example</a:t>
              </a:r>
              <a:r>
                <a:rPr lang="en-US" sz="1400" dirty="0">
                  <a:latin typeface="Gilmer Light" pitchFamily="2" charset="77"/>
                </a:rPr>
                <a:t>:</a:t>
              </a:r>
            </a:p>
          </p:txBody>
        </p:sp>
        <p:grpSp>
          <p:nvGrpSpPr>
            <p:cNvPr id="28" name="Group 27">
              <a:extLst>
                <a:ext uri="{FF2B5EF4-FFF2-40B4-BE49-F238E27FC236}">
                  <a16:creationId xmlns:a16="http://schemas.microsoft.com/office/drawing/2014/main" id="{92FE4A7A-E98F-457B-95E7-E83CC60B6D1B}"/>
                </a:ext>
              </a:extLst>
            </p:cNvPr>
            <p:cNvGrpSpPr/>
            <p:nvPr/>
          </p:nvGrpSpPr>
          <p:grpSpPr>
            <a:xfrm>
              <a:off x="5597730" y="2424056"/>
              <a:ext cx="5729918" cy="542077"/>
              <a:chOff x="9231976" y="4020169"/>
              <a:chExt cx="1748809" cy="392936"/>
            </a:xfrm>
          </p:grpSpPr>
          <p:sp>
            <p:nvSpPr>
              <p:cNvPr id="29" name="Freeform 28">
                <a:extLst>
                  <a:ext uri="{FF2B5EF4-FFF2-40B4-BE49-F238E27FC236}">
                    <a16:creationId xmlns:a16="http://schemas.microsoft.com/office/drawing/2014/main" id="{D6387B41-2650-4726-8760-13135BEFDEC9}"/>
                  </a:ext>
                </a:extLst>
              </p:cNvPr>
              <p:cNvSpPr/>
              <p:nvPr/>
            </p:nvSpPr>
            <p:spPr>
              <a:xfrm>
                <a:off x="9373763" y="4161835"/>
                <a:ext cx="1607022" cy="251270"/>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600" b="1" kern="1200" dirty="0">
                    <a:solidFill>
                      <a:srgbClr val="56ABA8"/>
                    </a:solidFill>
                    <a:latin typeface="Gilmer Light" pitchFamily="2" charset="77"/>
                  </a:rPr>
                  <a:t>HOW IT WORKS</a:t>
                </a:r>
              </a:p>
            </p:txBody>
          </p:sp>
          <p:sp>
            <p:nvSpPr>
              <p:cNvPr id="30" name="Half Frame 29">
                <a:extLst>
                  <a:ext uri="{FF2B5EF4-FFF2-40B4-BE49-F238E27FC236}">
                    <a16:creationId xmlns:a16="http://schemas.microsoft.com/office/drawing/2014/main" id="{28801173-0753-479A-A6E5-E120073CD92F}"/>
                  </a:ext>
                </a:extLst>
              </p:cNvPr>
              <p:cNvSpPr/>
              <p:nvPr/>
            </p:nvSpPr>
            <p:spPr>
              <a:xfrm>
                <a:off x="9231976" y="4020169"/>
                <a:ext cx="385944" cy="386044"/>
              </a:xfrm>
              <a:prstGeom prst="halfFrame">
                <a:avLst>
                  <a:gd name="adj1" fmla="val 25770"/>
                  <a:gd name="adj2" fmla="val 25770"/>
                </a:avLst>
              </a:prstGeom>
              <a:solidFill>
                <a:srgbClr val="56ABA8"/>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grpSp>
      <p:sp>
        <p:nvSpPr>
          <p:cNvPr id="31" name="Rectangle 30">
            <a:extLst>
              <a:ext uri="{FF2B5EF4-FFF2-40B4-BE49-F238E27FC236}">
                <a16:creationId xmlns:a16="http://schemas.microsoft.com/office/drawing/2014/main" id="{69399466-4D6A-48D7-A253-95B4E924DDD9}"/>
              </a:ext>
            </a:extLst>
          </p:cNvPr>
          <p:cNvSpPr/>
          <p:nvPr/>
        </p:nvSpPr>
        <p:spPr>
          <a:xfrm>
            <a:off x="324790" y="1169322"/>
            <a:ext cx="11681680" cy="116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dirty="0">
                <a:solidFill>
                  <a:srgbClr val="606060"/>
                </a:solidFill>
                <a:latin typeface="Gilmer Light" pitchFamily="2" charset="77"/>
              </a:rPr>
              <a:t>Incentives are variable compensation designed to reward high-performing team members who contribute to the firm’s success and who demonstrate a long-term commitment to the firm. It is not guaranteed and is not available to adviser positions as they are paid incentive compensation in the form of % of revenue managed.</a:t>
            </a:r>
          </a:p>
          <a:p>
            <a:pPr algn="just"/>
            <a:r>
              <a:rPr lang="en-US" sz="1600" dirty="0">
                <a:solidFill>
                  <a:srgbClr val="56ABA8"/>
                </a:solidFill>
                <a:latin typeface="Gilmer Light" pitchFamily="2" charset="77"/>
              </a:rPr>
              <a:t>Eligibility: Full-time, exempt employment, at least six months with the firm and satisfactory job performance</a:t>
            </a:r>
          </a:p>
          <a:p>
            <a:pPr algn="just"/>
            <a:endParaRPr lang="en-US" dirty="0">
              <a:solidFill>
                <a:srgbClr val="606060"/>
              </a:solidFill>
              <a:latin typeface="Gilmer Light" pitchFamily="2" charset="77"/>
            </a:endParaRPr>
          </a:p>
        </p:txBody>
      </p:sp>
      <p:grpSp>
        <p:nvGrpSpPr>
          <p:cNvPr id="32" name="Group 31">
            <a:extLst>
              <a:ext uri="{FF2B5EF4-FFF2-40B4-BE49-F238E27FC236}">
                <a16:creationId xmlns:a16="http://schemas.microsoft.com/office/drawing/2014/main" id="{28CACDDA-61C4-41A3-8339-7AE16B5A8761}"/>
              </a:ext>
            </a:extLst>
          </p:cNvPr>
          <p:cNvGrpSpPr/>
          <p:nvPr/>
        </p:nvGrpSpPr>
        <p:grpSpPr>
          <a:xfrm>
            <a:off x="324790" y="2395271"/>
            <a:ext cx="5135020" cy="3182315"/>
            <a:chOff x="9231976" y="4020169"/>
            <a:chExt cx="2386272" cy="2062469"/>
          </a:xfrm>
        </p:grpSpPr>
        <p:sp>
          <p:nvSpPr>
            <p:cNvPr id="33" name="Freeform 10">
              <a:extLst>
                <a:ext uri="{FF2B5EF4-FFF2-40B4-BE49-F238E27FC236}">
                  <a16:creationId xmlns:a16="http://schemas.microsoft.com/office/drawing/2014/main" id="{E6441A85-8100-4B45-AD65-B6AE621CF7C5}"/>
                </a:ext>
              </a:extLst>
            </p:cNvPr>
            <p:cNvSpPr/>
            <p:nvPr/>
          </p:nvSpPr>
          <p:spPr>
            <a:xfrm>
              <a:off x="9373763" y="4161835"/>
              <a:ext cx="2244485" cy="1920803"/>
            </a:xfrm>
            <a:custGeom>
              <a:avLst/>
              <a:gdLst>
                <a:gd name="connsiteX0" fmla="*/ 0 w 1607022"/>
                <a:gd name="connsiteY0" fmla="*/ 0 h 992629"/>
                <a:gd name="connsiteX1" fmla="*/ 1607022 w 1607022"/>
                <a:gd name="connsiteY1" fmla="*/ 0 h 992629"/>
                <a:gd name="connsiteX2" fmla="*/ 1607022 w 1607022"/>
                <a:gd name="connsiteY2" fmla="*/ 992629 h 992629"/>
                <a:gd name="connsiteX3" fmla="*/ 0 w 1607022"/>
                <a:gd name="connsiteY3" fmla="*/ 992629 h 992629"/>
                <a:gd name="connsiteX4" fmla="*/ 0 w 1607022"/>
                <a:gd name="connsiteY4" fmla="*/ 0 h 9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22" h="992629">
                  <a:moveTo>
                    <a:pt x="0" y="0"/>
                  </a:moveTo>
                  <a:lnTo>
                    <a:pt x="1607022" y="0"/>
                  </a:lnTo>
                  <a:lnTo>
                    <a:pt x="1607022" y="992629"/>
                  </a:lnTo>
                  <a:lnTo>
                    <a:pt x="0" y="9926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600" b="1" kern="1200" dirty="0">
                  <a:solidFill>
                    <a:srgbClr val="004A4D"/>
                  </a:solidFill>
                  <a:latin typeface="Gilmer Light" pitchFamily="2" charset="77"/>
                </a:rPr>
                <a:t>FIRM PERFORMANCE &amp; INDIVIDUAL INCENTIVE</a:t>
              </a:r>
            </a:p>
            <a:p>
              <a:pPr marL="233363" lvl="1" indent="-233363" algn="l" defTabSz="400050">
                <a:lnSpc>
                  <a:spcPct val="90000"/>
                </a:lnSpc>
                <a:spcBef>
                  <a:spcPct val="0"/>
                </a:spcBef>
                <a:spcAft>
                  <a:spcPct val="15000"/>
                </a:spcAft>
                <a:buChar char="•"/>
              </a:pPr>
              <a:r>
                <a:rPr lang="en-US" sz="1400" dirty="0">
                  <a:latin typeface="Gilmer Light" pitchFamily="2" charset="77"/>
                </a:rPr>
                <a:t>Meeting firm goals and individual performance determine the bonus amount. Firm success and goals are set each year for: </a:t>
              </a:r>
            </a:p>
            <a:p>
              <a:pPr marL="690563" lvl="2" indent="-233363" defTabSz="400050">
                <a:lnSpc>
                  <a:spcPct val="90000"/>
                </a:lnSpc>
                <a:spcBef>
                  <a:spcPct val="0"/>
                </a:spcBef>
                <a:spcAft>
                  <a:spcPct val="15000"/>
                </a:spcAft>
                <a:buChar char="•"/>
              </a:pPr>
              <a:r>
                <a:rPr lang="en-US" sz="1400" dirty="0">
                  <a:latin typeface="Gilmer Light" pitchFamily="2" charset="77"/>
                </a:rPr>
                <a:t>Profitability</a:t>
              </a:r>
            </a:p>
            <a:p>
              <a:pPr marL="690563" lvl="2" indent="-233363" defTabSz="400050">
                <a:lnSpc>
                  <a:spcPct val="90000"/>
                </a:lnSpc>
                <a:spcBef>
                  <a:spcPct val="0"/>
                </a:spcBef>
                <a:spcAft>
                  <a:spcPct val="15000"/>
                </a:spcAft>
                <a:buChar char="•"/>
              </a:pPr>
              <a:r>
                <a:rPr lang="en-US" sz="1400" dirty="0">
                  <a:latin typeface="Gilmer Light" pitchFamily="2" charset="77"/>
                </a:rPr>
                <a:t>Net new revenue</a:t>
              </a:r>
            </a:p>
            <a:p>
              <a:pPr marL="690563" lvl="2" indent="-233363" defTabSz="400050">
                <a:lnSpc>
                  <a:spcPct val="90000"/>
                </a:lnSpc>
                <a:spcBef>
                  <a:spcPct val="0"/>
                </a:spcBef>
                <a:spcAft>
                  <a:spcPct val="15000"/>
                </a:spcAft>
                <a:buChar char="•"/>
              </a:pPr>
              <a:r>
                <a:rPr lang="en-US" sz="1400" dirty="0">
                  <a:latin typeface="Gilmer Light" pitchFamily="2" charset="77"/>
                </a:rPr>
                <a:t>Client retention</a:t>
              </a:r>
            </a:p>
            <a:p>
              <a:pPr marL="233363" lvl="1" indent="-233363" defTabSz="400050">
                <a:lnSpc>
                  <a:spcPct val="90000"/>
                </a:lnSpc>
                <a:spcBef>
                  <a:spcPct val="0"/>
                </a:spcBef>
                <a:spcAft>
                  <a:spcPct val="15000"/>
                </a:spcAft>
                <a:buFontTx/>
                <a:buChar char="•"/>
              </a:pPr>
              <a:r>
                <a:rPr lang="en-US" sz="1400" dirty="0">
                  <a:latin typeface="Gilmer Light" pitchFamily="2" charset="77"/>
                </a:rPr>
                <a:t>Each team member has target bonus for the year, which is </a:t>
              </a:r>
              <a:r>
                <a:rPr lang="en-US" sz="1400" b="1" dirty="0">
                  <a:latin typeface="Gilmer Light" pitchFamily="2" charset="77"/>
                </a:rPr>
                <a:t>funded based on firm performance</a:t>
              </a:r>
            </a:p>
            <a:p>
              <a:pPr marL="233363" lvl="1" indent="-233363" defTabSz="400050">
                <a:lnSpc>
                  <a:spcPct val="90000"/>
                </a:lnSpc>
                <a:spcBef>
                  <a:spcPct val="0"/>
                </a:spcBef>
                <a:spcAft>
                  <a:spcPct val="15000"/>
                </a:spcAft>
                <a:buFontTx/>
                <a:buChar char="•"/>
              </a:pPr>
              <a:r>
                <a:rPr lang="en-US" sz="1400" dirty="0">
                  <a:latin typeface="Gilmer Light" pitchFamily="2" charset="77"/>
                </a:rPr>
                <a:t>The funded bonus is then paid out </a:t>
              </a:r>
              <a:r>
                <a:rPr lang="en-US" sz="1400" b="1" dirty="0">
                  <a:latin typeface="Gilmer Light" pitchFamily="2" charset="77"/>
                </a:rPr>
                <a:t>based on the team member’s individual performance</a:t>
              </a:r>
              <a:r>
                <a:rPr lang="en-US" sz="1400" dirty="0">
                  <a:latin typeface="Gilmer Light" pitchFamily="2" charset="77"/>
                </a:rPr>
                <a:t> and achievement of goals</a:t>
              </a:r>
            </a:p>
            <a:p>
              <a:pPr marL="233363" lvl="1" indent="-233363" defTabSz="400050">
                <a:lnSpc>
                  <a:spcPct val="90000"/>
                </a:lnSpc>
                <a:spcBef>
                  <a:spcPct val="0"/>
                </a:spcBef>
                <a:spcAft>
                  <a:spcPct val="15000"/>
                </a:spcAft>
                <a:buFontTx/>
                <a:buChar char="•"/>
              </a:pPr>
              <a:r>
                <a:rPr lang="en-US" sz="1400" dirty="0">
                  <a:latin typeface="Gilmer Light" pitchFamily="2" charset="77"/>
                </a:rPr>
                <a:t>Bonuses are evaluated and paid annually</a:t>
              </a:r>
            </a:p>
            <a:p>
              <a:pPr marL="233363" lvl="1" indent="-233363" algn="l" defTabSz="400050">
                <a:lnSpc>
                  <a:spcPct val="90000"/>
                </a:lnSpc>
                <a:spcBef>
                  <a:spcPct val="0"/>
                </a:spcBef>
                <a:spcAft>
                  <a:spcPct val="15000"/>
                </a:spcAft>
                <a:buChar char="•"/>
              </a:pPr>
              <a:endParaRPr lang="en-US" dirty="0">
                <a:latin typeface="Gilmer Light" pitchFamily="2" charset="77"/>
              </a:endParaRPr>
            </a:p>
          </p:txBody>
        </p:sp>
        <p:sp>
          <p:nvSpPr>
            <p:cNvPr id="34" name="Half Frame 33">
              <a:extLst>
                <a:ext uri="{FF2B5EF4-FFF2-40B4-BE49-F238E27FC236}">
                  <a16:creationId xmlns:a16="http://schemas.microsoft.com/office/drawing/2014/main" id="{F03C8DF8-91A4-4889-8A61-1AFA621E496E}"/>
                </a:ext>
              </a:extLst>
            </p:cNvPr>
            <p:cNvSpPr/>
            <p:nvPr/>
          </p:nvSpPr>
          <p:spPr>
            <a:xfrm>
              <a:off x="9231976" y="4020169"/>
              <a:ext cx="385944" cy="386044"/>
            </a:xfrm>
            <a:prstGeom prst="halfFrame">
              <a:avLst>
                <a:gd name="adj1" fmla="val 25770"/>
                <a:gd name="adj2" fmla="val 25770"/>
              </a:avLst>
            </a:prstGeom>
            <a:solidFill>
              <a:srgbClr val="004A4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pic>
        <p:nvPicPr>
          <p:cNvPr id="7" name="Picture 6">
            <a:extLst>
              <a:ext uri="{FF2B5EF4-FFF2-40B4-BE49-F238E27FC236}">
                <a16:creationId xmlns:a16="http://schemas.microsoft.com/office/drawing/2014/main" id="{8F206CAD-A9ED-4FA7-B492-E37CB4E5A4F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551779" y="3379232"/>
            <a:ext cx="3314218" cy="2435678"/>
          </a:xfrm>
          <a:prstGeom prst="rect">
            <a:avLst/>
          </a:prstGeom>
        </p:spPr>
      </p:pic>
    </p:spTree>
    <p:extLst>
      <p:ext uri="{BB962C8B-B14F-4D97-AF65-F5344CB8AC3E}">
        <p14:creationId xmlns:p14="http://schemas.microsoft.com/office/powerpoint/2010/main" val="1927028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B19ADD11-B942-1F4C-90E1-442E889A249C}"/>
              </a:ext>
            </a:extLst>
          </p:cNvPr>
          <p:cNvSpPr/>
          <p:nvPr/>
        </p:nvSpPr>
        <p:spPr>
          <a:xfrm>
            <a:off x="0" y="1630607"/>
            <a:ext cx="6594270" cy="3596785"/>
          </a:xfrm>
          <a:prstGeom prst="homePlate">
            <a:avLst>
              <a:gd name="adj" fmla="val 23090"/>
            </a:avLst>
          </a:prstGeom>
          <a:solidFill>
            <a:srgbClr val="EAF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3825"/>
            <a:endParaRPr lang="en-US" dirty="0">
              <a:solidFill>
                <a:schemeClr val="tx1"/>
              </a:solidFill>
            </a:endParaRPr>
          </a:p>
        </p:txBody>
      </p:sp>
      <p:sp>
        <p:nvSpPr>
          <p:cNvPr id="8" name="Rectangle 7">
            <a:extLst>
              <a:ext uri="{FF2B5EF4-FFF2-40B4-BE49-F238E27FC236}">
                <a16:creationId xmlns:a16="http://schemas.microsoft.com/office/drawing/2014/main" id="{6D3B4F7F-3626-3C4E-8AF6-011937083589}"/>
              </a:ext>
            </a:extLst>
          </p:cNvPr>
          <p:cNvSpPr/>
          <p:nvPr/>
        </p:nvSpPr>
        <p:spPr>
          <a:xfrm>
            <a:off x="468518" y="2141239"/>
            <a:ext cx="4935964" cy="2492990"/>
          </a:xfrm>
          <a:prstGeom prst="rect">
            <a:avLst/>
          </a:prstGeom>
        </p:spPr>
        <p:txBody>
          <a:bodyPr wrap="square">
            <a:spAutoFit/>
          </a:bodyPr>
          <a:lstStyle/>
          <a:p>
            <a:r>
              <a:rPr lang="en-US" sz="2400" dirty="0">
                <a:solidFill>
                  <a:srgbClr val="004A4D"/>
                </a:solidFill>
                <a:latin typeface="Gilmer Light" pitchFamily="2" charset="77"/>
                <a:ea typeface="Times New Roman" panose="02020603050405020304" pitchFamily="18" charset="0"/>
              </a:rPr>
              <a:t>WHAT ARE PERKS?</a:t>
            </a:r>
          </a:p>
          <a:p>
            <a:pPr algn="just"/>
            <a:r>
              <a:rPr lang="en-US" sz="2400" dirty="0">
                <a:solidFill>
                  <a:srgbClr val="606060"/>
                </a:solidFill>
                <a:latin typeface="Gilmer Light" pitchFamily="2" charset="77"/>
              </a:rPr>
              <a:t>There is more to compensation than monetary benefits. Some of the additional perks you may receive while working here are: </a:t>
            </a:r>
            <a:endParaRPr lang="en-US" sz="2200" dirty="0">
              <a:solidFill>
                <a:srgbClr val="606060"/>
              </a:solidFill>
              <a:latin typeface="Gilmer Light" pitchFamily="2" charset="77"/>
            </a:endParaRPr>
          </a:p>
          <a:p>
            <a:endParaRPr lang="en-US" sz="2200" dirty="0">
              <a:latin typeface="Gilmer Light" pitchFamily="2" charset="77"/>
            </a:endParaRPr>
          </a:p>
          <a:p>
            <a:pPr marR="0" lvl="0">
              <a:spcBef>
                <a:spcPts val="0"/>
              </a:spcBef>
              <a:spcAft>
                <a:spcPts val="0"/>
              </a:spcAft>
              <a:tabLst>
                <a:tab pos="685800" algn="l"/>
              </a:tabLst>
            </a:pPr>
            <a:r>
              <a:rPr lang="en-US" sz="1400" dirty="0">
                <a:solidFill>
                  <a:srgbClr val="D17346"/>
                </a:solidFill>
                <a:effectLst/>
                <a:latin typeface="Gilmer Light" pitchFamily="2" charset="77"/>
                <a:ea typeface="Times New Roman" panose="02020603050405020304" pitchFamily="18" charset="0"/>
              </a:rPr>
              <a:t>HAVE AN IDEA FOR A COMPANY PERK? </a:t>
            </a:r>
            <a:r>
              <a:rPr lang="en-US" sz="1400" dirty="0">
                <a:solidFill>
                  <a:srgbClr val="D17346"/>
                </a:solidFill>
                <a:latin typeface="Gilmer Light" pitchFamily="2" charset="77"/>
                <a:ea typeface="Times New Roman" panose="02020603050405020304" pitchFamily="18" charset="0"/>
              </a:rPr>
              <a:t>LET US KNOW.</a:t>
            </a:r>
            <a:endParaRPr lang="en-US" sz="1400" dirty="0">
              <a:solidFill>
                <a:srgbClr val="D17346"/>
              </a:solidFill>
              <a:effectLst/>
              <a:latin typeface="Gilmer Light" pitchFamily="2" charset="77"/>
              <a:ea typeface="Times New Roman" panose="02020603050405020304" pitchFamily="18" charset="0"/>
            </a:endParaRPr>
          </a:p>
        </p:txBody>
      </p:sp>
      <p:sp>
        <p:nvSpPr>
          <p:cNvPr id="12" name="Rectangle 11">
            <a:extLst>
              <a:ext uri="{FF2B5EF4-FFF2-40B4-BE49-F238E27FC236}">
                <a16:creationId xmlns:a16="http://schemas.microsoft.com/office/drawing/2014/main" id="{385F7AE8-F379-924B-A53C-5B03D4E138FB}"/>
              </a:ext>
            </a:extLst>
          </p:cNvPr>
          <p:cNvSpPr/>
          <p:nvPr/>
        </p:nvSpPr>
        <p:spPr>
          <a:xfrm>
            <a:off x="458245" y="4613830"/>
            <a:ext cx="5518288" cy="307777"/>
          </a:xfrm>
          <a:prstGeom prst="rect">
            <a:avLst/>
          </a:prstGeom>
        </p:spPr>
        <p:txBody>
          <a:bodyPr wrap="square">
            <a:spAutoFit/>
          </a:bodyPr>
          <a:lstStyle/>
          <a:p>
            <a:pPr algn="just">
              <a:tabLst>
                <a:tab pos="685800" algn="l"/>
              </a:tabLst>
            </a:pPr>
            <a:r>
              <a:rPr lang="en-US" sz="1400" dirty="0">
                <a:latin typeface="Gilmer Light" pitchFamily="2" charset="77"/>
              </a:rPr>
              <a:t>Eligibility: All team member are eligible for perks.</a:t>
            </a:r>
          </a:p>
        </p:txBody>
      </p:sp>
      <p:sp>
        <p:nvSpPr>
          <p:cNvPr id="3" name="Rectangle 2">
            <a:extLst>
              <a:ext uri="{FF2B5EF4-FFF2-40B4-BE49-F238E27FC236}">
                <a16:creationId xmlns:a16="http://schemas.microsoft.com/office/drawing/2014/main" id="{9A1E00F1-D2D7-FE48-B020-5B2122C7B24E}"/>
              </a:ext>
            </a:extLst>
          </p:cNvPr>
          <p:cNvSpPr/>
          <p:nvPr/>
        </p:nvSpPr>
        <p:spPr>
          <a:xfrm>
            <a:off x="6594270" y="2095072"/>
            <a:ext cx="5319434" cy="2585323"/>
          </a:xfrm>
          <a:prstGeom prst="rect">
            <a:avLst/>
          </a:prstGeom>
        </p:spPr>
        <p:txBody>
          <a:bodyPr wrap="square">
            <a:spAutoFit/>
          </a:bodyPr>
          <a:lstStyle/>
          <a:p>
            <a:pPr marL="342900" indent="-342900">
              <a:buFont typeface="Arial" panose="020B0604020202020204" pitchFamily="34" charset="0"/>
              <a:buChar char="•"/>
            </a:pPr>
            <a:r>
              <a:rPr lang="en-US" dirty="0">
                <a:solidFill>
                  <a:srgbClr val="56ABA8"/>
                </a:solidFill>
                <a:latin typeface="Gilmer Light" pitchFamily="2" charset="77"/>
                <a:ea typeface="Times New Roman" panose="02020603050405020304" pitchFamily="18" charset="0"/>
              </a:rPr>
              <a:t>Flexible / remote schedule with approval</a:t>
            </a:r>
          </a:p>
          <a:p>
            <a:pPr marL="342900" indent="-342900">
              <a:buFont typeface="Arial" panose="020B0604020202020204" pitchFamily="34" charset="0"/>
              <a:buChar char="•"/>
            </a:pPr>
            <a:r>
              <a:rPr lang="en-US" dirty="0">
                <a:solidFill>
                  <a:srgbClr val="56ABA8"/>
                </a:solidFill>
                <a:latin typeface="Gilmer Light" pitchFamily="2" charset="77"/>
                <a:ea typeface="Times New Roman" panose="02020603050405020304" pitchFamily="18" charset="0"/>
              </a:rPr>
              <a:t>½ day summer Fridays</a:t>
            </a:r>
          </a:p>
          <a:p>
            <a:pPr marL="342900" indent="-342900">
              <a:buFont typeface="Arial" panose="020B0604020202020204" pitchFamily="34" charset="0"/>
              <a:buChar char="•"/>
            </a:pPr>
            <a:r>
              <a:rPr lang="en-US" dirty="0">
                <a:solidFill>
                  <a:srgbClr val="56ABA8"/>
                </a:solidFill>
                <a:latin typeface="Gilmer Light" pitchFamily="2" charset="77"/>
                <a:ea typeface="Times New Roman" panose="02020603050405020304" pitchFamily="18" charset="0"/>
              </a:rPr>
              <a:t>On the spot recognitions</a:t>
            </a:r>
          </a:p>
          <a:p>
            <a:pPr marL="342900" indent="-342900">
              <a:buFont typeface="Arial" panose="020B0604020202020204" pitchFamily="34" charset="0"/>
              <a:buChar char="•"/>
            </a:pPr>
            <a:r>
              <a:rPr lang="en-US" dirty="0">
                <a:solidFill>
                  <a:srgbClr val="56ABA8"/>
                </a:solidFill>
                <a:latin typeface="Gilmer Light" pitchFamily="2" charset="77"/>
                <a:ea typeface="Times New Roman" panose="02020603050405020304" pitchFamily="18" charset="0"/>
              </a:rPr>
              <a:t>Company comfort fund (dedicated budget </a:t>
            </a:r>
            <a:br>
              <a:rPr lang="en-US" dirty="0">
                <a:solidFill>
                  <a:srgbClr val="56ABA8"/>
                </a:solidFill>
                <a:latin typeface="Gilmer Light" pitchFamily="2" charset="77"/>
                <a:ea typeface="Times New Roman" panose="02020603050405020304" pitchFamily="18" charset="0"/>
              </a:rPr>
            </a:br>
            <a:r>
              <a:rPr lang="en-US" dirty="0">
                <a:solidFill>
                  <a:srgbClr val="56ABA8"/>
                </a:solidFill>
                <a:latin typeface="Gilmer Light" pitchFamily="2" charset="77"/>
                <a:ea typeface="Times New Roman" panose="02020603050405020304" pitchFamily="18" charset="0"/>
              </a:rPr>
              <a:t>to make team &amp; office comfortable, submit requests for approval)</a:t>
            </a:r>
          </a:p>
          <a:p>
            <a:pPr marL="342900" indent="-342900">
              <a:buFont typeface="Arial" panose="020B0604020202020204" pitchFamily="34" charset="0"/>
              <a:buChar char="•"/>
            </a:pPr>
            <a:r>
              <a:rPr lang="en-US" dirty="0">
                <a:solidFill>
                  <a:srgbClr val="56ABA8"/>
                </a:solidFill>
                <a:latin typeface="Gilmer Light" pitchFamily="2" charset="77"/>
                <a:ea typeface="Times New Roman" panose="02020603050405020304" pitchFamily="18" charset="0"/>
              </a:rPr>
              <a:t>Fully stocked fridge (what’s your favorite beverage?)</a:t>
            </a:r>
          </a:p>
          <a:p>
            <a:pPr marL="342900" indent="-342900">
              <a:buFont typeface="Arial" panose="020B0604020202020204" pitchFamily="34" charset="0"/>
              <a:buChar char="•"/>
            </a:pPr>
            <a:r>
              <a:rPr lang="en-US" dirty="0">
                <a:solidFill>
                  <a:srgbClr val="56ABA8"/>
                </a:solidFill>
                <a:latin typeface="Gilmer Light" pitchFamily="2" charset="77"/>
                <a:ea typeface="Times New Roman" panose="02020603050405020304" pitchFamily="18" charset="0"/>
              </a:rPr>
              <a:t>Tab at cafe deli (within reason)</a:t>
            </a:r>
            <a:endParaRPr lang="en-US" sz="2400" dirty="0">
              <a:solidFill>
                <a:schemeClr val="accent1">
                  <a:lumMod val="75000"/>
                </a:schemeClr>
              </a:solidFill>
              <a:latin typeface="Gilmer Light" pitchFamily="2" charset="77"/>
              <a:ea typeface="Times New Roman" panose="02020603050405020304" pitchFamily="18" charset="0"/>
            </a:endParaRPr>
          </a:p>
        </p:txBody>
      </p:sp>
      <p:sp>
        <p:nvSpPr>
          <p:cNvPr id="9" name="Title 1">
            <a:extLst>
              <a:ext uri="{FF2B5EF4-FFF2-40B4-BE49-F238E27FC236}">
                <a16:creationId xmlns:a16="http://schemas.microsoft.com/office/drawing/2014/main" id="{9394C0E0-E2C2-4568-9F48-B51F47531B37}"/>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all" baseline="0">
                <a:solidFill>
                  <a:srgbClr val="10253F"/>
                </a:solidFill>
                <a:latin typeface="Garamond" panose="02020404030301010803" pitchFamily="18" charset="0"/>
                <a:ea typeface="+mj-ea"/>
                <a:cs typeface="+mj-cs"/>
              </a:defRPr>
            </a:lvl1pPr>
          </a:lstStyle>
          <a:p>
            <a:pPr algn="ctr"/>
            <a:r>
              <a:rPr lang="en-US" cap="none" dirty="0">
                <a:solidFill>
                  <a:srgbClr val="004A4D"/>
                </a:solidFill>
                <a:latin typeface="Gilmer Light" pitchFamily="2" charset="77"/>
              </a:rPr>
              <a:t>YOUR PERKS</a:t>
            </a:r>
          </a:p>
        </p:txBody>
      </p:sp>
    </p:spTree>
    <p:extLst>
      <p:ext uri="{BB962C8B-B14F-4D97-AF65-F5344CB8AC3E}">
        <p14:creationId xmlns:p14="http://schemas.microsoft.com/office/powerpoint/2010/main" val="1041955768"/>
      </p:ext>
    </p:extLst>
  </p:cSld>
  <p:clrMapOvr>
    <a:masterClrMapping/>
  </p:clrMapOvr>
</p:sld>
</file>

<file path=ppt/theme/theme1.xml><?xml version="1.0" encoding="utf-8"?>
<a:theme xmlns:a="http://schemas.openxmlformats.org/drawingml/2006/main" name="LACP2019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4-HumanCapitalv2-rev" id="{E0FF4A1C-8983-1942-BC81-34C0E768B1C8}" vid="{47DDCC0C-428A-2748-8D80-10DD349869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10150</TotalTime>
  <Words>1417</Words>
  <Application>Microsoft Office PowerPoint</Application>
  <PresentationFormat>Widescreen</PresentationFormat>
  <Paragraphs>163</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Avenir Book</vt:lpstr>
      <vt:lpstr>Calibri</vt:lpstr>
      <vt:lpstr>Calibri Light</vt:lpstr>
      <vt:lpstr>Courier New</vt:lpstr>
      <vt:lpstr>Garamond</vt:lpstr>
      <vt:lpstr>Gilmer Light</vt:lpstr>
      <vt:lpstr>LACP2019Template</vt:lpstr>
      <vt:lpstr>PowerPoint Presentation</vt:lpstr>
      <vt:lpstr>PowerPoint Presentation</vt:lpstr>
      <vt:lpstr>OUR FIRM PHILOSOPHY</vt:lpstr>
      <vt:lpstr>PowerPoint Presentation</vt:lpstr>
      <vt:lpstr>BASE / POSITION COMPENSATION</vt:lpstr>
      <vt:lpstr>YOUR BENEFITS</vt:lpstr>
      <vt:lpstr>PERFORMANCE INCENTIVES </vt:lpstr>
      <vt:lpstr>PERFORMANCE INCENTIVES </vt:lpstr>
      <vt:lpstr>PowerPoint Presentation</vt:lpstr>
      <vt:lpstr>WHAT DOES THIS MEAN TO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Bogan</dc:creator>
  <cp:lastModifiedBy>Allison</cp:lastModifiedBy>
  <cp:revision>300</cp:revision>
  <dcterms:created xsi:type="dcterms:W3CDTF">2019-05-26T16:24:21Z</dcterms:created>
  <dcterms:modified xsi:type="dcterms:W3CDTF">2021-05-28T16:25:00Z</dcterms:modified>
</cp:coreProperties>
</file>