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6" r:id="rId2"/>
    <p:sldId id="677" r:id="rId3"/>
    <p:sldId id="279"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e Chicas" initials="RC" lastIdx="55" clrIdx="0"/>
  <p:cmAuthor id="2" name="Stephanie Bogan" initials="SB" lastIdx="83" clrIdx="1"/>
  <p:cmAuthor id="3" name="Natalie Bergsma" initials="NB" lastIdx="182" clrIdx="2"/>
  <p:cmAuthor id="4" name="Matthew Jarvis" initials="MJ" lastIdx="1" clrIdx="3"/>
  <p:cmAuthor id="5" name="Team JFS" initials="" lastIdx="16" clrIdx="4"/>
  <p:cmAuthor id="6" name="Matthew Jarvis" initials="MJ [2]" lastIdx="4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4D"/>
    <a:srgbClr val="417E77"/>
    <a:srgbClr val="56ABA8"/>
    <a:srgbClr val="86C6C5"/>
    <a:srgbClr val="D17346"/>
    <a:srgbClr val="606060"/>
    <a:srgbClr val="ABCE6E"/>
    <a:srgbClr val="2C4D6F"/>
    <a:srgbClr val="3979B1"/>
    <a:srgbClr val="8EB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4"/>
    <p:restoredTop sz="75000" autoAdjust="0"/>
  </p:normalViewPr>
  <p:slideViewPr>
    <p:cSldViewPr snapToGrid="0" snapToObjects="1">
      <p:cViewPr varScale="1">
        <p:scale>
          <a:sx n="86" d="100"/>
          <a:sy n="86" d="100"/>
        </p:scale>
        <p:origin x="1698" y="90"/>
      </p:cViewPr>
      <p:guideLst/>
    </p:cSldViewPr>
  </p:slideViewPr>
  <p:notesTextViewPr>
    <p:cViewPr>
      <p:scale>
        <a:sx n="90" d="100"/>
        <a:sy n="90" d="100"/>
      </p:scale>
      <p:origin x="0" y="0"/>
    </p:cViewPr>
  </p:notesTextViewPr>
  <p:notesViewPr>
    <p:cSldViewPr snapToGrid="0" snapToObjects="1" showGuide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CC71C-C981-894C-B836-7A5B44B74E11}" type="datetimeFigureOut">
              <a:rPr lang="en-US" smtClean="0"/>
              <a:t>12/15/2020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E9A3E-83A6-CE49-913E-F894E46D65A2}" type="slidenum">
              <a:rPr lang="en-US" smtClean="0"/>
              <a:t>‹#›</a:t>
            </a:fld>
            <a:endParaRPr lang="en-US" dirty="0"/>
          </a:p>
        </p:txBody>
      </p:sp>
    </p:spTree>
    <p:extLst>
      <p:ext uri="{BB962C8B-B14F-4D97-AF65-F5344CB8AC3E}">
        <p14:creationId xmlns:p14="http://schemas.microsoft.com/office/powerpoint/2010/main" val="380097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1</a:t>
            </a:fld>
            <a:endParaRPr lang="en-US" dirty="0"/>
          </a:p>
        </p:txBody>
      </p:sp>
    </p:spTree>
    <p:extLst>
      <p:ext uri="{BB962C8B-B14F-4D97-AF65-F5344CB8AC3E}">
        <p14:creationId xmlns:p14="http://schemas.microsoft.com/office/powerpoint/2010/main" val="124144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7E9A3E-83A6-CE49-913E-F894E46D65A2}" type="slidenum">
              <a:rPr lang="en-US" smtClean="0"/>
              <a:t>2</a:t>
            </a:fld>
            <a:endParaRPr lang="en-US" dirty="0"/>
          </a:p>
        </p:txBody>
      </p:sp>
    </p:spTree>
    <p:extLst>
      <p:ext uri="{BB962C8B-B14F-4D97-AF65-F5344CB8AC3E}">
        <p14:creationId xmlns:p14="http://schemas.microsoft.com/office/powerpoint/2010/main" val="14043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E46B7-8E92-DB47-8136-409537FE7128}" type="slidenum">
              <a:rPr lang="en-US" smtClean="0"/>
              <a:t>3</a:t>
            </a:fld>
            <a:endParaRPr lang="en-US" dirty="0"/>
          </a:p>
        </p:txBody>
      </p:sp>
    </p:spTree>
    <p:extLst>
      <p:ext uri="{BB962C8B-B14F-4D97-AF65-F5344CB8AC3E}">
        <p14:creationId xmlns:p14="http://schemas.microsoft.com/office/powerpoint/2010/main" val="97933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E46B7-8E92-DB47-8136-409537FE7128}" type="slidenum">
              <a:rPr lang="en-US" smtClean="0"/>
              <a:t>4</a:t>
            </a:fld>
            <a:endParaRPr lang="en-US" dirty="0"/>
          </a:p>
        </p:txBody>
      </p:sp>
    </p:spTree>
    <p:extLst>
      <p:ext uri="{BB962C8B-B14F-4D97-AF65-F5344CB8AC3E}">
        <p14:creationId xmlns:p14="http://schemas.microsoft.com/office/powerpoint/2010/main" val="339872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BE19EF-5EC7-8D45-83AD-2F5EEB24060A}"/>
              </a:ext>
            </a:extLst>
          </p:cNvPr>
          <p:cNvPicPr>
            <a:picLocks noChangeAspect="1"/>
          </p:cNvPicPr>
          <p:nvPr userDrawn="1"/>
        </p:nvPicPr>
        <p:blipFill rotWithShape="1">
          <a:blip r:embed="rId2">
            <a:alphaModFix amt="70000"/>
          </a:blip>
          <a:srcRect l="39426" b="20841"/>
          <a:stretch/>
        </p:blipFill>
        <p:spPr>
          <a:xfrm rot="10800000" flipH="1">
            <a:off x="0" y="0"/>
            <a:ext cx="904888" cy="1402352"/>
          </a:xfrm>
          <a:prstGeom prst="rect">
            <a:avLst/>
          </a:prstGeom>
        </p:spPr>
      </p:pic>
    </p:spTree>
    <p:extLst>
      <p:ext uri="{BB962C8B-B14F-4D97-AF65-F5344CB8AC3E}">
        <p14:creationId xmlns:p14="http://schemas.microsoft.com/office/powerpoint/2010/main" val="89061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0E8612-7A32-884B-B8C7-C24A1EAD54BE}"/>
              </a:ext>
            </a:extLst>
          </p:cNvPr>
          <p:cNvPicPr>
            <a:picLocks noChangeAspect="1"/>
          </p:cNvPicPr>
          <p:nvPr userDrawn="1"/>
        </p:nvPicPr>
        <p:blipFill rotWithShape="1">
          <a:blip r:embed="rId2">
            <a:alphaModFix amt="70000"/>
          </a:blip>
          <a:srcRect l="39426" b="20841"/>
          <a:stretch/>
        </p:blipFill>
        <p:spPr>
          <a:xfrm>
            <a:off x="-1" y="233265"/>
            <a:ext cx="4274708" cy="6624735"/>
          </a:xfrm>
          <a:prstGeom prst="rect">
            <a:avLst/>
          </a:prstGeom>
        </p:spPr>
      </p:pic>
      <p:pic>
        <p:nvPicPr>
          <p:cNvPr id="8" name="Picture 7">
            <a:extLst>
              <a:ext uri="{FF2B5EF4-FFF2-40B4-BE49-F238E27FC236}">
                <a16:creationId xmlns:a16="http://schemas.microsoft.com/office/drawing/2014/main" id="{3DF10CD9-B702-CE4B-BD65-E82511A984F7}"/>
              </a:ext>
            </a:extLst>
          </p:cNvPr>
          <p:cNvPicPr>
            <a:picLocks noChangeAspect="1"/>
          </p:cNvPicPr>
          <p:nvPr userDrawn="1"/>
        </p:nvPicPr>
        <p:blipFill>
          <a:blip r:embed="rId3"/>
          <a:stretch>
            <a:fillRect/>
          </a:stretch>
        </p:blipFill>
        <p:spPr>
          <a:xfrm rot="16200000">
            <a:off x="9373730" y="3340418"/>
            <a:ext cx="5226112" cy="410428"/>
          </a:xfrm>
          <a:prstGeom prst="rect">
            <a:avLst/>
          </a:prstGeom>
        </p:spPr>
      </p:pic>
    </p:spTree>
    <p:extLst>
      <p:ext uri="{BB962C8B-B14F-4D97-AF65-F5344CB8AC3E}">
        <p14:creationId xmlns:p14="http://schemas.microsoft.com/office/powerpoint/2010/main" val="28825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E6259A-6F71-024D-942D-853ACC3A46F4}"/>
              </a:ext>
            </a:extLst>
          </p:cNvPr>
          <p:cNvPicPr>
            <a:picLocks noChangeAspect="1"/>
          </p:cNvPicPr>
          <p:nvPr userDrawn="1"/>
        </p:nvPicPr>
        <p:blipFill rotWithShape="1">
          <a:blip r:embed="rId2">
            <a:alphaModFix amt="37000"/>
          </a:blip>
          <a:srcRect l="3686" t="13372" r="16667" b="20735"/>
          <a:stretch/>
        </p:blipFill>
        <p:spPr>
          <a:xfrm>
            <a:off x="9331" y="0"/>
            <a:ext cx="12192000" cy="6858001"/>
          </a:xfrm>
          <a:prstGeom prst="rect">
            <a:avLst/>
          </a:prstGeom>
        </p:spPr>
      </p:pic>
      <p:pic>
        <p:nvPicPr>
          <p:cNvPr id="11" name="Picture 10">
            <a:extLst>
              <a:ext uri="{FF2B5EF4-FFF2-40B4-BE49-F238E27FC236}">
                <a16:creationId xmlns:a16="http://schemas.microsoft.com/office/drawing/2014/main" id="{A8C8CC35-9A3F-0F43-A92F-57C6AF98310A}"/>
              </a:ext>
            </a:extLst>
          </p:cNvPr>
          <p:cNvPicPr>
            <a:picLocks noChangeAspect="1"/>
          </p:cNvPicPr>
          <p:nvPr userDrawn="1"/>
        </p:nvPicPr>
        <p:blipFill>
          <a:blip r:embed="rId3"/>
          <a:stretch>
            <a:fillRect/>
          </a:stretch>
        </p:blipFill>
        <p:spPr>
          <a:xfrm>
            <a:off x="5102386" y="6290309"/>
            <a:ext cx="1987228" cy="156065"/>
          </a:xfrm>
          <a:prstGeom prst="rect">
            <a:avLst/>
          </a:prstGeom>
        </p:spPr>
      </p:pic>
    </p:spTree>
    <p:extLst>
      <p:ext uri="{BB962C8B-B14F-4D97-AF65-F5344CB8AC3E}">
        <p14:creationId xmlns:p14="http://schemas.microsoft.com/office/powerpoint/2010/main" val="2285687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2C36C-3711-7841-9BEE-7A2C933EE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8B895D-9B92-5043-B140-EB902AFB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9720378"/>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717" r:id="rId3"/>
  </p:sldLayoutIdLst>
  <p:txStyles>
    <p:title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4C5A-CC21-2A43-B833-8C990C210BB4}"/>
              </a:ext>
            </a:extLst>
          </p:cNvPr>
          <p:cNvSpPr>
            <a:spLocks noGrp="1"/>
          </p:cNvSpPr>
          <p:nvPr>
            <p:ph type="title" idx="4294967295"/>
          </p:nvPr>
        </p:nvSpPr>
        <p:spPr>
          <a:xfrm>
            <a:off x="5228307" y="3963573"/>
            <a:ext cx="5808663" cy="2287588"/>
          </a:xfrm>
        </p:spPr>
        <p:txBody>
          <a:bodyPr>
            <a:normAutofit fontScale="90000"/>
          </a:bodyPr>
          <a:lstStyle/>
          <a:p>
            <a:pPr algn="ctr"/>
            <a:r>
              <a:rPr lang="en-US" sz="8400" cap="none" dirty="0">
                <a:solidFill>
                  <a:srgbClr val="004A4D"/>
                </a:solidFill>
              </a:rPr>
              <a:t>FORM 7:</a:t>
            </a:r>
            <a:r>
              <a:rPr lang="en-US" sz="8400" cap="none" dirty="0"/>
              <a:t> </a:t>
            </a:r>
            <a:br>
              <a:rPr lang="en-US" sz="4400" dirty="0">
                <a:latin typeface="Avenir Book" panose="02000503020000020003" pitchFamily="2" charset="0"/>
              </a:rPr>
            </a:br>
            <a:r>
              <a:rPr lang="en-US" sz="4200" cap="none" dirty="0">
                <a:solidFill>
                  <a:srgbClr val="D17346"/>
                </a:solidFill>
                <a:latin typeface="Gilmer Light" pitchFamily="2" charset="77"/>
              </a:rPr>
              <a:t>CLIENT REVIEW JOURNEY</a:t>
            </a:r>
          </a:p>
        </p:txBody>
      </p:sp>
      <p:pic>
        <p:nvPicPr>
          <p:cNvPr id="8" name="Picture Placeholder 7" descr="A picture containing table, indoor, floor&#10;&#10;Description automatically generated">
            <a:extLst>
              <a:ext uri="{FF2B5EF4-FFF2-40B4-BE49-F238E27FC236}">
                <a16:creationId xmlns:a16="http://schemas.microsoft.com/office/drawing/2014/main" id="{419C22F8-37A1-A14C-AA96-62DDB1423B90}"/>
              </a:ext>
            </a:extLst>
          </p:cNvPr>
          <p:cNvPicPr>
            <a:picLocks noGrp="1" noChangeAspect="1"/>
          </p:cNvPicPr>
          <p:nvPr>
            <p:ph type="pic" sz="quarter" idx="4294967295"/>
          </p:nvPr>
        </p:nvPicPr>
        <p:blipFill rotWithShape="1">
          <a:blip r:embed="rId3"/>
          <a:srcRect l="12084" r="22146"/>
          <a:stretch/>
        </p:blipFill>
        <p:spPr>
          <a:xfrm>
            <a:off x="6690111" y="1014463"/>
            <a:ext cx="2856923" cy="2836568"/>
          </a:xfrm>
          <a:prstGeom prst="ellipse">
            <a:avLst/>
          </a:prstGeom>
        </p:spPr>
      </p:pic>
    </p:spTree>
    <p:extLst>
      <p:ext uri="{BB962C8B-B14F-4D97-AF65-F5344CB8AC3E}">
        <p14:creationId xmlns:p14="http://schemas.microsoft.com/office/powerpoint/2010/main" val="55409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6529-342D-FF40-A4DF-EFBA6C41D869}"/>
              </a:ext>
            </a:extLst>
          </p:cNvPr>
          <p:cNvSpPr txBox="1">
            <a:spLocks/>
          </p:cNvSpPr>
          <p:nvPr/>
        </p:nvSpPr>
        <p:spPr>
          <a:xfrm>
            <a:off x="-682312" y="211015"/>
            <a:ext cx="11080711" cy="10036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sz="3600" dirty="0">
                <a:solidFill>
                  <a:srgbClr val="004A4D"/>
                </a:solidFill>
                <a:latin typeface="Gilmer Light" pitchFamily="2" charset="77"/>
              </a:rPr>
              <a:t>Mapping the </a:t>
            </a:r>
            <a:r>
              <a:rPr lang="en-US" sz="5400" i="1" cap="none" dirty="0">
                <a:solidFill>
                  <a:srgbClr val="56ABA8"/>
                </a:solidFill>
              </a:rPr>
              <a:t>Client Review Experience</a:t>
            </a:r>
            <a:endParaRPr lang="en-US" sz="3600" i="1" dirty="0">
              <a:solidFill>
                <a:srgbClr val="56ABA8"/>
              </a:solidFill>
            </a:endParaRPr>
          </a:p>
        </p:txBody>
      </p:sp>
      <p:sp>
        <p:nvSpPr>
          <p:cNvPr id="3" name="TextBox 2">
            <a:extLst>
              <a:ext uri="{FF2B5EF4-FFF2-40B4-BE49-F238E27FC236}">
                <a16:creationId xmlns:a16="http://schemas.microsoft.com/office/drawing/2014/main" id="{76565AFA-46A1-0D44-88CA-04D1141E7E09}"/>
              </a:ext>
            </a:extLst>
          </p:cNvPr>
          <p:cNvSpPr txBox="1"/>
          <p:nvPr/>
        </p:nvSpPr>
        <p:spPr>
          <a:xfrm>
            <a:off x="281354" y="1073949"/>
            <a:ext cx="11555970" cy="4878259"/>
          </a:xfrm>
          <a:prstGeom prst="rect">
            <a:avLst/>
          </a:prstGeom>
          <a:noFill/>
        </p:spPr>
        <p:txBody>
          <a:bodyPr wrap="square" rtlCol="0">
            <a:spAutoFit/>
          </a:bodyPr>
          <a:lstStyle/>
          <a:p>
            <a:pPr algn="just"/>
            <a:r>
              <a:rPr lang="en-US" sz="1700" dirty="0">
                <a:latin typeface="Gilmer Light" pitchFamily="2" charset="77"/>
              </a:rPr>
              <a:t>Delivering a consistent and amazing experience for client reviews is proven to increase client loyalty, engagement and retention, resulting in firm growth. Take the below steps to outline your client review experience.</a:t>
            </a:r>
          </a:p>
          <a:p>
            <a:pPr algn="just"/>
            <a:endParaRPr lang="en-US" sz="1100" dirty="0">
              <a:latin typeface="Gilmer Light" pitchFamily="2" charset="77"/>
            </a:endParaRPr>
          </a:p>
          <a:p>
            <a:pPr algn="just"/>
            <a:r>
              <a:rPr lang="en-US" sz="2000" dirty="0">
                <a:solidFill>
                  <a:srgbClr val="D17346"/>
                </a:solidFill>
                <a:latin typeface="Gilmer Light" pitchFamily="2" charset="77"/>
              </a:rPr>
              <a:t>OUR PERSPECTIVE: CREATE A SYSTEMATIC PROCESS</a:t>
            </a:r>
          </a:p>
          <a:p>
            <a:pPr algn="just"/>
            <a:r>
              <a:rPr lang="en-US" sz="1700" dirty="0">
                <a:latin typeface="Gilmer Light" pitchFamily="2" charset="77"/>
              </a:rPr>
              <a:t>Use the following, sample “Our Perspective” slide to draft an outline of key steps in your systematic client review process. To edit, simply click on the slide and start typing. Once you have the key steps outlined, you can create the fully documented process and needed resources using the </a:t>
            </a:r>
            <a:r>
              <a:rPr lang="en-US" sz="1700" i="1" dirty="0">
                <a:latin typeface="Gilmer Light" pitchFamily="2" charset="77"/>
              </a:rPr>
              <a:t>Client Review Process System</a:t>
            </a:r>
            <a:r>
              <a:rPr lang="en-US" sz="1700" dirty="0">
                <a:latin typeface="Gilmer Light" pitchFamily="2" charset="77"/>
              </a:rPr>
              <a:t>.</a:t>
            </a:r>
          </a:p>
          <a:p>
            <a:pPr algn="just"/>
            <a:r>
              <a:rPr lang="en-US" dirty="0">
                <a:latin typeface="Gilmer Light" pitchFamily="2" charset="77"/>
              </a:rPr>
              <a:t> </a:t>
            </a:r>
          </a:p>
          <a:p>
            <a:pPr algn="just"/>
            <a:r>
              <a:rPr lang="en-US" sz="2000" dirty="0">
                <a:solidFill>
                  <a:srgbClr val="D17346"/>
                </a:solidFill>
                <a:latin typeface="Gilmer Light" pitchFamily="2" charset="77"/>
              </a:rPr>
              <a:t>THE CLIENT PERSPECTIVE: DEFINE THE EXPERIENCE</a:t>
            </a:r>
          </a:p>
          <a:p>
            <a:pPr algn="just"/>
            <a:r>
              <a:rPr lang="en-US" sz="1700" dirty="0">
                <a:latin typeface="Gilmer Light" pitchFamily="2" charset="77"/>
              </a:rPr>
              <a:t>Use the following, sample “The Client Perspective” slide to define the experience from the perspective of the client. For each step, define the what a “Deliver &amp; Delight” experience feels like and what a “Dreadful” experience feels like. </a:t>
            </a:r>
          </a:p>
          <a:p>
            <a:pPr algn="just"/>
            <a:r>
              <a:rPr lang="en-US" dirty="0">
                <a:latin typeface="Gilmer Light" pitchFamily="2" charset="77"/>
              </a:rPr>
              <a:t> </a:t>
            </a:r>
          </a:p>
          <a:p>
            <a:pPr algn="just"/>
            <a:r>
              <a:rPr lang="en-US" sz="2000" dirty="0">
                <a:solidFill>
                  <a:srgbClr val="D17346"/>
                </a:solidFill>
                <a:latin typeface="Gilmer Light" pitchFamily="2" charset="77"/>
              </a:rPr>
              <a:t>DRAFT YOUR PROCESS &amp; TRAIN YOUR TEAM</a:t>
            </a:r>
          </a:p>
          <a:p>
            <a:pPr algn="just"/>
            <a:r>
              <a:rPr lang="en-US" sz="1700" dirty="0">
                <a:latin typeface="Gilmer Light" pitchFamily="2" charset="77"/>
              </a:rPr>
              <a:t>Use these two pages as high level training for your team. While they should be trained on the detailed workflow, we’ve found that visual guides are easier to absorb. Finally, before each client review, review the process to remind team of the “delight” experience goal.</a:t>
            </a:r>
          </a:p>
        </p:txBody>
      </p:sp>
    </p:spTree>
    <p:extLst>
      <p:ext uri="{BB962C8B-B14F-4D97-AF65-F5344CB8AC3E}">
        <p14:creationId xmlns:p14="http://schemas.microsoft.com/office/powerpoint/2010/main" val="50565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8636A6E-8EE7-A64A-B92F-79CFC2D7523E}"/>
              </a:ext>
            </a:extLst>
          </p:cNvPr>
          <p:cNvSpPr>
            <a:spLocks noGrp="1"/>
          </p:cNvSpPr>
          <p:nvPr>
            <p:ph type="title" idx="4294967295"/>
          </p:nvPr>
        </p:nvSpPr>
        <p:spPr>
          <a:xfrm>
            <a:off x="0" y="196858"/>
            <a:ext cx="12192000" cy="1325563"/>
          </a:xfrm>
        </p:spPr>
        <p:txBody>
          <a:bodyPr>
            <a:normAutofit fontScale="90000"/>
          </a:bodyPr>
          <a:lstStyle/>
          <a:p>
            <a:pPr algn="ctr"/>
            <a:r>
              <a:rPr lang="en-US" sz="6100" cap="none" spc="300" dirty="0">
                <a:solidFill>
                  <a:srgbClr val="004A4D"/>
                </a:solidFill>
                <a:latin typeface="Minion 3" panose="02040503050306020203" pitchFamily="18" charset="0"/>
              </a:rPr>
              <a:t>OUR PERSPECTIVE</a:t>
            </a:r>
            <a:br>
              <a:rPr lang="en-US" dirty="0">
                <a:latin typeface="Gilmer Light" pitchFamily="2" charset="77"/>
              </a:rPr>
            </a:br>
            <a:r>
              <a:rPr lang="en-US" sz="3200" dirty="0">
                <a:solidFill>
                  <a:srgbClr val="56ABA8"/>
                </a:solidFill>
                <a:latin typeface="Gilmer Light" pitchFamily="2" charset="77"/>
              </a:rPr>
              <a:t>SYSTEMATIC DELIVERY</a:t>
            </a:r>
          </a:p>
        </p:txBody>
      </p:sp>
      <p:grpSp>
        <p:nvGrpSpPr>
          <p:cNvPr id="3" name="Group 2">
            <a:extLst>
              <a:ext uri="{FF2B5EF4-FFF2-40B4-BE49-F238E27FC236}">
                <a16:creationId xmlns:a16="http://schemas.microsoft.com/office/drawing/2014/main" id="{F0FC3C56-9F26-4E47-A732-289A5BFF2DFE}"/>
              </a:ext>
            </a:extLst>
          </p:cNvPr>
          <p:cNvGrpSpPr/>
          <p:nvPr/>
        </p:nvGrpSpPr>
        <p:grpSpPr>
          <a:xfrm>
            <a:off x="392376" y="2695395"/>
            <a:ext cx="2137706" cy="2370497"/>
            <a:chOff x="392376" y="2695395"/>
            <a:chExt cx="2137706" cy="2370497"/>
          </a:xfrm>
        </p:grpSpPr>
        <p:cxnSp>
          <p:nvCxnSpPr>
            <p:cNvPr id="51" name="Straight Connector 50">
              <a:extLst>
                <a:ext uri="{FF2B5EF4-FFF2-40B4-BE49-F238E27FC236}">
                  <a16:creationId xmlns:a16="http://schemas.microsoft.com/office/drawing/2014/main" id="{5229827D-DFF0-CD42-A001-79A49BF3AB74}"/>
                </a:ext>
              </a:extLst>
            </p:cNvPr>
            <p:cNvCxnSpPr>
              <a:cxnSpLocks/>
            </p:cNvCxnSpPr>
            <p:nvPr/>
          </p:nvCxnSpPr>
          <p:spPr>
            <a:xfrm flipH="1">
              <a:off x="500561" y="2695395"/>
              <a:ext cx="6342" cy="182880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57A623-AB52-494B-B69D-61F455DBE4F1}"/>
                </a:ext>
              </a:extLst>
            </p:cNvPr>
            <p:cNvSpPr txBox="1"/>
            <p:nvPr/>
          </p:nvSpPr>
          <p:spPr>
            <a:xfrm>
              <a:off x="392376" y="3516750"/>
              <a:ext cx="2137706" cy="1549142"/>
            </a:xfrm>
            <a:prstGeom prst="rect">
              <a:avLst/>
            </a:prstGeom>
            <a:noFill/>
            <a:ln>
              <a:noFill/>
            </a:ln>
          </p:spPr>
          <p:txBody>
            <a:bodyPr wrap="square" rtlCol="0">
              <a:spAutoFit/>
            </a:bodyPr>
            <a:lstStyle/>
            <a:p>
              <a:pPr marL="117475" indent="-117475">
                <a:spcAft>
                  <a:spcPts val="1000"/>
                </a:spcAft>
                <a:buClr>
                  <a:srgbClr val="004A4D"/>
                </a:buClr>
                <a:buSzPct val="100000"/>
                <a:buFont typeface="Arial" panose="020B0604020202020204" pitchFamily="34" charset="0"/>
                <a:buChar char="•"/>
              </a:pPr>
              <a:r>
                <a:rPr lang="en-US" sz="1300" dirty="0">
                  <a:latin typeface="Gilmer Light" pitchFamily="2" charset="77"/>
                </a:rPr>
                <a:t>System / report for </a:t>
              </a:r>
              <a:br>
                <a:rPr lang="en-US" sz="1300" dirty="0">
                  <a:latin typeface="Gilmer Light" pitchFamily="2" charset="77"/>
                </a:rPr>
              </a:br>
              <a:r>
                <a:rPr lang="en-US" sz="1300" dirty="0">
                  <a:latin typeface="Gilmer Light" pitchFamily="2" charset="77"/>
                </a:rPr>
                <a:t>when to meet with </a:t>
              </a:r>
              <a:br>
                <a:rPr lang="en-US" sz="1300" dirty="0">
                  <a:latin typeface="Gilmer Light" pitchFamily="2" charset="77"/>
                </a:rPr>
              </a:br>
              <a:r>
                <a:rPr lang="en-US" sz="1300" dirty="0">
                  <a:latin typeface="Gilmer Light" pitchFamily="2" charset="77"/>
                </a:rPr>
                <a:t>clients </a:t>
              </a:r>
              <a:r>
                <a:rPr lang="en-US" sz="1300" i="1" dirty="0">
                  <a:latin typeface="Gilmer Light" pitchFamily="2" charset="77"/>
                </a:rPr>
                <a:t>(CRM)</a:t>
              </a:r>
            </a:p>
            <a:p>
              <a:pPr marL="117475" indent="-117475">
                <a:spcAft>
                  <a:spcPts val="1000"/>
                </a:spcAft>
                <a:buClr>
                  <a:srgbClr val="004A4D"/>
                </a:buClr>
                <a:buSzPct val="100000"/>
                <a:buFont typeface="Arial" panose="020B0604020202020204" pitchFamily="34" charset="0"/>
                <a:buChar char="•"/>
              </a:pPr>
              <a:r>
                <a:rPr lang="en-US" sz="1300" dirty="0">
                  <a:latin typeface="Gilmer Light" pitchFamily="2" charset="77"/>
                </a:rPr>
                <a:t>Email to schedule </a:t>
              </a:r>
              <a:br>
                <a:rPr lang="en-US" sz="1300" dirty="0">
                  <a:latin typeface="Gilmer Light" pitchFamily="2" charset="77"/>
                </a:rPr>
              </a:br>
              <a:r>
                <a:rPr lang="en-US" sz="1300" dirty="0">
                  <a:latin typeface="Gilmer Light" pitchFamily="2" charset="77"/>
                </a:rPr>
                <a:t>client review meeting</a:t>
              </a:r>
            </a:p>
            <a:p>
              <a:pPr marL="117475" indent="-117475">
                <a:spcAft>
                  <a:spcPts val="1000"/>
                </a:spcAft>
                <a:buClr>
                  <a:srgbClr val="004A4D"/>
                </a:buClr>
              </a:pPr>
              <a:endParaRPr lang="en-US" sz="1300" dirty="0">
                <a:latin typeface="Gilmer Light" pitchFamily="2" charset="77"/>
              </a:endParaRPr>
            </a:p>
          </p:txBody>
        </p:sp>
      </p:grpSp>
      <p:grpSp>
        <p:nvGrpSpPr>
          <p:cNvPr id="2" name="Group 1">
            <a:extLst>
              <a:ext uri="{FF2B5EF4-FFF2-40B4-BE49-F238E27FC236}">
                <a16:creationId xmlns:a16="http://schemas.microsoft.com/office/drawing/2014/main" id="{37171BE7-86A5-8D4C-BE6C-3FBBBD2F5EA0}"/>
              </a:ext>
            </a:extLst>
          </p:cNvPr>
          <p:cNvGrpSpPr/>
          <p:nvPr/>
        </p:nvGrpSpPr>
        <p:grpSpPr>
          <a:xfrm>
            <a:off x="2699468" y="2651352"/>
            <a:ext cx="1861850" cy="1357841"/>
            <a:chOff x="2699468" y="2651352"/>
            <a:chExt cx="1861850" cy="1357841"/>
          </a:xfrm>
        </p:grpSpPr>
        <p:sp>
          <p:nvSpPr>
            <p:cNvPr id="40" name="TextBox 39">
              <a:extLst>
                <a:ext uri="{FF2B5EF4-FFF2-40B4-BE49-F238E27FC236}">
                  <a16:creationId xmlns:a16="http://schemas.microsoft.com/office/drawing/2014/main" id="{873FBE37-B624-2145-9019-2BE4CB80A6BF}"/>
                </a:ext>
              </a:extLst>
            </p:cNvPr>
            <p:cNvSpPr txBox="1"/>
            <p:nvPr/>
          </p:nvSpPr>
          <p:spPr>
            <a:xfrm>
              <a:off x="2699468" y="3516750"/>
              <a:ext cx="1861850" cy="492443"/>
            </a:xfrm>
            <a:prstGeom prst="rect">
              <a:avLst/>
            </a:prstGeom>
            <a:noFill/>
            <a:ln>
              <a:noFill/>
            </a:ln>
          </p:spPr>
          <p:txBody>
            <a:bodyPr wrap="square" rtlCol="0">
              <a:spAutoFit/>
            </a:bodyPr>
            <a:lstStyle/>
            <a:p>
              <a:pPr marL="117475" indent="-117475">
                <a:buClr>
                  <a:srgbClr val="417E77"/>
                </a:buClr>
                <a:buFont typeface="Arial" panose="020B0604020202020204" pitchFamily="34" charset="0"/>
                <a:buChar char="•"/>
              </a:pPr>
              <a:r>
                <a:rPr lang="en-US" sz="1300" dirty="0">
                  <a:latin typeface="Gilmer Light" pitchFamily="2" charset="77"/>
                </a:rPr>
                <a:t>Send confirmation email(s)</a:t>
              </a:r>
            </a:p>
          </p:txBody>
        </p:sp>
        <p:cxnSp>
          <p:nvCxnSpPr>
            <p:cNvPr id="63" name="Straight Connector 62">
              <a:extLst>
                <a:ext uri="{FF2B5EF4-FFF2-40B4-BE49-F238E27FC236}">
                  <a16:creationId xmlns:a16="http://schemas.microsoft.com/office/drawing/2014/main" id="{6CCB5B9E-4308-AD44-933E-73D3F676F821}"/>
                </a:ext>
              </a:extLst>
            </p:cNvPr>
            <p:cNvCxnSpPr>
              <a:cxnSpLocks/>
            </p:cNvCxnSpPr>
            <p:nvPr/>
          </p:nvCxnSpPr>
          <p:spPr>
            <a:xfrm flipH="1">
              <a:off x="2816911" y="2651352"/>
              <a:ext cx="6342" cy="91440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3960575-1292-FB4A-821B-E1B7933D7F1E}"/>
              </a:ext>
            </a:extLst>
          </p:cNvPr>
          <p:cNvGrpSpPr/>
          <p:nvPr/>
        </p:nvGrpSpPr>
        <p:grpSpPr>
          <a:xfrm>
            <a:off x="158923" y="1743156"/>
            <a:ext cx="11821783" cy="1819408"/>
            <a:chOff x="158923" y="1743156"/>
            <a:chExt cx="11821783" cy="1819408"/>
          </a:xfrm>
        </p:grpSpPr>
        <p:sp>
          <p:nvSpPr>
            <p:cNvPr id="25" name="Freeform: Shape 17">
              <a:extLst>
                <a:ext uri="{FF2B5EF4-FFF2-40B4-BE49-F238E27FC236}">
                  <a16:creationId xmlns:a16="http://schemas.microsoft.com/office/drawing/2014/main" id="{E968FD63-0D9F-AB49-B142-2C0958BFB1D7}"/>
                </a:ext>
              </a:extLst>
            </p:cNvPr>
            <p:cNvSpPr>
              <a:spLocks/>
            </p:cNvSpPr>
            <p:nvPr/>
          </p:nvSpPr>
          <p:spPr bwMode="auto">
            <a:xfrm>
              <a:off x="8244548" y="1750075"/>
              <a:ext cx="3736158" cy="1807054"/>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D17346"/>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26" name="Freeform: Shape 17">
              <a:extLst>
                <a:ext uri="{FF2B5EF4-FFF2-40B4-BE49-F238E27FC236}">
                  <a16:creationId xmlns:a16="http://schemas.microsoft.com/office/drawing/2014/main" id="{A1282C73-041B-C141-9B33-8505684608CD}"/>
                </a:ext>
              </a:extLst>
            </p:cNvPr>
            <p:cNvSpPr>
              <a:spLocks/>
            </p:cNvSpPr>
            <p:nvPr/>
          </p:nvSpPr>
          <p:spPr bwMode="auto">
            <a:xfrm>
              <a:off x="5970766" y="1750075"/>
              <a:ext cx="3646778" cy="1807054"/>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86C6C5"/>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27" name="Freeform: Shape 17">
              <a:extLst>
                <a:ext uri="{FF2B5EF4-FFF2-40B4-BE49-F238E27FC236}">
                  <a16:creationId xmlns:a16="http://schemas.microsoft.com/office/drawing/2014/main" id="{53D92C8E-E50F-6D4C-ABFB-8658ED82BC62}"/>
                </a:ext>
              </a:extLst>
            </p:cNvPr>
            <p:cNvSpPr>
              <a:spLocks/>
            </p:cNvSpPr>
            <p:nvPr/>
          </p:nvSpPr>
          <p:spPr bwMode="auto">
            <a:xfrm>
              <a:off x="3790796" y="1749717"/>
              <a:ext cx="3646778" cy="1807693"/>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56ABA8"/>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28" name="Freeform: Shape 17">
              <a:extLst>
                <a:ext uri="{FF2B5EF4-FFF2-40B4-BE49-F238E27FC236}">
                  <a16:creationId xmlns:a16="http://schemas.microsoft.com/office/drawing/2014/main" id="{58499622-CF94-A741-A79F-A7A3F0FA1341}"/>
                </a:ext>
              </a:extLst>
            </p:cNvPr>
            <p:cNvSpPr>
              <a:spLocks/>
            </p:cNvSpPr>
            <p:nvPr/>
          </p:nvSpPr>
          <p:spPr bwMode="auto">
            <a:xfrm>
              <a:off x="1679640" y="1749717"/>
              <a:ext cx="3646778" cy="1807693"/>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417E77"/>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29" name="Freeform: Shape 17">
              <a:extLst>
                <a:ext uri="{FF2B5EF4-FFF2-40B4-BE49-F238E27FC236}">
                  <a16:creationId xmlns:a16="http://schemas.microsoft.com/office/drawing/2014/main" id="{EE854DB4-89CF-EF41-B4D5-F22819B1DDB7}"/>
                </a:ext>
              </a:extLst>
            </p:cNvPr>
            <p:cNvSpPr>
              <a:spLocks/>
            </p:cNvSpPr>
            <p:nvPr/>
          </p:nvSpPr>
          <p:spPr bwMode="auto">
            <a:xfrm>
              <a:off x="158923" y="1743156"/>
              <a:ext cx="2718614" cy="1819408"/>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004A4D"/>
            </a:solidFill>
            <a:ln>
              <a:solidFill>
                <a:srgbClr val="004A4D"/>
              </a:solidFill>
            </a:ln>
          </p:spPr>
          <p:txBody>
            <a:bodyPr vert="horz" wrap="square" lIns="68580" tIns="34290" rIns="68580" bIns="34290" numCol="1" anchor="t" anchorCtr="0" compatLnSpc="1">
              <a:prstTxWarp prst="textNoShape">
                <a:avLst/>
              </a:prstTxWarp>
              <a:noAutofit/>
            </a:bodyPr>
            <a:lstStyle/>
            <a:p>
              <a:endParaRPr lang="en-US" b="1" noProof="1"/>
            </a:p>
          </p:txBody>
        </p:sp>
        <p:sp>
          <p:nvSpPr>
            <p:cNvPr id="21" name="Oval 20">
              <a:extLst>
                <a:ext uri="{FF2B5EF4-FFF2-40B4-BE49-F238E27FC236}">
                  <a16:creationId xmlns:a16="http://schemas.microsoft.com/office/drawing/2014/main" id="{20B3549C-8343-8E43-869F-DD2BF380410E}"/>
                </a:ext>
              </a:extLst>
            </p:cNvPr>
            <p:cNvSpPr/>
            <p:nvPr/>
          </p:nvSpPr>
          <p:spPr>
            <a:xfrm>
              <a:off x="283401" y="2422302"/>
              <a:ext cx="465667" cy="465667"/>
            </a:xfrm>
            <a:prstGeom prst="ellipse">
              <a:avLst/>
            </a:prstGeom>
            <a:solidFill>
              <a:schemeClr val="bg1"/>
            </a:solidFill>
            <a:ln w="44450">
              <a:solidFill>
                <a:srgbClr val="004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A4D"/>
                </a:solidFill>
                <a:latin typeface="Gilmer Light" pitchFamily="2" charset="77"/>
              </a:endParaRPr>
            </a:p>
          </p:txBody>
        </p:sp>
        <p:sp>
          <p:nvSpPr>
            <p:cNvPr id="30" name="Oval 29">
              <a:extLst>
                <a:ext uri="{FF2B5EF4-FFF2-40B4-BE49-F238E27FC236}">
                  <a16:creationId xmlns:a16="http://schemas.microsoft.com/office/drawing/2014/main" id="{A73B688D-EF17-564A-84BD-E3B6B07B6FB3}"/>
                </a:ext>
              </a:extLst>
            </p:cNvPr>
            <p:cNvSpPr/>
            <p:nvPr/>
          </p:nvSpPr>
          <p:spPr>
            <a:xfrm>
              <a:off x="2595451" y="2430464"/>
              <a:ext cx="465667" cy="465667"/>
            </a:xfrm>
            <a:prstGeom prst="ellipse">
              <a:avLst/>
            </a:prstGeom>
            <a:solidFill>
              <a:schemeClr val="bg1"/>
            </a:solidFill>
            <a:ln w="44450">
              <a:solidFill>
                <a:srgbClr val="41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7E77"/>
                </a:solidFill>
                <a:latin typeface="Gilmer Light" pitchFamily="2" charset="77"/>
              </a:endParaRPr>
            </a:p>
          </p:txBody>
        </p:sp>
        <p:sp>
          <p:nvSpPr>
            <p:cNvPr id="31" name="Oval 30">
              <a:extLst>
                <a:ext uri="{FF2B5EF4-FFF2-40B4-BE49-F238E27FC236}">
                  <a16:creationId xmlns:a16="http://schemas.microsoft.com/office/drawing/2014/main" id="{77CBB2EA-7A93-4749-8C13-86E0DD2E9762}"/>
                </a:ext>
              </a:extLst>
            </p:cNvPr>
            <p:cNvSpPr/>
            <p:nvPr/>
          </p:nvSpPr>
          <p:spPr>
            <a:xfrm>
              <a:off x="4981395" y="2422302"/>
              <a:ext cx="465667" cy="465667"/>
            </a:xfrm>
            <a:prstGeom prst="ellipse">
              <a:avLst/>
            </a:prstGeom>
            <a:solidFill>
              <a:schemeClr val="bg1"/>
            </a:solidFill>
            <a:ln w="44450">
              <a:solidFill>
                <a:srgbClr val="56A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7CF0E3EE-C940-C243-B46C-9362B1F3897C}"/>
                </a:ext>
              </a:extLst>
            </p:cNvPr>
            <p:cNvSpPr/>
            <p:nvPr/>
          </p:nvSpPr>
          <p:spPr>
            <a:xfrm>
              <a:off x="7120070" y="2422302"/>
              <a:ext cx="465667" cy="465667"/>
            </a:xfrm>
            <a:prstGeom prst="ellipse">
              <a:avLst/>
            </a:prstGeom>
            <a:solidFill>
              <a:schemeClr val="bg1"/>
            </a:solidFill>
            <a:ln w="44450">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A82321C-238B-374D-9321-0B0A45AAB593}"/>
                </a:ext>
              </a:extLst>
            </p:cNvPr>
            <p:cNvSpPr/>
            <p:nvPr/>
          </p:nvSpPr>
          <p:spPr>
            <a:xfrm>
              <a:off x="9418201" y="2422302"/>
              <a:ext cx="465667" cy="465667"/>
            </a:xfrm>
            <a:prstGeom prst="ellipse">
              <a:avLst/>
            </a:prstGeom>
            <a:solidFill>
              <a:schemeClr val="bg1"/>
            </a:solidFill>
            <a:ln w="44450">
              <a:solidFill>
                <a:srgbClr val="D1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D49BB65-3E73-E444-94FE-47EBF502C922}"/>
                </a:ext>
              </a:extLst>
            </p:cNvPr>
            <p:cNvSpPr/>
            <p:nvPr/>
          </p:nvSpPr>
          <p:spPr>
            <a:xfrm>
              <a:off x="787412" y="2468461"/>
              <a:ext cx="1598515" cy="353943"/>
            </a:xfrm>
            <a:prstGeom prst="rect">
              <a:avLst/>
            </a:prstGeom>
          </p:spPr>
          <p:txBody>
            <a:bodyPr wrap="none">
              <a:spAutoFit/>
            </a:bodyPr>
            <a:lstStyle/>
            <a:p>
              <a:pPr algn="ctr"/>
              <a:r>
                <a:rPr lang="en-US" sz="1700" dirty="0">
                  <a:solidFill>
                    <a:schemeClr val="bg1"/>
                  </a:solidFill>
                  <a:latin typeface="Gilmer Light" pitchFamily="2" charset="77"/>
                </a:rPr>
                <a:t>SCHEDULING</a:t>
              </a:r>
            </a:p>
          </p:txBody>
        </p:sp>
        <p:sp>
          <p:nvSpPr>
            <p:cNvPr id="36" name="Rectangle 35">
              <a:extLst>
                <a:ext uri="{FF2B5EF4-FFF2-40B4-BE49-F238E27FC236}">
                  <a16:creationId xmlns:a16="http://schemas.microsoft.com/office/drawing/2014/main" id="{0DE2569A-91E4-624C-9D39-79A6A535E452}"/>
                </a:ext>
              </a:extLst>
            </p:cNvPr>
            <p:cNvSpPr/>
            <p:nvPr/>
          </p:nvSpPr>
          <p:spPr>
            <a:xfrm>
              <a:off x="382905" y="2455080"/>
              <a:ext cx="277640" cy="400110"/>
            </a:xfrm>
            <a:prstGeom prst="rect">
              <a:avLst/>
            </a:prstGeom>
          </p:spPr>
          <p:txBody>
            <a:bodyPr wrap="none">
              <a:spAutoFit/>
            </a:bodyPr>
            <a:lstStyle/>
            <a:p>
              <a:pPr algn="ctr"/>
              <a:r>
                <a:rPr lang="en-US" sz="2000" dirty="0">
                  <a:solidFill>
                    <a:srgbClr val="004A4D"/>
                  </a:solidFill>
                  <a:latin typeface="Gilmer Light" pitchFamily="2" charset="77"/>
                </a:rPr>
                <a:t>1</a:t>
              </a:r>
            </a:p>
          </p:txBody>
        </p:sp>
        <p:sp>
          <p:nvSpPr>
            <p:cNvPr id="37" name="Rectangle 36">
              <a:extLst>
                <a:ext uri="{FF2B5EF4-FFF2-40B4-BE49-F238E27FC236}">
                  <a16:creationId xmlns:a16="http://schemas.microsoft.com/office/drawing/2014/main" id="{E6D1127F-7026-0F47-B7B2-6FA5E292E724}"/>
                </a:ext>
              </a:extLst>
            </p:cNvPr>
            <p:cNvSpPr/>
            <p:nvPr/>
          </p:nvSpPr>
          <p:spPr>
            <a:xfrm>
              <a:off x="3119289" y="2468461"/>
              <a:ext cx="1843774" cy="353943"/>
            </a:xfrm>
            <a:prstGeom prst="rect">
              <a:avLst/>
            </a:prstGeom>
          </p:spPr>
          <p:txBody>
            <a:bodyPr wrap="none">
              <a:spAutoFit/>
            </a:bodyPr>
            <a:lstStyle/>
            <a:p>
              <a:pPr algn="ctr"/>
              <a:r>
                <a:rPr lang="en-US" sz="1700" dirty="0">
                  <a:solidFill>
                    <a:schemeClr val="bg1"/>
                  </a:solidFill>
                  <a:latin typeface="Gilmer Light" pitchFamily="2" charset="77"/>
                </a:rPr>
                <a:t>CONFIRMATION</a:t>
              </a:r>
            </a:p>
          </p:txBody>
        </p:sp>
        <p:sp>
          <p:nvSpPr>
            <p:cNvPr id="38" name="Rectangle 37">
              <a:extLst>
                <a:ext uri="{FF2B5EF4-FFF2-40B4-BE49-F238E27FC236}">
                  <a16:creationId xmlns:a16="http://schemas.microsoft.com/office/drawing/2014/main" id="{CAC8A839-B242-8143-872D-CD8204CA762B}"/>
                </a:ext>
              </a:extLst>
            </p:cNvPr>
            <p:cNvSpPr/>
            <p:nvPr/>
          </p:nvSpPr>
          <p:spPr>
            <a:xfrm>
              <a:off x="2676183" y="2455080"/>
              <a:ext cx="314509" cy="400110"/>
            </a:xfrm>
            <a:prstGeom prst="rect">
              <a:avLst/>
            </a:prstGeom>
          </p:spPr>
          <p:txBody>
            <a:bodyPr wrap="square">
              <a:spAutoFit/>
            </a:bodyPr>
            <a:lstStyle/>
            <a:p>
              <a:pPr algn="ctr"/>
              <a:r>
                <a:rPr lang="en-US" sz="2000" dirty="0">
                  <a:solidFill>
                    <a:srgbClr val="417E77"/>
                  </a:solidFill>
                  <a:latin typeface="Gilmer Light" pitchFamily="2" charset="77"/>
                </a:rPr>
                <a:t>2</a:t>
              </a:r>
            </a:p>
          </p:txBody>
        </p:sp>
        <p:sp>
          <p:nvSpPr>
            <p:cNvPr id="41" name="Rectangle 40">
              <a:extLst>
                <a:ext uri="{FF2B5EF4-FFF2-40B4-BE49-F238E27FC236}">
                  <a16:creationId xmlns:a16="http://schemas.microsoft.com/office/drawing/2014/main" id="{D3CCA7F5-A3D9-EE4F-A250-8E3D402DB4FF}"/>
                </a:ext>
              </a:extLst>
            </p:cNvPr>
            <p:cNvSpPr/>
            <p:nvPr/>
          </p:nvSpPr>
          <p:spPr>
            <a:xfrm>
              <a:off x="5424259" y="2468461"/>
              <a:ext cx="1699503" cy="353943"/>
            </a:xfrm>
            <a:prstGeom prst="rect">
              <a:avLst/>
            </a:prstGeom>
          </p:spPr>
          <p:txBody>
            <a:bodyPr wrap="none">
              <a:spAutoFit/>
            </a:bodyPr>
            <a:lstStyle/>
            <a:p>
              <a:pPr algn="ctr"/>
              <a:r>
                <a:rPr lang="en-US" sz="1700" dirty="0">
                  <a:solidFill>
                    <a:schemeClr val="bg1"/>
                  </a:solidFill>
                  <a:latin typeface="Gilmer Light" pitchFamily="2" charset="77"/>
                </a:rPr>
                <a:t>PREPARATION</a:t>
              </a:r>
            </a:p>
          </p:txBody>
        </p:sp>
        <p:sp>
          <p:nvSpPr>
            <p:cNvPr id="42" name="Rectangle 41">
              <a:extLst>
                <a:ext uri="{FF2B5EF4-FFF2-40B4-BE49-F238E27FC236}">
                  <a16:creationId xmlns:a16="http://schemas.microsoft.com/office/drawing/2014/main" id="{B4D720E5-3F8F-E14B-AB7A-398ECC5BFFD7}"/>
                </a:ext>
              </a:extLst>
            </p:cNvPr>
            <p:cNvSpPr/>
            <p:nvPr/>
          </p:nvSpPr>
          <p:spPr>
            <a:xfrm>
              <a:off x="5055828" y="2455080"/>
              <a:ext cx="314509" cy="400110"/>
            </a:xfrm>
            <a:prstGeom prst="rect">
              <a:avLst/>
            </a:prstGeom>
          </p:spPr>
          <p:txBody>
            <a:bodyPr wrap="square">
              <a:spAutoFit/>
            </a:bodyPr>
            <a:lstStyle/>
            <a:p>
              <a:pPr algn="ctr"/>
              <a:r>
                <a:rPr lang="en-US" sz="2000" dirty="0">
                  <a:solidFill>
                    <a:srgbClr val="56ABA8"/>
                  </a:solidFill>
                  <a:latin typeface="Gilmer Light" pitchFamily="2" charset="77"/>
                </a:rPr>
                <a:t>3</a:t>
              </a:r>
            </a:p>
          </p:txBody>
        </p:sp>
        <p:sp>
          <p:nvSpPr>
            <p:cNvPr id="43" name="Rectangle 42">
              <a:extLst>
                <a:ext uri="{FF2B5EF4-FFF2-40B4-BE49-F238E27FC236}">
                  <a16:creationId xmlns:a16="http://schemas.microsoft.com/office/drawing/2014/main" id="{9F37729E-F52E-D948-A40E-98BF62E411C1}"/>
                </a:ext>
              </a:extLst>
            </p:cNvPr>
            <p:cNvSpPr/>
            <p:nvPr/>
          </p:nvSpPr>
          <p:spPr>
            <a:xfrm>
              <a:off x="7554564" y="2468461"/>
              <a:ext cx="1829347" cy="353943"/>
            </a:xfrm>
            <a:prstGeom prst="rect">
              <a:avLst/>
            </a:prstGeom>
          </p:spPr>
          <p:txBody>
            <a:bodyPr wrap="none">
              <a:spAutoFit/>
            </a:bodyPr>
            <a:lstStyle/>
            <a:p>
              <a:pPr algn="ctr"/>
              <a:r>
                <a:rPr lang="en-US" sz="1700" dirty="0">
                  <a:solidFill>
                    <a:schemeClr val="bg1"/>
                  </a:solidFill>
                  <a:latin typeface="Gilmer Light" pitchFamily="2" charset="77"/>
                </a:rPr>
                <a:t>CLIENT REVIEW</a:t>
              </a:r>
            </a:p>
          </p:txBody>
        </p:sp>
        <p:sp>
          <p:nvSpPr>
            <p:cNvPr id="44" name="Rectangle 43">
              <a:extLst>
                <a:ext uri="{FF2B5EF4-FFF2-40B4-BE49-F238E27FC236}">
                  <a16:creationId xmlns:a16="http://schemas.microsoft.com/office/drawing/2014/main" id="{D0A08914-4B4A-A340-AAEF-E4C32704E666}"/>
                </a:ext>
              </a:extLst>
            </p:cNvPr>
            <p:cNvSpPr/>
            <p:nvPr/>
          </p:nvSpPr>
          <p:spPr>
            <a:xfrm>
              <a:off x="7195649" y="2455080"/>
              <a:ext cx="314509" cy="400110"/>
            </a:xfrm>
            <a:prstGeom prst="rect">
              <a:avLst/>
            </a:prstGeom>
          </p:spPr>
          <p:txBody>
            <a:bodyPr wrap="square">
              <a:spAutoFit/>
            </a:bodyPr>
            <a:lstStyle/>
            <a:p>
              <a:pPr algn="ctr"/>
              <a:r>
                <a:rPr lang="en-US" sz="2000" dirty="0">
                  <a:solidFill>
                    <a:srgbClr val="86C6C5"/>
                  </a:solidFill>
                  <a:latin typeface="Gilmer Light" pitchFamily="2" charset="77"/>
                </a:rPr>
                <a:t>4</a:t>
              </a:r>
            </a:p>
          </p:txBody>
        </p:sp>
        <p:sp>
          <p:nvSpPr>
            <p:cNvPr id="45" name="Rectangle 44">
              <a:extLst>
                <a:ext uri="{FF2B5EF4-FFF2-40B4-BE49-F238E27FC236}">
                  <a16:creationId xmlns:a16="http://schemas.microsoft.com/office/drawing/2014/main" id="{A704BD4F-491E-B441-BD34-D52F06A0CDD2}"/>
                </a:ext>
              </a:extLst>
            </p:cNvPr>
            <p:cNvSpPr/>
            <p:nvPr/>
          </p:nvSpPr>
          <p:spPr>
            <a:xfrm>
              <a:off x="9934452" y="2468461"/>
              <a:ext cx="1518364" cy="353943"/>
            </a:xfrm>
            <a:prstGeom prst="rect">
              <a:avLst/>
            </a:prstGeom>
          </p:spPr>
          <p:txBody>
            <a:bodyPr wrap="none">
              <a:spAutoFit/>
            </a:bodyPr>
            <a:lstStyle/>
            <a:p>
              <a:pPr algn="ctr"/>
              <a:r>
                <a:rPr lang="en-US" sz="1700" dirty="0">
                  <a:solidFill>
                    <a:schemeClr val="bg1"/>
                  </a:solidFill>
                  <a:latin typeface="Gilmer Light" pitchFamily="2" charset="77"/>
                </a:rPr>
                <a:t>FOLLOW-UP</a:t>
              </a:r>
            </a:p>
          </p:txBody>
        </p:sp>
        <p:sp>
          <p:nvSpPr>
            <p:cNvPr id="46" name="Rectangle 45">
              <a:extLst>
                <a:ext uri="{FF2B5EF4-FFF2-40B4-BE49-F238E27FC236}">
                  <a16:creationId xmlns:a16="http://schemas.microsoft.com/office/drawing/2014/main" id="{C7E29D32-511E-324D-BD13-F04993229449}"/>
                </a:ext>
              </a:extLst>
            </p:cNvPr>
            <p:cNvSpPr/>
            <p:nvPr/>
          </p:nvSpPr>
          <p:spPr>
            <a:xfrm>
              <a:off x="9503625" y="2455080"/>
              <a:ext cx="314509" cy="400110"/>
            </a:xfrm>
            <a:prstGeom prst="rect">
              <a:avLst/>
            </a:prstGeom>
          </p:spPr>
          <p:txBody>
            <a:bodyPr wrap="square">
              <a:spAutoFit/>
            </a:bodyPr>
            <a:lstStyle/>
            <a:p>
              <a:pPr algn="ctr"/>
              <a:r>
                <a:rPr lang="en-US" sz="2000" dirty="0">
                  <a:solidFill>
                    <a:srgbClr val="D17346"/>
                  </a:solidFill>
                  <a:latin typeface="Gilmer Light" pitchFamily="2" charset="77"/>
                </a:rPr>
                <a:t>5</a:t>
              </a:r>
            </a:p>
          </p:txBody>
        </p:sp>
      </p:grpSp>
      <p:grpSp>
        <p:nvGrpSpPr>
          <p:cNvPr id="4" name="Group 3">
            <a:extLst>
              <a:ext uri="{FF2B5EF4-FFF2-40B4-BE49-F238E27FC236}">
                <a16:creationId xmlns:a16="http://schemas.microsoft.com/office/drawing/2014/main" id="{0C630AD6-6040-AD4B-8B69-C8EEFBCFED68}"/>
              </a:ext>
            </a:extLst>
          </p:cNvPr>
          <p:cNvGrpSpPr/>
          <p:nvPr/>
        </p:nvGrpSpPr>
        <p:grpSpPr>
          <a:xfrm>
            <a:off x="5096776" y="2856850"/>
            <a:ext cx="2198431" cy="3265742"/>
            <a:chOff x="5096776" y="2856850"/>
            <a:chExt cx="2198431" cy="3265742"/>
          </a:xfrm>
        </p:grpSpPr>
        <p:cxnSp>
          <p:nvCxnSpPr>
            <p:cNvPr id="70" name="Straight Connector 69">
              <a:extLst>
                <a:ext uri="{FF2B5EF4-FFF2-40B4-BE49-F238E27FC236}">
                  <a16:creationId xmlns:a16="http://schemas.microsoft.com/office/drawing/2014/main" id="{D8A37CD6-BD1A-2A49-920B-A9817A284DA9}"/>
                </a:ext>
              </a:extLst>
            </p:cNvPr>
            <p:cNvCxnSpPr>
              <a:cxnSpLocks/>
            </p:cNvCxnSpPr>
            <p:nvPr/>
          </p:nvCxnSpPr>
          <p:spPr>
            <a:xfrm flipH="1">
              <a:off x="5204280" y="2856850"/>
              <a:ext cx="11471" cy="3019088"/>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CE3482C-2DDC-0D48-9C5F-3B7DDD8ADCA2}"/>
                </a:ext>
              </a:extLst>
            </p:cNvPr>
            <p:cNvSpPr txBox="1"/>
            <p:nvPr/>
          </p:nvSpPr>
          <p:spPr>
            <a:xfrm>
              <a:off x="5096776" y="3516750"/>
              <a:ext cx="2198431" cy="2605842"/>
            </a:xfrm>
            <a:prstGeom prst="rect">
              <a:avLst/>
            </a:prstGeom>
            <a:noFill/>
            <a:ln>
              <a:noFill/>
            </a:ln>
          </p:spPr>
          <p:txBody>
            <a:bodyPr wrap="square" rtlCol="0">
              <a:spAutoFit/>
            </a:bodyPr>
            <a:lstStyle/>
            <a:p>
              <a:pPr marL="117475" indent="-117475">
                <a:spcAft>
                  <a:spcPts val="1000"/>
                </a:spcAft>
                <a:buClr>
                  <a:srgbClr val="56ABA8"/>
                </a:buClr>
                <a:buFont typeface="Arial" panose="020B0604020202020204" pitchFamily="34" charset="0"/>
                <a:buChar char="•"/>
              </a:pPr>
              <a:r>
                <a:rPr lang="en-US" sz="1300" dirty="0">
                  <a:latin typeface="Gilmer Light" pitchFamily="2" charset="77"/>
                </a:rPr>
                <a:t>Review and discuss upcoming meetings</a:t>
              </a:r>
            </a:p>
            <a:p>
              <a:pPr marL="117475" indent="-117475">
                <a:spcAft>
                  <a:spcPts val="1000"/>
                </a:spcAft>
                <a:buClr>
                  <a:srgbClr val="56ABA8"/>
                </a:buClr>
                <a:buFont typeface="Arial" panose="020B0604020202020204" pitchFamily="34" charset="0"/>
                <a:buChar char="•"/>
              </a:pPr>
              <a:r>
                <a:rPr lang="en-US" sz="1300" dirty="0">
                  <a:latin typeface="Gilmer Light" pitchFamily="2" charset="77"/>
                </a:rPr>
                <a:t>Draft meeting agenda</a:t>
              </a:r>
            </a:p>
            <a:p>
              <a:pPr marL="117475" indent="-117475">
                <a:spcAft>
                  <a:spcPts val="1000"/>
                </a:spcAft>
                <a:buClr>
                  <a:srgbClr val="56ABA8"/>
                </a:buClr>
                <a:buFont typeface="Arial" panose="020B0604020202020204" pitchFamily="34" charset="0"/>
                <a:buChar char="•"/>
              </a:pPr>
              <a:r>
                <a:rPr lang="en-US" sz="1300" dirty="0">
                  <a:latin typeface="Gilmer Light" pitchFamily="2" charset="77"/>
                </a:rPr>
                <a:t>Prepare meeting materials </a:t>
              </a:r>
            </a:p>
            <a:p>
              <a:pPr marL="117475" indent="-117475">
                <a:spcAft>
                  <a:spcPts val="1000"/>
                </a:spcAft>
                <a:buClr>
                  <a:srgbClr val="56ABA8"/>
                </a:buClr>
                <a:buFont typeface="Arial" panose="020B0604020202020204" pitchFamily="34" charset="0"/>
                <a:buChar char="•"/>
              </a:pPr>
              <a:r>
                <a:rPr lang="en-US" sz="1300" dirty="0">
                  <a:latin typeface="Gilmer Light" pitchFamily="2" charset="77"/>
                </a:rPr>
                <a:t>Adviser reviews and materials are finalized</a:t>
              </a:r>
            </a:p>
            <a:p>
              <a:pPr marL="117475" indent="-117475">
                <a:spcAft>
                  <a:spcPts val="1000"/>
                </a:spcAft>
                <a:buClr>
                  <a:srgbClr val="56ABA8"/>
                </a:buClr>
                <a:buFont typeface="Arial" panose="020B0604020202020204" pitchFamily="34" charset="0"/>
                <a:buChar char="•"/>
              </a:pPr>
              <a:r>
                <a:rPr lang="en-US" sz="1300" dirty="0">
                  <a:latin typeface="Gilmer Light" pitchFamily="2" charset="77"/>
                </a:rPr>
                <a:t>Send agenda to </a:t>
              </a:r>
              <a:br>
                <a:rPr lang="en-US" sz="1300" dirty="0">
                  <a:latin typeface="Gilmer Light" pitchFamily="2" charset="77"/>
                </a:rPr>
              </a:br>
              <a:r>
                <a:rPr lang="en-US" sz="1300" dirty="0">
                  <a:latin typeface="Gilmer Light" pitchFamily="2" charset="77"/>
                </a:rPr>
                <a:t>client for input </a:t>
              </a:r>
              <a:br>
                <a:rPr lang="en-US" sz="1300" dirty="0">
                  <a:latin typeface="Gilmer Light" pitchFamily="2" charset="77"/>
                </a:rPr>
              </a:br>
              <a:r>
                <a:rPr lang="en-US" sz="1300" dirty="0">
                  <a:latin typeface="Gilmer Light" pitchFamily="2" charset="77"/>
                </a:rPr>
                <a:t>(min. 1 week prior)</a:t>
              </a:r>
            </a:p>
          </p:txBody>
        </p:sp>
      </p:grpSp>
      <p:grpSp>
        <p:nvGrpSpPr>
          <p:cNvPr id="6" name="Group 5">
            <a:extLst>
              <a:ext uri="{FF2B5EF4-FFF2-40B4-BE49-F238E27FC236}">
                <a16:creationId xmlns:a16="http://schemas.microsoft.com/office/drawing/2014/main" id="{9E377602-663B-E845-BE0F-F4F3C44ABD8D}"/>
              </a:ext>
            </a:extLst>
          </p:cNvPr>
          <p:cNvGrpSpPr/>
          <p:nvPr/>
        </p:nvGrpSpPr>
        <p:grpSpPr>
          <a:xfrm>
            <a:off x="9506659" y="2851174"/>
            <a:ext cx="2305804" cy="2743068"/>
            <a:chOff x="9506659" y="2851174"/>
            <a:chExt cx="2305804" cy="2743068"/>
          </a:xfrm>
        </p:grpSpPr>
        <p:cxnSp>
          <p:nvCxnSpPr>
            <p:cNvPr id="75" name="Straight Connector 74">
              <a:extLst>
                <a:ext uri="{FF2B5EF4-FFF2-40B4-BE49-F238E27FC236}">
                  <a16:creationId xmlns:a16="http://schemas.microsoft.com/office/drawing/2014/main" id="{335FBCFC-0495-A543-A023-3CE956AAF555}"/>
                </a:ext>
              </a:extLst>
            </p:cNvPr>
            <p:cNvCxnSpPr>
              <a:cxnSpLocks/>
            </p:cNvCxnSpPr>
            <p:nvPr/>
          </p:nvCxnSpPr>
          <p:spPr>
            <a:xfrm flipH="1">
              <a:off x="9627575" y="2851174"/>
              <a:ext cx="5492" cy="233324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F8A28DD-C723-AC49-89C4-9C6CB34E860B}"/>
                </a:ext>
              </a:extLst>
            </p:cNvPr>
            <p:cNvSpPr txBox="1"/>
            <p:nvPr/>
          </p:nvSpPr>
          <p:spPr>
            <a:xfrm>
              <a:off x="9506659" y="3516750"/>
              <a:ext cx="2305804" cy="2077492"/>
            </a:xfrm>
            <a:prstGeom prst="rect">
              <a:avLst/>
            </a:prstGeom>
            <a:noFill/>
            <a:ln>
              <a:noFill/>
            </a:ln>
          </p:spPr>
          <p:txBody>
            <a:bodyPr wrap="square" rtlCol="0">
              <a:spAutoFit/>
            </a:bodyPr>
            <a:lstStyle/>
            <a:p>
              <a:pPr marL="285750" indent="-285750">
                <a:spcAft>
                  <a:spcPts val="1000"/>
                </a:spcAft>
                <a:buClr>
                  <a:srgbClr val="D17346"/>
                </a:buClr>
                <a:buFont typeface="Arial" panose="020B0604020202020204" pitchFamily="34" charset="0"/>
                <a:buChar char="•"/>
              </a:pPr>
              <a:r>
                <a:rPr lang="en-US" sz="1300" dirty="0">
                  <a:latin typeface="Gilmer Light" pitchFamily="2" charset="77"/>
                </a:rPr>
                <a:t>Next steps scheduled/assigned by team member</a:t>
              </a:r>
            </a:p>
            <a:p>
              <a:pPr marL="285750" indent="-285750">
                <a:spcAft>
                  <a:spcPts val="1000"/>
                </a:spcAft>
                <a:buClr>
                  <a:srgbClr val="D17346"/>
                </a:buClr>
                <a:buFont typeface="Arial" panose="020B0604020202020204" pitchFamily="34" charset="0"/>
                <a:buChar char="•"/>
              </a:pPr>
              <a:r>
                <a:rPr lang="en-US" sz="1300" dirty="0">
                  <a:latin typeface="Gilmer Light" pitchFamily="2" charset="77"/>
                </a:rPr>
                <a:t>Meeting follow-up to client (w/in 48 hrs) </a:t>
              </a:r>
            </a:p>
            <a:p>
              <a:pPr marL="285750" indent="-285750">
                <a:spcAft>
                  <a:spcPts val="1000"/>
                </a:spcAft>
                <a:buClr>
                  <a:srgbClr val="D17346"/>
                </a:buClr>
                <a:buFont typeface="Arial" panose="020B0604020202020204" pitchFamily="34" charset="0"/>
                <a:buChar char="•"/>
              </a:pPr>
              <a:r>
                <a:rPr lang="en-US" sz="1300" dirty="0">
                  <a:latin typeface="Gilmer Light" pitchFamily="2" charset="77"/>
                </a:rPr>
                <a:t>Post meeting check-in </a:t>
              </a:r>
              <a:r>
                <a:rPr lang="en-US" sz="1300" i="1" dirty="0">
                  <a:latin typeface="Gilmer Light" pitchFamily="2" charset="77"/>
                </a:rPr>
                <a:t>(</a:t>
              </a:r>
              <a:r>
                <a:rPr lang="en-US" sz="1300" dirty="0">
                  <a:latin typeface="Gilmer Light" pitchFamily="2" charset="77"/>
                </a:rPr>
                <a:t>90-day </a:t>
              </a:r>
              <a:r>
                <a:rPr lang="en-US" sz="1300" i="1" dirty="0">
                  <a:latin typeface="Gilmer Light" pitchFamily="2" charset="77"/>
                </a:rPr>
                <a:t>or sooner)</a:t>
              </a:r>
            </a:p>
            <a:p>
              <a:pPr marL="285750" indent="-285750">
                <a:spcAft>
                  <a:spcPts val="1000"/>
                </a:spcAft>
                <a:buClr>
                  <a:srgbClr val="D17346"/>
                </a:buClr>
                <a:buFont typeface="Arial" panose="020B0604020202020204" pitchFamily="34" charset="0"/>
                <a:buChar char="•"/>
              </a:pPr>
              <a:endParaRPr lang="en-US" sz="1300" dirty="0">
                <a:latin typeface="Gilmer Light" pitchFamily="2" charset="77"/>
              </a:endParaRPr>
            </a:p>
          </p:txBody>
        </p:sp>
      </p:grpSp>
      <p:grpSp>
        <p:nvGrpSpPr>
          <p:cNvPr id="5" name="Group 4">
            <a:extLst>
              <a:ext uri="{FF2B5EF4-FFF2-40B4-BE49-F238E27FC236}">
                <a16:creationId xmlns:a16="http://schemas.microsoft.com/office/drawing/2014/main" id="{6935BF5B-1B98-0D49-BAE3-B33BF526543C}"/>
              </a:ext>
            </a:extLst>
          </p:cNvPr>
          <p:cNvGrpSpPr/>
          <p:nvPr/>
        </p:nvGrpSpPr>
        <p:grpSpPr>
          <a:xfrm>
            <a:off x="7284627" y="3015021"/>
            <a:ext cx="2039112" cy="2579221"/>
            <a:chOff x="7270559" y="3015021"/>
            <a:chExt cx="2039112" cy="2579221"/>
          </a:xfrm>
        </p:grpSpPr>
        <p:sp>
          <p:nvSpPr>
            <p:cNvPr id="49" name="TextBox 48">
              <a:extLst>
                <a:ext uri="{FF2B5EF4-FFF2-40B4-BE49-F238E27FC236}">
                  <a16:creationId xmlns:a16="http://schemas.microsoft.com/office/drawing/2014/main" id="{2B940F81-3293-1D44-9E6B-DBABF8C7F68F}"/>
                </a:ext>
              </a:extLst>
            </p:cNvPr>
            <p:cNvSpPr txBox="1"/>
            <p:nvPr/>
          </p:nvSpPr>
          <p:spPr>
            <a:xfrm>
              <a:off x="7270559" y="3516750"/>
              <a:ext cx="2039112" cy="2077492"/>
            </a:xfrm>
            <a:prstGeom prst="rect">
              <a:avLst/>
            </a:prstGeom>
            <a:noFill/>
            <a:ln>
              <a:noFill/>
            </a:ln>
          </p:spPr>
          <p:txBody>
            <a:bodyPr wrap="square" rtlCol="0">
              <a:spAutoFit/>
            </a:bodyPr>
            <a:lstStyle/>
            <a:p>
              <a:pPr marL="285750" indent="-285750">
                <a:spcAft>
                  <a:spcPts val="1000"/>
                </a:spcAft>
                <a:buClr>
                  <a:srgbClr val="86C6C5"/>
                </a:buClr>
                <a:buFont typeface="Arial" panose="020B0604020202020204" pitchFamily="34" charset="0"/>
                <a:buChar char="•"/>
              </a:pPr>
              <a:r>
                <a:rPr lang="en-US" sz="1300" dirty="0">
                  <a:latin typeface="Gilmer Light" pitchFamily="2" charset="77"/>
                </a:rPr>
                <a:t>Conference room prepped &amp; ready</a:t>
              </a:r>
            </a:p>
            <a:p>
              <a:pPr marL="285750" indent="-285750">
                <a:spcAft>
                  <a:spcPts val="1000"/>
                </a:spcAft>
                <a:buClr>
                  <a:srgbClr val="86C6C5"/>
                </a:buClr>
                <a:buFont typeface="Arial" panose="020B0604020202020204" pitchFamily="34" charset="0"/>
                <a:buChar char="•"/>
              </a:pPr>
              <a:r>
                <a:rPr lang="en-US" sz="1300" dirty="0">
                  <a:latin typeface="Gilmer Light" pitchFamily="2" charset="77"/>
                </a:rPr>
                <a:t>Personal greeting &amp; welcome; show to conference room</a:t>
              </a:r>
            </a:p>
            <a:p>
              <a:pPr marL="285750" indent="-285750">
                <a:spcAft>
                  <a:spcPts val="1000"/>
                </a:spcAft>
                <a:buClr>
                  <a:srgbClr val="86C6C5"/>
                </a:buClr>
                <a:buFont typeface="Arial" panose="020B0604020202020204" pitchFamily="34" charset="0"/>
                <a:buChar char="•"/>
              </a:pPr>
              <a:r>
                <a:rPr lang="en-US" sz="1300" dirty="0">
                  <a:latin typeface="Gilmer Light" pitchFamily="2" charset="77"/>
                </a:rPr>
                <a:t>Hold Client Review</a:t>
              </a:r>
            </a:p>
            <a:p>
              <a:pPr marL="285750" indent="-285750">
                <a:spcAft>
                  <a:spcPts val="1000"/>
                </a:spcAft>
                <a:buClr>
                  <a:srgbClr val="86C6C5"/>
                </a:buClr>
                <a:buFont typeface="Arial" panose="020B0604020202020204" pitchFamily="34" charset="0"/>
                <a:buChar char="•"/>
              </a:pPr>
              <a:r>
                <a:rPr lang="en-US" sz="1300" dirty="0">
                  <a:latin typeface="Gilmer Light" pitchFamily="2" charset="77"/>
                </a:rPr>
                <a:t>Adviser downloads notes &amp; next steps</a:t>
              </a:r>
            </a:p>
          </p:txBody>
        </p:sp>
        <p:cxnSp>
          <p:nvCxnSpPr>
            <p:cNvPr id="74" name="Straight Connector 73">
              <a:extLst>
                <a:ext uri="{FF2B5EF4-FFF2-40B4-BE49-F238E27FC236}">
                  <a16:creationId xmlns:a16="http://schemas.microsoft.com/office/drawing/2014/main" id="{D77F3628-4B49-2A42-BA67-9F5967DF2287}"/>
                </a:ext>
              </a:extLst>
            </p:cNvPr>
            <p:cNvCxnSpPr>
              <a:cxnSpLocks/>
            </p:cNvCxnSpPr>
            <p:nvPr/>
          </p:nvCxnSpPr>
          <p:spPr>
            <a:xfrm>
              <a:off x="7383799" y="3015021"/>
              <a:ext cx="5735" cy="2574496"/>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272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EE7872A-703B-1B4A-89DF-C4696D9A1791}"/>
              </a:ext>
            </a:extLst>
          </p:cNvPr>
          <p:cNvSpPr/>
          <p:nvPr/>
        </p:nvSpPr>
        <p:spPr>
          <a:xfrm>
            <a:off x="0" y="4871764"/>
            <a:ext cx="12192000" cy="1993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3DB677A-960A-1E49-A7D6-528127A23F04}"/>
              </a:ext>
            </a:extLst>
          </p:cNvPr>
          <p:cNvSpPr txBox="1"/>
          <p:nvPr/>
        </p:nvSpPr>
        <p:spPr>
          <a:xfrm rot="16200000">
            <a:off x="-604921" y="5548084"/>
            <a:ext cx="1857680" cy="646331"/>
          </a:xfrm>
          <a:prstGeom prst="rect">
            <a:avLst/>
          </a:prstGeom>
          <a:noFill/>
        </p:spPr>
        <p:txBody>
          <a:bodyPr wrap="square" rtlCol="0">
            <a:spAutoFit/>
          </a:bodyPr>
          <a:lstStyle/>
          <a:p>
            <a:pPr algn="ctr"/>
            <a:r>
              <a:rPr lang="en-US" dirty="0">
                <a:solidFill>
                  <a:srgbClr val="004A4D"/>
                </a:solidFill>
                <a:latin typeface="Gilmer Light" pitchFamily="2" charset="77"/>
              </a:rPr>
              <a:t>Touchpoints &amp; Interactions</a:t>
            </a:r>
          </a:p>
        </p:txBody>
      </p:sp>
      <p:sp>
        <p:nvSpPr>
          <p:cNvPr id="17" name="TextBox 16">
            <a:extLst>
              <a:ext uri="{FF2B5EF4-FFF2-40B4-BE49-F238E27FC236}">
                <a16:creationId xmlns:a16="http://schemas.microsoft.com/office/drawing/2014/main" id="{D20887C6-884B-514E-9939-8791A27A3E77}"/>
              </a:ext>
            </a:extLst>
          </p:cNvPr>
          <p:cNvSpPr txBox="1"/>
          <p:nvPr/>
        </p:nvSpPr>
        <p:spPr>
          <a:xfrm>
            <a:off x="-442947" y="2169133"/>
            <a:ext cx="1959739" cy="338554"/>
          </a:xfrm>
          <a:prstGeom prst="rect">
            <a:avLst/>
          </a:prstGeom>
          <a:noFill/>
        </p:spPr>
        <p:txBody>
          <a:bodyPr wrap="square" rtlCol="0">
            <a:spAutoFit/>
          </a:bodyPr>
          <a:lstStyle/>
          <a:p>
            <a:pPr algn="ctr"/>
            <a:r>
              <a:rPr lang="en-US" sz="1600" cap="all" dirty="0">
                <a:solidFill>
                  <a:schemeClr val="tx1">
                    <a:lumMod val="50000"/>
                    <a:lumOff val="50000"/>
                  </a:schemeClr>
                </a:solidFill>
                <a:latin typeface="Gilmer Light" pitchFamily="2" charset="77"/>
              </a:rPr>
              <a:t>Delight</a:t>
            </a:r>
          </a:p>
        </p:txBody>
      </p:sp>
      <p:sp>
        <p:nvSpPr>
          <p:cNvPr id="24" name="TextBox 23">
            <a:extLst>
              <a:ext uri="{FF2B5EF4-FFF2-40B4-BE49-F238E27FC236}">
                <a16:creationId xmlns:a16="http://schemas.microsoft.com/office/drawing/2014/main" id="{C823CA2C-B815-6B47-B076-8E6967C3D30B}"/>
              </a:ext>
            </a:extLst>
          </p:cNvPr>
          <p:cNvSpPr txBox="1"/>
          <p:nvPr/>
        </p:nvSpPr>
        <p:spPr>
          <a:xfrm>
            <a:off x="-490175" y="3503453"/>
            <a:ext cx="1959739" cy="338554"/>
          </a:xfrm>
          <a:prstGeom prst="rect">
            <a:avLst/>
          </a:prstGeom>
          <a:noFill/>
        </p:spPr>
        <p:txBody>
          <a:bodyPr wrap="square" rtlCol="0">
            <a:spAutoFit/>
          </a:bodyPr>
          <a:lstStyle/>
          <a:p>
            <a:pPr algn="ctr"/>
            <a:r>
              <a:rPr lang="en-US" sz="1600" cap="all" dirty="0">
                <a:solidFill>
                  <a:schemeClr val="tx1">
                    <a:lumMod val="50000"/>
                    <a:lumOff val="50000"/>
                  </a:schemeClr>
                </a:solidFill>
                <a:latin typeface="Gilmer Light" pitchFamily="2" charset="77"/>
              </a:rPr>
              <a:t>Dread</a:t>
            </a:r>
          </a:p>
        </p:txBody>
      </p:sp>
      <p:sp>
        <p:nvSpPr>
          <p:cNvPr id="35" name="TextBox 34">
            <a:extLst>
              <a:ext uri="{FF2B5EF4-FFF2-40B4-BE49-F238E27FC236}">
                <a16:creationId xmlns:a16="http://schemas.microsoft.com/office/drawing/2014/main" id="{BA7433A0-5761-3C4D-BB53-B491B5A81670}"/>
              </a:ext>
            </a:extLst>
          </p:cNvPr>
          <p:cNvSpPr txBox="1"/>
          <p:nvPr/>
        </p:nvSpPr>
        <p:spPr>
          <a:xfrm>
            <a:off x="724134" y="5066756"/>
            <a:ext cx="1861850" cy="1246495"/>
          </a:xfrm>
          <a:prstGeom prst="rect">
            <a:avLst/>
          </a:prstGeom>
          <a:noFill/>
          <a:ln>
            <a:noFill/>
          </a:ln>
        </p:spPr>
        <p:txBody>
          <a:bodyPr wrap="square" rtlCol="0">
            <a:spAutoFit/>
          </a:bodyPr>
          <a:lstStyle/>
          <a:p>
            <a:pPr marL="165100" indent="-165100">
              <a:buClr>
                <a:srgbClr val="004A4D"/>
              </a:buClr>
              <a:buSzPct val="90000"/>
              <a:buFont typeface="Arial" panose="020B0604020202020204" pitchFamily="34" charset="0"/>
              <a:buChar char="•"/>
            </a:pPr>
            <a:r>
              <a:rPr lang="en-US" sz="1500" dirty="0">
                <a:latin typeface="Gilmer Light" pitchFamily="2" charset="77"/>
              </a:rPr>
              <a:t>Email with online scheduling </a:t>
            </a:r>
            <a:r>
              <a:rPr lang="en-US" sz="1500" i="1" dirty="0">
                <a:latin typeface="Gilmer Light" pitchFamily="2" charset="77"/>
              </a:rPr>
              <a:t>OR </a:t>
            </a:r>
            <a:r>
              <a:rPr lang="en-US" sz="1500" dirty="0">
                <a:latin typeface="Gilmer Light" pitchFamily="2" charset="77"/>
              </a:rPr>
              <a:t>Email w/ assistant follow-up</a:t>
            </a:r>
          </a:p>
        </p:txBody>
      </p:sp>
      <p:sp>
        <p:nvSpPr>
          <p:cNvPr id="36" name="TextBox 35">
            <a:extLst>
              <a:ext uri="{FF2B5EF4-FFF2-40B4-BE49-F238E27FC236}">
                <a16:creationId xmlns:a16="http://schemas.microsoft.com/office/drawing/2014/main" id="{5AC25236-AA59-0944-82C7-08A395DEAA88}"/>
              </a:ext>
            </a:extLst>
          </p:cNvPr>
          <p:cNvSpPr txBox="1"/>
          <p:nvPr/>
        </p:nvSpPr>
        <p:spPr>
          <a:xfrm>
            <a:off x="2693927" y="5066756"/>
            <a:ext cx="2175572" cy="784830"/>
          </a:xfrm>
          <a:prstGeom prst="rect">
            <a:avLst/>
          </a:prstGeom>
          <a:noFill/>
          <a:ln>
            <a:noFill/>
          </a:ln>
        </p:spPr>
        <p:txBody>
          <a:bodyPr wrap="square" rtlCol="0">
            <a:spAutoFit/>
          </a:bodyPr>
          <a:lstStyle/>
          <a:p>
            <a:pPr marL="165100" indent="-165100">
              <a:buClr>
                <a:srgbClr val="417E77"/>
              </a:buClr>
              <a:buSzPct val="90000"/>
              <a:buFont typeface="Arial" panose="020B0604020202020204" pitchFamily="34" charset="0"/>
              <a:buChar char="•"/>
            </a:pPr>
            <a:r>
              <a:rPr lang="en-US" sz="1500" dirty="0">
                <a:latin typeface="Gilmer Light" pitchFamily="2" charset="77"/>
              </a:rPr>
              <a:t>Confirmation email(s) (upon setting) </a:t>
            </a:r>
          </a:p>
        </p:txBody>
      </p:sp>
      <p:sp>
        <p:nvSpPr>
          <p:cNvPr id="37" name="TextBox 36">
            <a:extLst>
              <a:ext uri="{FF2B5EF4-FFF2-40B4-BE49-F238E27FC236}">
                <a16:creationId xmlns:a16="http://schemas.microsoft.com/office/drawing/2014/main" id="{315DA8DB-DE88-7F4F-B686-5C01DF56D57F}"/>
              </a:ext>
            </a:extLst>
          </p:cNvPr>
          <p:cNvSpPr txBox="1"/>
          <p:nvPr/>
        </p:nvSpPr>
        <p:spPr>
          <a:xfrm>
            <a:off x="5023599" y="5066756"/>
            <a:ext cx="1861850" cy="1477328"/>
          </a:xfrm>
          <a:prstGeom prst="rect">
            <a:avLst/>
          </a:prstGeom>
          <a:noFill/>
          <a:ln>
            <a:noFill/>
          </a:ln>
        </p:spPr>
        <p:txBody>
          <a:bodyPr wrap="square" rtlCol="0">
            <a:spAutoFit/>
          </a:bodyPr>
          <a:lstStyle/>
          <a:p>
            <a:pPr marL="165100" indent="-165100">
              <a:buClr>
                <a:srgbClr val="56ABA8"/>
              </a:buClr>
              <a:buSzPct val="90000"/>
              <a:buFont typeface="Arial" panose="020B0604020202020204" pitchFamily="34" charset="0"/>
              <a:buChar char="•"/>
            </a:pPr>
            <a:r>
              <a:rPr lang="en-US" sz="1500" dirty="0">
                <a:latin typeface="Gilmer Light" pitchFamily="2" charset="77"/>
              </a:rPr>
              <a:t>Documents update request</a:t>
            </a:r>
          </a:p>
          <a:p>
            <a:pPr marL="165100" indent="-165100">
              <a:buClr>
                <a:srgbClr val="56ABA8"/>
              </a:buClr>
              <a:buSzPct val="90000"/>
              <a:buFont typeface="Arial" panose="020B0604020202020204" pitchFamily="34" charset="0"/>
              <a:buChar char="•"/>
            </a:pPr>
            <a:r>
              <a:rPr lang="en-US" sz="1500" dirty="0">
                <a:latin typeface="Gilmer Light" pitchFamily="2" charset="77"/>
              </a:rPr>
              <a:t>Final meeting reminder with agenda for input</a:t>
            </a:r>
            <a:endParaRPr lang="en-US" sz="1500" i="1" dirty="0">
              <a:latin typeface="Gilmer Light" pitchFamily="2" charset="77"/>
            </a:endParaRPr>
          </a:p>
        </p:txBody>
      </p:sp>
      <p:sp>
        <p:nvSpPr>
          <p:cNvPr id="38" name="TextBox 37">
            <a:extLst>
              <a:ext uri="{FF2B5EF4-FFF2-40B4-BE49-F238E27FC236}">
                <a16:creationId xmlns:a16="http://schemas.microsoft.com/office/drawing/2014/main" id="{439C12F9-F0F9-2C4F-8048-B98CCECAE052}"/>
              </a:ext>
            </a:extLst>
          </p:cNvPr>
          <p:cNvSpPr txBox="1"/>
          <p:nvPr/>
        </p:nvSpPr>
        <p:spPr>
          <a:xfrm>
            <a:off x="6943284" y="5066756"/>
            <a:ext cx="2282055" cy="1477328"/>
          </a:xfrm>
          <a:prstGeom prst="rect">
            <a:avLst/>
          </a:prstGeom>
          <a:noFill/>
          <a:ln>
            <a:noFill/>
          </a:ln>
        </p:spPr>
        <p:txBody>
          <a:bodyPr wrap="square" rtlCol="0">
            <a:spAutoFit/>
          </a:bodyPr>
          <a:lstStyle/>
          <a:p>
            <a:pPr marL="228600" indent="-228600">
              <a:buClr>
                <a:srgbClr val="86C6C5"/>
              </a:buClr>
              <a:buSzPct val="90000"/>
              <a:buFont typeface="Arial" panose="020B0604020202020204" pitchFamily="34" charset="0"/>
              <a:buChar char="•"/>
            </a:pPr>
            <a:r>
              <a:rPr lang="en-US" sz="1500" dirty="0">
                <a:latin typeface="Gilmer Light" pitchFamily="2" charset="77"/>
              </a:rPr>
              <a:t>Initial impression / welcome </a:t>
            </a:r>
          </a:p>
          <a:p>
            <a:pPr marL="228600" indent="-228600">
              <a:buClr>
                <a:srgbClr val="86C6C5"/>
              </a:buClr>
              <a:buSzPct val="90000"/>
              <a:buFont typeface="Arial" panose="020B0604020202020204" pitchFamily="34" charset="0"/>
              <a:buChar char="•"/>
            </a:pPr>
            <a:r>
              <a:rPr lang="en-US" sz="1500" dirty="0">
                <a:latin typeface="Gilmer Light" pitchFamily="2" charset="77"/>
              </a:rPr>
              <a:t>Office environment</a:t>
            </a:r>
          </a:p>
          <a:p>
            <a:pPr marL="228600" indent="-228600">
              <a:buClr>
                <a:srgbClr val="86C6C5"/>
              </a:buClr>
              <a:buSzPct val="90000"/>
              <a:buFont typeface="Arial" panose="020B0604020202020204" pitchFamily="34" charset="0"/>
              <a:buChar char="•"/>
            </a:pPr>
            <a:r>
              <a:rPr lang="en-US" sz="1500" dirty="0">
                <a:latin typeface="Gilmer Light" pitchFamily="2" charset="77"/>
              </a:rPr>
              <a:t>Meeting format / flow</a:t>
            </a:r>
            <a:br>
              <a:rPr lang="en-US" sz="1500" dirty="0">
                <a:latin typeface="Gilmer Light" pitchFamily="2" charset="77"/>
              </a:rPr>
            </a:br>
            <a:endParaRPr lang="en-US" sz="1500" dirty="0">
              <a:latin typeface="Gilmer Light" pitchFamily="2" charset="77"/>
            </a:endParaRPr>
          </a:p>
        </p:txBody>
      </p:sp>
      <p:sp>
        <p:nvSpPr>
          <p:cNvPr id="39" name="TextBox 38">
            <a:extLst>
              <a:ext uri="{FF2B5EF4-FFF2-40B4-BE49-F238E27FC236}">
                <a16:creationId xmlns:a16="http://schemas.microsoft.com/office/drawing/2014/main" id="{75A158E0-7D7A-3A40-8391-C9803B9C0FF3}"/>
              </a:ext>
            </a:extLst>
          </p:cNvPr>
          <p:cNvSpPr txBox="1"/>
          <p:nvPr/>
        </p:nvSpPr>
        <p:spPr>
          <a:xfrm>
            <a:off x="9366934" y="5066756"/>
            <a:ext cx="2434541" cy="1015663"/>
          </a:xfrm>
          <a:prstGeom prst="rect">
            <a:avLst/>
          </a:prstGeom>
          <a:noFill/>
          <a:ln>
            <a:noFill/>
          </a:ln>
        </p:spPr>
        <p:txBody>
          <a:bodyPr wrap="square" rtlCol="0">
            <a:spAutoFit/>
          </a:bodyPr>
          <a:lstStyle/>
          <a:p>
            <a:pPr marL="165100" indent="-165100">
              <a:buClr>
                <a:srgbClr val="D17346"/>
              </a:buClr>
              <a:buSzPct val="90000"/>
              <a:buFont typeface="Arial" panose="020B0604020202020204" pitchFamily="34" charset="0"/>
              <a:buChar char="•"/>
            </a:pPr>
            <a:r>
              <a:rPr lang="en-US" sz="1500" dirty="0">
                <a:latin typeface="Gilmer Light" pitchFamily="2" charset="77"/>
              </a:rPr>
              <a:t>Meeting follow-up email</a:t>
            </a:r>
          </a:p>
          <a:p>
            <a:pPr marL="165100" indent="-165100">
              <a:buClr>
                <a:srgbClr val="D17346"/>
              </a:buClr>
              <a:buSzPct val="90000"/>
              <a:buFont typeface="Arial" panose="020B0604020202020204" pitchFamily="34" charset="0"/>
              <a:buChar char="•"/>
            </a:pPr>
            <a:r>
              <a:rPr lang="en-US" sz="1500" dirty="0">
                <a:latin typeface="Gilmer Light" pitchFamily="2" charset="77"/>
              </a:rPr>
              <a:t>Post meeting check-in </a:t>
            </a:r>
          </a:p>
          <a:p>
            <a:pPr marL="165100" indent="-165100">
              <a:buClr>
                <a:srgbClr val="D17346"/>
              </a:buClr>
              <a:buSzPct val="90000"/>
              <a:buFont typeface="Arial" panose="020B0604020202020204" pitchFamily="34" charset="0"/>
              <a:buChar char="•"/>
            </a:pPr>
            <a:r>
              <a:rPr lang="en-US" sz="1500" i="1" dirty="0">
                <a:latin typeface="Gilmer Light" pitchFamily="2" charset="77"/>
              </a:rPr>
              <a:t>(</a:t>
            </a:r>
            <a:r>
              <a:rPr lang="en-US" sz="1500" dirty="0">
                <a:latin typeface="Gilmer Light" pitchFamily="2" charset="77"/>
              </a:rPr>
              <a:t>90-day </a:t>
            </a:r>
            <a:r>
              <a:rPr lang="en-US" sz="1500" i="1" dirty="0">
                <a:latin typeface="Gilmer Light" pitchFamily="2" charset="77"/>
              </a:rPr>
              <a:t>or sooner)</a:t>
            </a:r>
          </a:p>
        </p:txBody>
      </p:sp>
      <p:sp>
        <p:nvSpPr>
          <p:cNvPr id="71" name="TextBox 70">
            <a:extLst>
              <a:ext uri="{FF2B5EF4-FFF2-40B4-BE49-F238E27FC236}">
                <a16:creationId xmlns:a16="http://schemas.microsoft.com/office/drawing/2014/main" id="{ADDBAFAD-6F31-6940-882B-93865B9CCC84}"/>
              </a:ext>
            </a:extLst>
          </p:cNvPr>
          <p:cNvSpPr txBox="1"/>
          <p:nvPr/>
        </p:nvSpPr>
        <p:spPr>
          <a:xfrm>
            <a:off x="1051217" y="1316135"/>
            <a:ext cx="1112035" cy="692497"/>
          </a:xfrm>
          <a:prstGeom prst="rect">
            <a:avLst/>
          </a:prstGeom>
          <a:noFill/>
        </p:spPr>
        <p:txBody>
          <a:bodyPr wrap="square" rtlCol="0">
            <a:spAutoFit/>
          </a:bodyPr>
          <a:lstStyle/>
          <a:p>
            <a:pPr algn="ctr"/>
            <a:r>
              <a:rPr lang="en-US" sz="1300" i="1" dirty="0">
                <a:latin typeface="Gilmer Light" pitchFamily="2" charset="77"/>
              </a:rPr>
              <a:t>Simple</a:t>
            </a:r>
          </a:p>
          <a:p>
            <a:pPr algn="ctr"/>
            <a:r>
              <a:rPr lang="en-US" sz="1300" i="1" dirty="0">
                <a:latin typeface="Gilmer Light" pitchFamily="2" charset="77"/>
              </a:rPr>
              <a:t>Convenient</a:t>
            </a:r>
            <a:br>
              <a:rPr lang="en-US" sz="1300" i="1" dirty="0">
                <a:latin typeface="Gilmer Light" pitchFamily="2" charset="77"/>
              </a:rPr>
            </a:br>
            <a:r>
              <a:rPr lang="en-US" sz="1300" i="1" dirty="0">
                <a:latin typeface="Gilmer Light" pitchFamily="2" charset="77"/>
              </a:rPr>
              <a:t>Consistent</a:t>
            </a:r>
          </a:p>
        </p:txBody>
      </p:sp>
      <p:sp>
        <p:nvSpPr>
          <p:cNvPr id="72" name="TextBox 71">
            <a:extLst>
              <a:ext uri="{FF2B5EF4-FFF2-40B4-BE49-F238E27FC236}">
                <a16:creationId xmlns:a16="http://schemas.microsoft.com/office/drawing/2014/main" id="{2238E4A9-7634-124A-B289-CB219D571671}"/>
              </a:ext>
            </a:extLst>
          </p:cNvPr>
          <p:cNvSpPr txBox="1"/>
          <p:nvPr/>
        </p:nvSpPr>
        <p:spPr>
          <a:xfrm>
            <a:off x="836029" y="4049818"/>
            <a:ext cx="1542410" cy="492443"/>
          </a:xfrm>
          <a:prstGeom prst="rect">
            <a:avLst/>
          </a:prstGeom>
          <a:noFill/>
        </p:spPr>
        <p:txBody>
          <a:bodyPr wrap="none" rtlCol="0">
            <a:spAutoFit/>
          </a:bodyPr>
          <a:lstStyle/>
          <a:p>
            <a:pPr algn="ctr"/>
            <a:r>
              <a:rPr lang="en-US" sz="1300" i="1" dirty="0">
                <a:latin typeface="Gilmer Light" pitchFamily="2" charset="77"/>
              </a:rPr>
              <a:t>Time-consuming</a:t>
            </a:r>
          </a:p>
          <a:p>
            <a:pPr algn="ctr"/>
            <a:r>
              <a:rPr lang="en-US" sz="1300" i="1" dirty="0">
                <a:latin typeface="Gilmer Light" pitchFamily="2" charset="77"/>
              </a:rPr>
              <a:t>Inconsistent</a:t>
            </a:r>
          </a:p>
        </p:txBody>
      </p:sp>
      <p:grpSp>
        <p:nvGrpSpPr>
          <p:cNvPr id="2" name="Group 1">
            <a:extLst>
              <a:ext uri="{FF2B5EF4-FFF2-40B4-BE49-F238E27FC236}">
                <a16:creationId xmlns:a16="http://schemas.microsoft.com/office/drawing/2014/main" id="{B69DED54-2538-3D49-934E-B894704B195E}"/>
              </a:ext>
            </a:extLst>
          </p:cNvPr>
          <p:cNvGrpSpPr/>
          <p:nvPr/>
        </p:nvGrpSpPr>
        <p:grpSpPr>
          <a:xfrm>
            <a:off x="1560281" y="2110021"/>
            <a:ext cx="85441" cy="1802916"/>
            <a:chOff x="1560281" y="2110021"/>
            <a:chExt cx="85441" cy="1802916"/>
          </a:xfrm>
        </p:grpSpPr>
        <p:sp>
          <p:nvSpPr>
            <p:cNvPr id="73" name="Oval 72">
              <a:extLst>
                <a:ext uri="{FF2B5EF4-FFF2-40B4-BE49-F238E27FC236}">
                  <a16:creationId xmlns:a16="http://schemas.microsoft.com/office/drawing/2014/main" id="{5893E930-7A5D-694C-9CD0-F77160685EF1}"/>
                </a:ext>
              </a:extLst>
            </p:cNvPr>
            <p:cNvSpPr/>
            <p:nvPr/>
          </p:nvSpPr>
          <p:spPr>
            <a:xfrm>
              <a:off x="1560281" y="3850072"/>
              <a:ext cx="62865" cy="62865"/>
            </a:xfrm>
            <a:prstGeom prst="ellipse">
              <a:avLst/>
            </a:prstGeom>
            <a:solidFill>
              <a:schemeClr val="bg1"/>
            </a:solidFill>
            <a:ln>
              <a:solidFill>
                <a:srgbClr val="004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cxnSp>
          <p:nvCxnSpPr>
            <p:cNvPr id="74" name="Straight Connector 73">
              <a:extLst>
                <a:ext uri="{FF2B5EF4-FFF2-40B4-BE49-F238E27FC236}">
                  <a16:creationId xmlns:a16="http://schemas.microsoft.com/office/drawing/2014/main" id="{67FA1F60-FE6D-3F46-BC87-5BC2042F7638}"/>
                </a:ext>
              </a:extLst>
            </p:cNvPr>
            <p:cNvCxnSpPr>
              <a:cxnSpLocks/>
            </p:cNvCxnSpPr>
            <p:nvPr/>
          </p:nvCxnSpPr>
          <p:spPr>
            <a:xfrm flipV="1">
              <a:off x="1588090" y="2131486"/>
              <a:ext cx="29822" cy="1718586"/>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89D9E962-E3E2-604E-9234-392A53254A91}"/>
                </a:ext>
              </a:extLst>
            </p:cNvPr>
            <p:cNvSpPr/>
            <p:nvPr/>
          </p:nvSpPr>
          <p:spPr>
            <a:xfrm flipV="1">
              <a:off x="1582857" y="2110021"/>
              <a:ext cx="62865" cy="62865"/>
            </a:xfrm>
            <a:prstGeom prst="ellipse">
              <a:avLst/>
            </a:prstGeom>
            <a:solidFill>
              <a:schemeClr val="bg1"/>
            </a:solidFill>
            <a:ln>
              <a:solidFill>
                <a:srgbClr val="004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grpSp>
      <p:grpSp>
        <p:nvGrpSpPr>
          <p:cNvPr id="3" name="Group 2">
            <a:extLst>
              <a:ext uri="{FF2B5EF4-FFF2-40B4-BE49-F238E27FC236}">
                <a16:creationId xmlns:a16="http://schemas.microsoft.com/office/drawing/2014/main" id="{EC42C9DE-088F-8841-90A5-1D9E547EB514}"/>
              </a:ext>
            </a:extLst>
          </p:cNvPr>
          <p:cNvGrpSpPr/>
          <p:nvPr/>
        </p:nvGrpSpPr>
        <p:grpSpPr>
          <a:xfrm>
            <a:off x="3594922" y="2110021"/>
            <a:ext cx="62865" cy="1822795"/>
            <a:chOff x="3594922" y="2110021"/>
            <a:chExt cx="62865" cy="1822795"/>
          </a:xfrm>
        </p:grpSpPr>
        <p:cxnSp>
          <p:nvCxnSpPr>
            <p:cNvPr id="76" name="Straight Connector 75">
              <a:extLst>
                <a:ext uri="{FF2B5EF4-FFF2-40B4-BE49-F238E27FC236}">
                  <a16:creationId xmlns:a16="http://schemas.microsoft.com/office/drawing/2014/main" id="{BD91E136-CF43-B341-A226-31320856D5C1}"/>
                </a:ext>
              </a:extLst>
            </p:cNvPr>
            <p:cNvCxnSpPr>
              <a:cxnSpLocks/>
            </p:cNvCxnSpPr>
            <p:nvPr/>
          </p:nvCxnSpPr>
          <p:spPr>
            <a:xfrm>
              <a:off x="3626354" y="2172886"/>
              <a:ext cx="0" cy="1697065"/>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6A578DE9-27F9-BF4B-8664-D019CD7614CC}"/>
                </a:ext>
              </a:extLst>
            </p:cNvPr>
            <p:cNvSpPr/>
            <p:nvPr/>
          </p:nvSpPr>
          <p:spPr>
            <a:xfrm>
              <a:off x="3594922" y="3869951"/>
              <a:ext cx="62865" cy="62865"/>
            </a:xfrm>
            <a:prstGeom prst="ellipse">
              <a:avLst/>
            </a:prstGeom>
            <a:solidFill>
              <a:schemeClr val="bg1"/>
            </a:solidFill>
            <a:ln>
              <a:solidFill>
                <a:srgbClr val="41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sp>
          <p:nvSpPr>
            <p:cNvPr id="79" name="Oval 78">
              <a:extLst>
                <a:ext uri="{FF2B5EF4-FFF2-40B4-BE49-F238E27FC236}">
                  <a16:creationId xmlns:a16="http://schemas.microsoft.com/office/drawing/2014/main" id="{371AD4EB-9D2E-5A45-9DCA-3B8142021750}"/>
                </a:ext>
              </a:extLst>
            </p:cNvPr>
            <p:cNvSpPr/>
            <p:nvPr/>
          </p:nvSpPr>
          <p:spPr>
            <a:xfrm flipV="1">
              <a:off x="3594922" y="2110021"/>
              <a:ext cx="62865" cy="62865"/>
            </a:xfrm>
            <a:prstGeom prst="ellipse">
              <a:avLst/>
            </a:prstGeom>
            <a:solidFill>
              <a:schemeClr val="bg1"/>
            </a:solidFill>
            <a:ln>
              <a:solidFill>
                <a:srgbClr val="41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grpSp>
      <p:sp>
        <p:nvSpPr>
          <p:cNvPr id="83" name="TextBox 82">
            <a:extLst>
              <a:ext uri="{FF2B5EF4-FFF2-40B4-BE49-F238E27FC236}">
                <a16:creationId xmlns:a16="http://schemas.microsoft.com/office/drawing/2014/main" id="{2284D8C2-110D-CF41-A25D-5CB56ED83520}"/>
              </a:ext>
            </a:extLst>
          </p:cNvPr>
          <p:cNvSpPr txBox="1"/>
          <p:nvPr/>
        </p:nvSpPr>
        <p:spPr>
          <a:xfrm>
            <a:off x="3025068" y="1439246"/>
            <a:ext cx="1202572" cy="492443"/>
          </a:xfrm>
          <a:prstGeom prst="rect">
            <a:avLst/>
          </a:prstGeom>
          <a:noFill/>
        </p:spPr>
        <p:txBody>
          <a:bodyPr wrap="none" rtlCol="0">
            <a:spAutoFit/>
          </a:bodyPr>
          <a:lstStyle/>
          <a:p>
            <a:pPr algn="ctr"/>
            <a:r>
              <a:rPr lang="en-US" sz="1300" i="1" dirty="0">
                <a:latin typeface="Gilmer Light" pitchFamily="2" charset="77"/>
              </a:rPr>
              <a:t>Friendly</a:t>
            </a:r>
          </a:p>
          <a:p>
            <a:pPr algn="ctr"/>
            <a:r>
              <a:rPr lang="en-US" sz="1300" i="1" dirty="0">
                <a:latin typeface="Gilmer Light" pitchFamily="2" charset="77"/>
              </a:rPr>
              <a:t>Personalized</a:t>
            </a:r>
          </a:p>
        </p:txBody>
      </p:sp>
      <p:sp>
        <p:nvSpPr>
          <p:cNvPr id="84" name="TextBox 83">
            <a:extLst>
              <a:ext uri="{FF2B5EF4-FFF2-40B4-BE49-F238E27FC236}">
                <a16:creationId xmlns:a16="http://schemas.microsoft.com/office/drawing/2014/main" id="{079818FD-CE6D-654F-B426-B69F6429D921}"/>
              </a:ext>
            </a:extLst>
          </p:cNvPr>
          <p:cNvSpPr txBox="1"/>
          <p:nvPr/>
        </p:nvSpPr>
        <p:spPr>
          <a:xfrm>
            <a:off x="3013046" y="4049818"/>
            <a:ext cx="1226618" cy="492443"/>
          </a:xfrm>
          <a:prstGeom prst="rect">
            <a:avLst/>
          </a:prstGeom>
          <a:noFill/>
        </p:spPr>
        <p:txBody>
          <a:bodyPr wrap="none" rtlCol="0">
            <a:spAutoFit/>
          </a:bodyPr>
          <a:lstStyle/>
          <a:p>
            <a:pPr algn="ctr"/>
            <a:r>
              <a:rPr lang="en-US" sz="1300" i="1" dirty="0">
                <a:latin typeface="Gilmer Light" pitchFamily="2" charset="77"/>
              </a:rPr>
              <a:t>Don’t receive</a:t>
            </a:r>
          </a:p>
          <a:p>
            <a:pPr algn="ctr"/>
            <a:r>
              <a:rPr lang="en-US" sz="1300" i="1" dirty="0">
                <a:latin typeface="Gilmer Light" pitchFamily="2" charset="77"/>
              </a:rPr>
              <a:t>Impersonal</a:t>
            </a:r>
          </a:p>
        </p:txBody>
      </p:sp>
      <p:sp>
        <p:nvSpPr>
          <p:cNvPr id="96" name="TextBox 95">
            <a:extLst>
              <a:ext uri="{FF2B5EF4-FFF2-40B4-BE49-F238E27FC236}">
                <a16:creationId xmlns:a16="http://schemas.microsoft.com/office/drawing/2014/main" id="{E6EC20DE-1CED-3F46-90C2-6D62DD943450}"/>
              </a:ext>
            </a:extLst>
          </p:cNvPr>
          <p:cNvSpPr txBox="1"/>
          <p:nvPr/>
        </p:nvSpPr>
        <p:spPr>
          <a:xfrm>
            <a:off x="5310957" y="4049818"/>
            <a:ext cx="930063" cy="492443"/>
          </a:xfrm>
          <a:prstGeom prst="rect">
            <a:avLst/>
          </a:prstGeom>
          <a:noFill/>
        </p:spPr>
        <p:txBody>
          <a:bodyPr wrap="none" rtlCol="0">
            <a:spAutoFit/>
          </a:bodyPr>
          <a:lstStyle/>
          <a:p>
            <a:pPr algn="ctr"/>
            <a:r>
              <a:rPr lang="en-US" sz="1300" i="1" dirty="0">
                <a:latin typeface="Gilmer Light" pitchFamily="2" charset="77"/>
              </a:rPr>
              <a:t>Reactive </a:t>
            </a:r>
          </a:p>
          <a:p>
            <a:pPr algn="ctr"/>
            <a:r>
              <a:rPr lang="en-US" sz="1300" i="1" dirty="0">
                <a:latin typeface="Gilmer Light" pitchFamily="2" charset="77"/>
              </a:rPr>
              <a:t>Rushed</a:t>
            </a:r>
          </a:p>
        </p:txBody>
      </p:sp>
      <p:grpSp>
        <p:nvGrpSpPr>
          <p:cNvPr id="5" name="Group 4">
            <a:extLst>
              <a:ext uri="{FF2B5EF4-FFF2-40B4-BE49-F238E27FC236}">
                <a16:creationId xmlns:a16="http://schemas.microsoft.com/office/drawing/2014/main" id="{19551A4C-F1D6-B347-A577-9B2491C60421}"/>
              </a:ext>
            </a:extLst>
          </p:cNvPr>
          <p:cNvGrpSpPr/>
          <p:nvPr/>
        </p:nvGrpSpPr>
        <p:grpSpPr>
          <a:xfrm>
            <a:off x="5744556" y="2110021"/>
            <a:ext cx="62865" cy="1822795"/>
            <a:chOff x="5744556" y="2110021"/>
            <a:chExt cx="62865" cy="1822795"/>
          </a:xfrm>
        </p:grpSpPr>
        <p:sp>
          <p:nvSpPr>
            <p:cNvPr id="92" name="Oval 91">
              <a:extLst>
                <a:ext uri="{FF2B5EF4-FFF2-40B4-BE49-F238E27FC236}">
                  <a16:creationId xmlns:a16="http://schemas.microsoft.com/office/drawing/2014/main" id="{F33AF449-7369-E245-B156-439DAC8156C0}"/>
                </a:ext>
              </a:extLst>
            </p:cNvPr>
            <p:cNvSpPr/>
            <p:nvPr/>
          </p:nvSpPr>
          <p:spPr>
            <a:xfrm>
              <a:off x="5744556" y="3869951"/>
              <a:ext cx="62865" cy="62865"/>
            </a:xfrm>
            <a:prstGeom prst="ellipse">
              <a:avLst/>
            </a:prstGeom>
            <a:solidFill>
              <a:schemeClr val="bg1"/>
            </a:solidFill>
            <a:ln>
              <a:solidFill>
                <a:srgbClr val="56A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cxnSp>
          <p:nvCxnSpPr>
            <p:cNvPr id="93" name="Straight Connector 92">
              <a:extLst>
                <a:ext uri="{FF2B5EF4-FFF2-40B4-BE49-F238E27FC236}">
                  <a16:creationId xmlns:a16="http://schemas.microsoft.com/office/drawing/2014/main" id="{75880B6F-B451-624A-9AB7-ED13FCB432FA}"/>
                </a:ext>
              </a:extLst>
            </p:cNvPr>
            <p:cNvCxnSpPr>
              <a:cxnSpLocks/>
            </p:cNvCxnSpPr>
            <p:nvPr/>
          </p:nvCxnSpPr>
          <p:spPr>
            <a:xfrm flipH="1" flipV="1">
              <a:off x="5775884" y="2187706"/>
              <a:ext cx="208" cy="1676601"/>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5E1E5DB7-14C1-E84E-AF2B-94896A0A0044}"/>
                </a:ext>
              </a:extLst>
            </p:cNvPr>
            <p:cNvSpPr/>
            <p:nvPr/>
          </p:nvSpPr>
          <p:spPr>
            <a:xfrm flipV="1">
              <a:off x="5744556" y="2110021"/>
              <a:ext cx="62865" cy="62865"/>
            </a:xfrm>
            <a:prstGeom prst="ellipse">
              <a:avLst/>
            </a:prstGeom>
            <a:solidFill>
              <a:schemeClr val="bg1"/>
            </a:solidFill>
            <a:ln>
              <a:solidFill>
                <a:srgbClr val="56A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grpSp>
      <p:sp>
        <p:nvSpPr>
          <p:cNvPr id="95" name="TextBox 94">
            <a:extLst>
              <a:ext uri="{FF2B5EF4-FFF2-40B4-BE49-F238E27FC236}">
                <a16:creationId xmlns:a16="http://schemas.microsoft.com/office/drawing/2014/main" id="{3DFBAA5C-FE1E-A44C-A9A6-8A2DA227F20B}"/>
              </a:ext>
            </a:extLst>
          </p:cNvPr>
          <p:cNvSpPr txBox="1"/>
          <p:nvPr/>
        </p:nvSpPr>
        <p:spPr>
          <a:xfrm>
            <a:off x="5282905" y="1439246"/>
            <a:ext cx="986167" cy="492443"/>
          </a:xfrm>
          <a:prstGeom prst="rect">
            <a:avLst/>
          </a:prstGeom>
          <a:noFill/>
        </p:spPr>
        <p:txBody>
          <a:bodyPr wrap="none" rtlCol="0">
            <a:spAutoFit/>
          </a:bodyPr>
          <a:lstStyle/>
          <a:p>
            <a:pPr algn="ctr"/>
            <a:r>
              <a:rPr lang="en-US" sz="1300" i="1" dirty="0">
                <a:latin typeface="Gilmer Light" pitchFamily="2" charset="77"/>
              </a:rPr>
              <a:t>Proactive </a:t>
            </a:r>
            <a:br>
              <a:rPr lang="en-US" sz="1300" i="1" dirty="0">
                <a:latin typeface="Gilmer Light" pitchFamily="2" charset="77"/>
              </a:rPr>
            </a:br>
            <a:r>
              <a:rPr lang="en-US" sz="1300" i="1" dirty="0">
                <a:latin typeface="Gilmer Light" pitchFamily="2" charset="77"/>
              </a:rPr>
              <a:t>Timely</a:t>
            </a:r>
          </a:p>
        </p:txBody>
      </p:sp>
      <p:sp>
        <p:nvSpPr>
          <p:cNvPr id="113" name="TextBox 112">
            <a:extLst>
              <a:ext uri="{FF2B5EF4-FFF2-40B4-BE49-F238E27FC236}">
                <a16:creationId xmlns:a16="http://schemas.microsoft.com/office/drawing/2014/main" id="{267E724C-63E1-234C-AE2F-2C641ACFC6AA}"/>
              </a:ext>
            </a:extLst>
          </p:cNvPr>
          <p:cNvSpPr txBox="1"/>
          <p:nvPr/>
        </p:nvSpPr>
        <p:spPr>
          <a:xfrm>
            <a:off x="9332630" y="1316135"/>
            <a:ext cx="1733167" cy="692497"/>
          </a:xfrm>
          <a:prstGeom prst="rect">
            <a:avLst/>
          </a:prstGeom>
          <a:noFill/>
        </p:spPr>
        <p:txBody>
          <a:bodyPr wrap="none" rtlCol="0">
            <a:spAutoFit/>
          </a:bodyPr>
          <a:lstStyle/>
          <a:p>
            <a:pPr algn="ctr"/>
            <a:r>
              <a:rPr lang="en-US" sz="1300" i="1" dirty="0">
                <a:latin typeface="Gilmer Light" pitchFamily="2" charset="77"/>
              </a:rPr>
              <a:t>Professional</a:t>
            </a:r>
            <a:br>
              <a:rPr lang="en-US" sz="1300" i="1" dirty="0">
                <a:latin typeface="Gilmer Light" pitchFamily="2" charset="77"/>
              </a:rPr>
            </a:br>
            <a:r>
              <a:rPr lang="en-US" sz="1300" i="1" dirty="0">
                <a:latin typeface="Gilmer Light" pitchFamily="2" charset="77"/>
              </a:rPr>
              <a:t>Personal</a:t>
            </a:r>
          </a:p>
          <a:p>
            <a:pPr algn="ctr"/>
            <a:r>
              <a:rPr lang="en-US" sz="1300" i="1" dirty="0">
                <a:latin typeface="Gilmer Light" pitchFamily="2" charset="77"/>
              </a:rPr>
              <a:t>Clear Path Forward</a:t>
            </a:r>
          </a:p>
        </p:txBody>
      </p:sp>
      <p:sp>
        <p:nvSpPr>
          <p:cNvPr id="114" name="TextBox 113">
            <a:extLst>
              <a:ext uri="{FF2B5EF4-FFF2-40B4-BE49-F238E27FC236}">
                <a16:creationId xmlns:a16="http://schemas.microsoft.com/office/drawing/2014/main" id="{63E1CAF0-429E-6A45-9FF0-F0E689379A5D}"/>
              </a:ext>
            </a:extLst>
          </p:cNvPr>
          <p:cNvSpPr txBox="1"/>
          <p:nvPr/>
        </p:nvSpPr>
        <p:spPr>
          <a:xfrm>
            <a:off x="9024854" y="3926707"/>
            <a:ext cx="2348720" cy="692497"/>
          </a:xfrm>
          <a:prstGeom prst="rect">
            <a:avLst/>
          </a:prstGeom>
          <a:noFill/>
        </p:spPr>
        <p:txBody>
          <a:bodyPr wrap="none" rtlCol="0">
            <a:spAutoFit/>
          </a:bodyPr>
          <a:lstStyle>
            <a:defPPr>
              <a:defRPr lang="en-US"/>
            </a:defPPr>
            <a:lvl1pPr algn="ctr">
              <a:defRPr i="1"/>
            </a:lvl1pPr>
          </a:lstStyle>
          <a:p>
            <a:r>
              <a:rPr lang="en-US" sz="1300" dirty="0">
                <a:latin typeface="Gilmer Light" pitchFamily="2" charset="77"/>
              </a:rPr>
              <a:t>Post meeting amnesia</a:t>
            </a:r>
          </a:p>
          <a:p>
            <a:r>
              <a:rPr lang="en-US" sz="1300" dirty="0">
                <a:latin typeface="Gilmer Light" pitchFamily="2" charset="77"/>
              </a:rPr>
              <a:t>Value-chain broken</a:t>
            </a:r>
          </a:p>
          <a:p>
            <a:r>
              <a:rPr lang="en-US" sz="1300" dirty="0">
                <a:latin typeface="Gilmer Light" pitchFamily="2" charset="77"/>
              </a:rPr>
              <a:t>No clear path documented</a:t>
            </a:r>
          </a:p>
        </p:txBody>
      </p:sp>
      <p:grpSp>
        <p:nvGrpSpPr>
          <p:cNvPr id="7" name="Group 6">
            <a:extLst>
              <a:ext uri="{FF2B5EF4-FFF2-40B4-BE49-F238E27FC236}">
                <a16:creationId xmlns:a16="http://schemas.microsoft.com/office/drawing/2014/main" id="{AB437EA1-6416-7041-A466-F8079691FC8C}"/>
              </a:ext>
            </a:extLst>
          </p:cNvPr>
          <p:cNvGrpSpPr/>
          <p:nvPr/>
        </p:nvGrpSpPr>
        <p:grpSpPr>
          <a:xfrm>
            <a:off x="10167781" y="2110021"/>
            <a:ext cx="62865" cy="1822795"/>
            <a:chOff x="10167781" y="2110021"/>
            <a:chExt cx="62865" cy="1822795"/>
          </a:xfrm>
        </p:grpSpPr>
        <p:cxnSp>
          <p:nvCxnSpPr>
            <p:cNvPr id="104" name="Straight Connector 103">
              <a:extLst>
                <a:ext uri="{FF2B5EF4-FFF2-40B4-BE49-F238E27FC236}">
                  <a16:creationId xmlns:a16="http://schemas.microsoft.com/office/drawing/2014/main" id="{6B919410-DF5F-334B-92D7-35687E010864}"/>
                </a:ext>
              </a:extLst>
            </p:cNvPr>
            <p:cNvCxnSpPr>
              <a:cxnSpLocks/>
            </p:cNvCxnSpPr>
            <p:nvPr/>
          </p:nvCxnSpPr>
          <p:spPr>
            <a:xfrm>
              <a:off x="10198929" y="2172886"/>
              <a:ext cx="568" cy="1697065"/>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64D6C8AE-2044-BD4D-B542-A014FB90F72D}"/>
                </a:ext>
              </a:extLst>
            </p:cNvPr>
            <p:cNvSpPr/>
            <p:nvPr/>
          </p:nvSpPr>
          <p:spPr>
            <a:xfrm>
              <a:off x="10167781" y="3869951"/>
              <a:ext cx="62865" cy="62865"/>
            </a:xfrm>
            <a:prstGeom prst="ellipse">
              <a:avLst/>
            </a:prstGeom>
            <a:solidFill>
              <a:schemeClr val="bg1"/>
            </a:solidFill>
            <a:ln>
              <a:solidFill>
                <a:srgbClr val="D1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sp>
          <p:nvSpPr>
            <p:cNvPr id="107" name="Oval 106">
              <a:extLst>
                <a:ext uri="{FF2B5EF4-FFF2-40B4-BE49-F238E27FC236}">
                  <a16:creationId xmlns:a16="http://schemas.microsoft.com/office/drawing/2014/main" id="{02513422-5733-E243-A8FD-05F3BD751FA1}"/>
                </a:ext>
              </a:extLst>
            </p:cNvPr>
            <p:cNvSpPr/>
            <p:nvPr/>
          </p:nvSpPr>
          <p:spPr>
            <a:xfrm flipV="1">
              <a:off x="10167781" y="2110021"/>
              <a:ext cx="62865" cy="62865"/>
            </a:xfrm>
            <a:prstGeom prst="ellipse">
              <a:avLst/>
            </a:prstGeom>
            <a:solidFill>
              <a:schemeClr val="bg1"/>
            </a:solidFill>
            <a:ln>
              <a:solidFill>
                <a:srgbClr val="D1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grpSp>
      <p:cxnSp>
        <p:nvCxnSpPr>
          <p:cNvPr id="100" name="Straight Connector 99">
            <a:extLst>
              <a:ext uri="{FF2B5EF4-FFF2-40B4-BE49-F238E27FC236}">
                <a16:creationId xmlns:a16="http://schemas.microsoft.com/office/drawing/2014/main" id="{7E7360A8-2E25-7240-B89E-47A1CE0A9B4A}"/>
              </a:ext>
            </a:extLst>
          </p:cNvPr>
          <p:cNvCxnSpPr>
            <a:cxnSpLocks/>
          </p:cNvCxnSpPr>
          <p:nvPr/>
        </p:nvCxnSpPr>
        <p:spPr>
          <a:xfrm>
            <a:off x="7834018" y="2172886"/>
            <a:ext cx="2274" cy="1697065"/>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E5C79FE-535A-694A-8ECD-55FBE003F849}"/>
              </a:ext>
            </a:extLst>
          </p:cNvPr>
          <p:cNvGrpSpPr/>
          <p:nvPr/>
        </p:nvGrpSpPr>
        <p:grpSpPr>
          <a:xfrm>
            <a:off x="7803723" y="2110021"/>
            <a:ext cx="62865" cy="1822795"/>
            <a:chOff x="7803723" y="2110021"/>
            <a:chExt cx="62865" cy="1822795"/>
          </a:xfrm>
        </p:grpSpPr>
        <p:sp>
          <p:nvSpPr>
            <p:cNvPr id="101" name="Oval 100">
              <a:extLst>
                <a:ext uri="{FF2B5EF4-FFF2-40B4-BE49-F238E27FC236}">
                  <a16:creationId xmlns:a16="http://schemas.microsoft.com/office/drawing/2014/main" id="{EC77D76D-5328-3945-A217-875BAFEAD197}"/>
                </a:ext>
              </a:extLst>
            </p:cNvPr>
            <p:cNvSpPr/>
            <p:nvPr/>
          </p:nvSpPr>
          <p:spPr>
            <a:xfrm>
              <a:off x="7803723" y="3869951"/>
              <a:ext cx="62865" cy="62865"/>
            </a:xfrm>
            <a:prstGeom prst="ellipse">
              <a:avLst/>
            </a:prstGeom>
            <a:solidFill>
              <a:schemeClr val="bg1"/>
            </a:solidFill>
            <a:ln>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sp>
          <p:nvSpPr>
            <p:cNvPr id="103" name="Oval 102">
              <a:extLst>
                <a:ext uri="{FF2B5EF4-FFF2-40B4-BE49-F238E27FC236}">
                  <a16:creationId xmlns:a16="http://schemas.microsoft.com/office/drawing/2014/main" id="{FFA0CF59-BCDE-6E4C-878B-43D866BE85C4}"/>
                </a:ext>
              </a:extLst>
            </p:cNvPr>
            <p:cNvSpPr/>
            <p:nvPr/>
          </p:nvSpPr>
          <p:spPr>
            <a:xfrm flipV="1">
              <a:off x="7803723" y="2110021"/>
              <a:ext cx="62865" cy="62865"/>
            </a:xfrm>
            <a:prstGeom prst="ellipse">
              <a:avLst/>
            </a:prstGeom>
            <a:solidFill>
              <a:schemeClr val="bg1"/>
            </a:solidFill>
            <a:ln w="12700">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Gilmer Light" pitchFamily="2" charset="77"/>
              </a:endParaRPr>
            </a:p>
          </p:txBody>
        </p:sp>
      </p:grpSp>
      <p:sp>
        <p:nvSpPr>
          <p:cNvPr id="136" name="TextBox 135">
            <a:extLst>
              <a:ext uri="{FF2B5EF4-FFF2-40B4-BE49-F238E27FC236}">
                <a16:creationId xmlns:a16="http://schemas.microsoft.com/office/drawing/2014/main" id="{70596735-A16D-7D47-9ACE-9303B88D07C5}"/>
              </a:ext>
            </a:extLst>
          </p:cNvPr>
          <p:cNvSpPr txBox="1"/>
          <p:nvPr/>
        </p:nvSpPr>
        <p:spPr>
          <a:xfrm>
            <a:off x="6725717" y="1316135"/>
            <a:ext cx="2218876" cy="692497"/>
          </a:xfrm>
          <a:prstGeom prst="rect">
            <a:avLst/>
          </a:prstGeom>
          <a:noFill/>
        </p:spPr>
        <p:txBody>
          <a:bodyPr wrap="none" rtlCol="0">
            <a:spAutoFit/>
          </a:bodyPr>
          <a:lstStyle/>
          <a:p>
            <a:pPr algn="ctr"/>
            <a:r>
              <a:rPr lang="en-US" sz="1300" i="1" dirty="0">
                <a:latin typeface="Gilmer Light" pitchFamily="2" charset="77"/>
              </a:rPr>
              <a:t>Hand-crafted experience</a:t>
            </a:r>
          </a:p>
          <a:p>
            <a:pPr algn="ctr"/>
            <a:r>
              <a:rPr lang="en-US" sz="1300" i="1" dirty="0">
                <a:latin typeface="Gilmer Light" pitchFamily="2" charset="77"/>
              </a:rPr>
              <a:t>Meaningful value</a:t>
            </a:r>
          </a:p>
          <a:p>
            <a:pPr algn="ctr"/>
            <a:r>
              <a:rPr lang="en-US" sz="1300" i="1" dirty="0">
                <a:latin typeface="Gilmer Light" pitchFamily="2" charset="77"/>
              </a:rPr>
              <a:t>Clarity &amp; Comfort</a:t>
            </a:r>
          </a:p>
        </p:txBody>
      </p:sp>
      <p:sp>
        <p:nvSpPr>
          <p:cNvPr id="137" name="TextBox 136">
            <a:extLst>
              <a:ext uri="{FF2B5EF4-FFF2-40B4-BE49-F238E27FC236}">
                <a16:creationId xmlns:a16="http://schemas.microsoft.com/office/drawing/2014/main" id="{ACCBAB0E-4E7D-9B4C-9194-6D619F15D465}"/>
              </a:ext>
            </a:extLst>
          </p:cNvPr>
          <p:cNvSpPr txBox="1"/>
          <p:nvPr/>
        </p:nvSpPr>
        <p:spPr>
          <a:xfrm>
            <a:off x="6707282" y="3926707"/>
            <a:ext cx="2255746" cy="692497"/>
          </a:xfrm>
          <a:prstGeom prst="rect">
            <a:avLst/>
          </a:prstGeom>
          <a:noFill/>
        </p:spPr>
        <p:txBody>
          <a:bodyPr wrap="none" rtlCol="0">
            <a:spAutoFit/>
          </a:bodyPr>
          <a:lstStyle/>
          <a:p>
            <a:pPr algn="ctr"/>
            <a:r>
              <a:rPr lang="en-US" sz="1300" i="1" dirty="0">
                <a:latin typeface="Gilmer Light" pitchFamily="2" charset="77"/>
              </a:rPr>
              <a:t>Kept waiting</a:t>
            </a:r>
            <a:br>
              <a:rPr lang="en-US" sz="1300" i="1" dirty="0">
                <a:latin typeface="Gilmer Light" pitchFamily="2" charset="77"/>
              </a:rPr>
            </a:br>
            <a:r>
              <a:rPr lang="en-US" sz="1300" i="1" dirty="0">
                <a:latin typeface="Gilmer Light" pitchFamily="2" charset="77"/>
              </a:rPr>
              <a:t>Lacking/misplaced value</a:t>
            </a:r>
            <a:br>
              <a:rPr lang="en-US" sz="1300" i="1" dirty="0">
                <a:latin typeface="Gilmer Light" pitchFamily="2" charset="77"/>
              </a:rPr>
            </a:br>
            <a:r>
              <a:rPr lang="en-US" sz="1300" i="1" dirty="0">
                <a:latin typeface="Gilmer Light" pitchFamily="2" charset="77"/>
              </a:rPr>
              <a:t>Checked the meeting box</a:t>
            </a:r>
          </a:p>
        </p:txBody>
      </p:sp>
      <p:grpSp>
        <p:nvGrpSpPr>
          <p:cNvPr id="64" name="Group 63">
            <a:extLst>
              <a:ext uri="{FF2B5EF4-FFF2-40B4-BE49-F238E27FC236}">
                <a16:creationId xmlns:a16="http://schemas.microsoft.com/office/drawing/2014/main" id="{D830FBC6-8EEA-914A-8C0D-99897B62689E}"/>
              </a:ext>
            </a:extLst>
          </p:cNvPr>
          <p:cNvGrpSpPr/>
          <p:nvPr/>
        </p:nvGrpSpPr>
        <p:grpSpPr>
          <a:xfrm>
            <a:off x="158923" y="2080781"/>
            <a:ext cx="11821783" cy="1819408"/>
            <a:chOff x="158923" y="1743156"/>
            <a:chExt cx="11821783" cy="1819408"/>
          </a:xfrm>
        </p:grpSpPr>
        <p:sp>
          <p:nvSpPr>
            <p:cNvPr id="65" name="Freeform: Shape 17">
              <a:extLst>
                <a:ext uri="{FF2B5EF4-FFF2-40B4-BE49-F238E27FC236}">
                  <a16:creationId xmlns:a16="http://schemas.microsoft.com/office/drawing/2014/main" id="{660004B6-7A41-824F-B767-E8D723C4C02E}"/>
                </a:ext>
              </a:extLst>
            </p:cNvPr>
            <p:cNvSpPr>
              <a:spLocks/>
            </p:cNvSpPr>
            <p:nvPr/>
          </p:nvSpPr>
          <p:spPr bwMode="auto">
            <a:xfrm>
              <a:off x="8244548" y="1750075"/>
              <a:ext cx="3736158" cy="1807054"/>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D17346"/>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66" name="Freeform: Shape 17">
              <a:extLst>
                <a:ext uri="{FF2B5EF4-FFF2-40B4-BE49-F238E27FC236}">
                  <a16:creationId xmlns:a16="http://schemas.microsoft.com/office/drawing/2014/main" id="{2EA91739-EA03-E344-A753-50044B03EF4B}"/>
                </a:ext>
              </a:extLst>
            </p:cNvPr>
            <p:cNvSpPr>
              <a:spLocks/>
            </p:cNvSpPr>
            <p:nvPr/>
          </p:nvSpPr>
          <p:spPr bwMode="auto">
            <a:xfrm>
              <a:off x="5970766" y="1750075"/>
              <a:ext cx="3646778" cy="1807054"/>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86C6C5"/>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67" name="Freeform: Shape 17">
              <a:extLst>
                <a:ext uri="{FF2B5EF4-FFF2-40B4-BE49-F238E27FC236}">
                  <a16:creationId xmlns:a16="http://schemas.microsoft.com/office/drawing/2014/main" id="{CE935503-BF63-134F-83AF-AEB1ADE2FC50}"/>
                </a:ext>
              </a:extLst>
            </p:cNvPr>
            <p:cNvSpPr>
              <a:spLocks/>
            </p:cNvSpPr>
            <p:nvPr/>
          </p:nvSpPr>
          <p:spPr bwMode="auto">
            <a:xfrm>
              <a:off x="3790796" y="1749717"/>
              <a:ext cx="3646778" cy="1807693"/>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56ABA8"/>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68" name="Freeform: Shape 17">
              <a:extLst>
                <a:ext uri="{FF2B5EF4-FFF2-40B4-BE49-F238E27FC236}">
                  <a16:creationId xmlns:a16="http://schemas.microsoft.com/office/drawing/2014/main" id="{D263F20B-0042-F147-A024-14AB45EA181D}"/>
                </a:ext>
              </a:extLst>
            </p:cNvPr>
            <p:cNvSpPr>
              <a:spLocks/>
            </p:cNvSpPr>
            <p:nvPr/>
          </p:nvSpPr>
          <p:spPr bwMode="auto">
            <a:xfrm>
              <a:off x="1679640" y="1749717"/>
              <a:ext cx="3646778" cy="1807693"/>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417E77"/>
            </a:solidFill>
            <a:ln>
              <a:noFill/>
            </a:ln>
          </p:spPr>
          <p:txBody>
            <a:bodyPr vert="horz" wrap="square" lIns="68580" tIns="34290" rIns="68580" bIns="34290" numCol="1" anchor="t" anchorCtr="0" compatLnSpc="1">
              <a:prstTxWarp prst="textNoShape">
                <a:avLst/>
              </a:prstTxWarp>
              <a:noAutofit/>
            </a:bodyPr>
            <a:lstStyle/>
            <a:p>
              <a:endParaRPr lang="en-US" b="1" noProof="1"/>
            </a:p>
          </p:txBody>
        </p:sp>
        <p:sp>
          <p:nvSpPr>
            <p:cNvPr id="70" name="Freeform: Shape 17">
              <a:extLst>
                <a:ext uri="{FF2B5EF4-FFF2-40B4-BE49-F238E27FC236}">
                  <a16:creationId xmlns:a16="http://schemas.microsoft.com/office/drawing/2014/main" id="{EAEFE753-E97B-424D-8AE9-1A45F0909E99}"/>
                </a:ext>
              </a:extLst>
            </p:cNvPr>
            <p:cNvSpPr>
              <a:spLocks/>
            </p:cNvSpPr>
            <p:nvPr/>
          </p:nvSpPr>
          <p:spPr bwMode="auto">
            <a:xfrm>
              <a:off x="158923" y="1743156"/>
              <a:ext cx="2718614" cy="1819408"/>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004A4D"/>
            </a:solidFill>
            <a:ln>
              <a:solidFill>
                <a:srgbClr val="004A4D"/>
              </a:solidFill>
            </a:ln>
          </p:spPr>
          <p:txBody>
            <a:bodyPr vert="horz" wrap="square" lIns="68580" tIns="34290" rIns="68580" bIns="34290" numCol="1" anchor="t" anchorCtr="0" compatLnSpc="1">
              <a:prstTxWarp prst="textNoShape">
                <a:avLst/>
              </a:prstTxWarp>
              <a:noAutofit/>
            </a:bodyPr>
            <a:lstStyle/>
            <a:p>
              <a:endParaRPr lang="en-US" b="1" noProof="1"/>
            </a:p>
          </p:txBody>
        </p:sp>
        <p:sp>
          <p:nvSpPr>
            <p:cNvPr id="78" name="Oval 77">
              <a:extLst>
                <a:ext uri="{FF2B5EF4-FFF2-40B4-BE49-F238E27FC236}">
                  <a16:creationId xmlns:a16="http://schemas.microsoft.com/office/drawing/2014/main" id="{3096AA25-7749-614D-997D-BB8172D4C8F2}"/>
                </a:ext>
              </a:extLst>
            </p:cNvPr>
            <p:cNvSpPr/>
            <p:nvPr/>
          </p:nvSpPr>
          <p:spPr>
            <a:xfrm>
              <a:off x="283401" y="2422302"/>
              <a:ext cx="465667" cy="465667"/>
            </a:xfrm>
            <a:prstGeom prst="ellipse">
              <a:avLst/>
            </a:prstGeom>
            <a:solidFill>
              <a:schemeClr val="bg1"/>
            </a:solidFill>
            <a:ln w="44450">
              <a:solidFill>
                <a:srgbClr val="004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A4D"/>
                </a:solidFill>
                <a:latin typeface="Gilmer Light" pitchFamily="2" charset="77"/>
              </a:endParaRPr>
            </a:p>
          </p:txBody>
        </p:sp>
        <p:sp>
          <p:nvSpPr>
            <p:cNvPr id="80" name="Oval 79">
              <a:extLst>
                <a:ext uri="{FF2B5EF4-FFF2-40B4-BE49-F238E27FC236}">
                  <a16:creationId xmlns:a16="http://schemas.microsoft.com/office/drawing/2014/main" id="{850C3E96-3E75-1A45-BDD1-2F86379DB899}"/>
                </a:ext>
              </a:extLst>
            </p:cNvPr>
            <p:cNvSpPr/>
            <p:nvPr/>
          </p:nvSpPr>
          <p:spPr>
            <a:xfrm>
              <a:off x="2595451" y="2430464"/>
              <a:ext cx="465667" cy="465667"/>
            </a:xfrm>
            <a:prstGeom prst="ellipse">
              <a:avLst/>
            </a:prstGeom>
            <a:solidFill>
              <a:schemeClr val="bg1"/>
            </a:solidFill>
            <a:ln w="44450">
              <a:solidFill>
                <a:srgbClr val="41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7E77"/>
                </a:solidFill>
                <a:latin typeface="Gilmer Light" pitchFamily="2" charset="77"/>
              </a:endParaRPr>
            </a:p>
          </p:txBody>
        </p:sp>
        <p:sp>
          <p:nvSpPr>
            <p:cNvPr id="81" name="Oval 80">
              <a:extLst>
                <a:ext uri="{FF2B5EF4-FFF2-40B4-BE49-F238E27FC236}">
                  <a16:creationId xmlns:a16="http://schemas.microsoft.com/office/drawing/2014/main" id="{7216D03B-D025-BC47-8616-D92B5E5F597E}"/>
                </a:ext>
              </a:extLst>
            </p:cNvPr>
            <p:cNvSpPr/>
            <p:nvPr/>
          </p:nvSpPr>
          <p:spPr>
            <a:xfrm>
              <a:off x="4981395" y="2422302"/>
              <a:ext cx="465667" cy="465667"/>
            </a:xfrm>
            <a:prstGeom prst="ellipse">
              <a:avLst/>
            </a:prstGeom>
            <a:solidFill>
              <a:schemeClr val="bg1"/>
            </a:solidFill>
            <a:ln w="44450">
              <a:solidFill>
                <a:srgbClr val="56AB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9167A7DA-7922-6447-869D-621DA5863422}"/>
                </a:ext>
              </a:extLst>
            </p:cNvPr>
            <p:cNvSpPr/>
            <p:nvPr/>
          </p:nvSpPr>
          <p:spPr>
            <a:xfrm>
              <a:off x="7120070" y="2422302"/>
              <a:ext cx="465667" cy="465667"/>
            </a:xfrm>
            <a:prstGeom prst="ellipse">
              <a:avLst/>
            </a:prstGeom>
            <a:solidFill>
              <a:schemeClr val="bg1"/>
            </a:solidFill>
            <a:ln w="44450">
              <a:solidFill>
                <a:srgbClr val="86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8E877718-99EA-C54C-A672-9771D1BF2455}"/>
                </a:ext>
              </a:extLst>
            </p:cNvPr>
            <p:cNvSpPr/>
            <p:nvPr/>
          </p:nvSpPr>
          <p:spPr>
            <a:xfrm>
              <a:off x="9418201" y="2422302"/>
              <a:ext cx="465667" cy="465667"/>
            </a:xfrm>
            <a:prstGeom prst="ellipse">
              <a:avLst/>
            </a:prstGeom>
            <a:solidFill>
              <a:schemeClr val="bg1"/>
            </a:solidFill>
            <a:ln w="44450">
              <a:solidFill>
                <a:srgbClr val="D1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61E60520-1CEF-0A44-A6AD-DAB149A03167}"/>
                </a:ext>
              </a:extLst>
            </p:cNvPr>
            <p:cNvSpPr/>
            <p:nvPr/>
          </p:nvSpPr>
          <p:spPr>
            <a:xfrm>
              <a:off x="787412" y="2468461"/>
              <a:ext cx="1598515" cy="353943"/>
            </a:xfrm>
            <a:prstGeom prst="rect">
              <a:avLst/>
            </a:prstGeom>
          </p:spPr>
          <p:txBody>
            <a:bodyPr wrap="none">
              <a:spAutoFit/>
            </a:bodyPr>
            <a:lstStyle/>
            <a:p>
              <a:pPr algn="ctr"/>
              <a:r>
                <a:rPr lang="en-US" sz="1700" dirty="0">
                  <a:solidFill>
                    <a:schemeClr val="bg1"/>
                  </a:solidFill>
                  <a:latin typeface="Gilmer Light" pitchFamily="2" charset="77"/>
                </a:rPr>
                <a:t>SCHEDULING</a:t>
              </a:r>
            </a:p>
          </p:txBody>
        </p:sp>
        <p:sp>
          <p:nvSpPr>
            <p:cNvPr id="87" name="Rectangle 86">
              <a:extLst>
                <a:ext uri="{FF2B5EF4-FFF2-40B4-BE49-F238E27FC236}">
                  <a16:creationId xmlns:a16="http://schemas.microsoft.com/office/drawing/2014/main" id="{23ADA113-F094-1F4E-8975-4A384F82EFF2}"/>
                </a:ext>
              </a:extLst>
            </p:cNvPr>
            <p:cNvSpPr/>
            <p:nvPr/>
          </p:nvSpPr>
          <p:spPr>
            <a:xfrm>
              <a:off x="382905" y="2455080"/>
              <a:ext cx="277640" cy="400110"/>
            </a:xfrm>
            <a:prstGeom prst="rect">
              <a:avLst/>
            </a:prstGeom>
          </p:spPr>
          <p:txBody>
            <a:bodyPr wrap="none">
              <a:spAutoFit/>
            </a:bodyPr>
            <a:lstStyle/>
            <a:p>
              <a:pPr algn="ctr"/>
              <a:r>
                <a:rPr lang="en-US" sz="2000" dirty="0">
                  <a:solidFill>
                    <a:srgbClr val="004A4D"/>
                  </a:solidFill>
                  <a:latin typeface="Gilmer Light" pitchFamily="2" charset="77"/>
                </a:rPr>
                <a:t>1</a:t>
              </a:r>
            </a:p>
          </p:txBody>
        </p:sp>
        <p:sp>
          <p:nvSpPr>
            <p:cNvPr id="88" name="Rectangle 87">
              <a:extLst>
                <a:ext uri="{FF2B5EF4-FFF2-40B4-BE49-F238E27FC236}">
                  <a16:creationId xmlns:a16="http://schemas.microsoft.com/office/drawing/2014/main" id="{7B9332B2-D134-194D-8310-8D7BFACF47A7}"/>
                </a:ext>
              </a:extLst>
            </p:cNvPr>
            <p:cNvSpPr/>
            <p:nvPr/>
          </p:nvSpPr>
          <p:spPr>
            <a:xfrm>
              <a:off x="3119289" y="2468461"/>
              <a:ext cx="1843774" cy="353943"/>
            </a:xfrm>
            <a:prstGeom prst="rect">
              <a:avLst/>
            </a:prstGeom>
          </p:spPr>
          <p:txBody>
            <a:bodyPr wrap="none">
              <a:spAutoFit/>
            </a:bodyPr>
            <a:lstStyle/>
            <a:p>
              <a:pPr algn="ctr"/>
              <a:r>
                <a:rPr lang="en-US" sz="1700" dirty="0">
                  <a:solidFill>
                    <a:schemeClr val="bg1"/>
                  </a:solidFill>
                  <a:latin typeface="Gilmer Light" pitchFamily="2" charset="77"/>
                </a:rPr>
                <a:t>CONFIRMATION</a:t>
              </a:r>
            </a:p>
          </p:txBody>
        </p:sp>
        <p:sp>
          <p:nvSpPr>
            <p:cNvPr id="89" name="Rectangle 88">
              <a:extLst>
                <a:ext uri="{FF2B5EF4-FFF2-40B4-BE49-F238E27FC236}">
                  <a16:creationId xmlns:a16="http://schemas.microsoft.com/office/drawing/2014/main" id="{A0B75B8A-B870-8847-8C7F-30623CD60C63}"/>
                </a:ext>
              </a:extLst>
            </p:cNvPr>
            <p:cNvSpPr/>
            <p:nvPr/>
          </p:nvSpPr>
          <p:spPr>
            <a:xfrm>
              <a:off x="2676183" y="2455080"/>
              <a:ext cx="314509" cy="400110"/>
            </a:xfrm>
            <a:prstGeom prst="rect">
              <a:avLst/>
            </a:prstGeom>
          </p:spPr>
          <p:txBody>
            <a:bodyPr wrap="square">
              <a:spAutoFit/>
            </a:bodyPr>
            <a:lstStyle/>
            <a:p>
              <a:pPr algn="ctr"/>
              <a:r>
                <a:rPr lang="en-US" sz="2000" dirty="0">
                  <a:solidFill>
                    <a:srgbClr val="417E77"/>
                  </a:solidFill>
                  <a:latin typeface="Gilmer Light" pitchFamily="2" charset="77"/>
                </a:rPr>
                <a:t>2</a:t>
              </a:r>
            </a:p>
          </p:txBody>
        </p:sp>
        <p:sp>
          <p:nvSpPr>
            <p:cNvPr id="90" name="Rectangle 89">
              <a:extLst>
                <a:ext uri="{FF2B5EF4-FFF2-40B4-BE49-F238E27FC236}">
                  <a16:creationId xmlns:a16="http://schemas.microsoft.com/office/drawing/2014/main" id="{B72313B7-CFCD-074C-B200-2495948594EA}"/>
                </a:ext>
              </a:extLst>
            </p:cNvPr>
            <p:cNvSpPr/>
            <p:nvPr/>
          </p:nvSpPr>
          <p:spPr>
            <a:xfrm>
              <a:off x="5424259" y="2468461"/>
              <a:ext cx="1699503" cy="353943"/>
            </a:xfrm>
            <a:prstGeom prst="rect">
              <a:avLst/>
            </a:prstGeom>
          </p:spPr>
          <p:txBody>
            <a:bodyPr wrap="none">
              <a:spAutoFit/>
            </a:bodyPr>
            <a:lstStyle/>
            <a:p>
              <a:pPr algn="ctr"/>
              <a:r>
                <a:rPr lang="en-US" sz="1700" dirty="0">
                  <a:solidFill>
                    <a:schemeClr val="bg1"/>
                  </a:solidFill>
                  <a:latin typeface="Gilmer Light" pitchFamily="2" charset="77"/>
                </a:rPr>
                <a:t>PREPARATION</a:t>
              </a:r>
            </a:p>
          </p:txBody>
        </p:sp>
        <p:sp>
          <p:nvSpPr>
            <p:cNvPr id="91" name="Rectangle 90">
              <a:extLst>
                <a:ext uri="{FF2B5EF4-FFF2-40B4-BE49-F238E27FC236}">
                  <a16:creationId xmlns:a16="http://schemas.microsoft.com/office/drawing/2014/main" id="{9FE9334F-18EF-7241-87F1-0BD5E04A570F}"/>
                </a:ext>
              </a:extLst>
            </p:cNvPr>
            <p:cNvSpPr/>
            <p:nvPr/>
          </p:nvSpPr>
          <p:spPr>
            <a:xfrm>
              <a:off x="5055828" y="2455080"/>
              <a:ext cx="314509" cy="400110"/>
            </a:xfrm>
            <a:prstGeom prst="rect">
              <a:avLst/>
            </a:prstGeom>
          </p:spPr>
          <p:txBody>
            <a:bodyPr wrap="square">
              <a:spAutoFit/>
            </a:bodyPr>
            <a:lstStyle/>
            <a:p>
              <a:pPr algn="ctr"/>
              <a:r>
                <a:rPr lang="en-US" sz="2000" dirty="0">
                  <a:solidFill>
                    <a:srgbClr val="56ABA8"/>
                  </a:solidFill>
                  <a:latin typeface="Gilmer Light" pitchFamily="2" charset="77"/>
                </a:rPr>
                <a:t>3</a:t>
              </a:r>
            </a:p>
          </p:txBody>
        </p:sp>
        <p:sp>
          <p:nvSpPr>
            <p:cNvPr id="97" name="Rectangle 96">
              <a:extLst>
                <a:ext uri="{FF2B5EF4-FFF2-40B4-BE49-F238E27FC236}">
                  <a16:creationId xmlns:a16="http://schemas.microsoft.com/office/drawing/2014/main" id="{E9CB0FBA-CBBA-524E-91B2-A4168FC4D86B}"/>
                </a:ext>
              </a:extLst>
            </p:cNvPr>
            <p:cNvSpPr/>
            <p:nvPr/>
          </p:nvSpPr>
          <p:spPr>
            <a:xfrm>
              <a:off x="7554564" y="2468461"/>
              <a:ext cx="1829347" cy="353943"/>
            </a:xfrm>
            <a:prstGeom prst="rect">
              <a:avLst/>
            </a:prstGeom>
          </p:spPr>
          <p:txBody>
            <a:bodyPr wrap="none">
              <a:spAutoFit/>
            </a:bodyPr>
            <a:lstStyle/>
            <a:p>
              <a:pPr algn="ctr"/>
              <a:r>
                <a:rPr lang="en-US" sz="1700" dirty="0">
                  <a:solidFill>
                    <a:schemeClr val="bg1"/>
                  </a:solidFill>
                  <a:latin typeface="Gilmer Light" pitchFamily="2" charset="77"/>
                </a:rPr>
                <a:t>CLIENT REVIEW</a:t>
              </a:r>
            </a:p>
          </p:txBody>
        </p:sp>
        <p:sp>
          <p:nvSpPr>
            <p:cNvPr id="98" name="Rectangle 97">
              <a:extLst>
                <a:ext uri="{FF2B5EF4-FFF2-40B4-BE49-F238E27FC236}">
                  <a16:creationId xmlns:a16="http://schemas.microsoft.com/office/drawing/2014/main" id="{571D7D13-F66A-FA4E-A11E-1290BC776E35}"/>
                </a:ext>
              </a:extLst>
            </p:cNvPr>
            <p:cNvSpPr/>
            <p:nvPr/>
          </p:nvSpPr>
          <p:spPr>
            <a:xfrm>
              <a:off x="7195649" y="2455080"/>
              <a:ext cx="314509" cy="400110"/>
            </a:xfrm>
            <a:prstGeom prst="rect">
              <a:avLst/>
            </a:prstGeom>
          </p:spPr>
          <p:txBody>
            <a:bodyPr wrap="square">
              <a:spAutoFit/>
            </a:bodyPr>
            <a:lstStyle/>
            <a:p>
              <a:pPr algn="ctr"/>
              <a:r>
                <a:rPr lang="en-US" sz="2000" dirty="0">
                  <a:solidFill>
                    <a:srgbClr val="86C6C5"/>
                  </a:solidFill>
                  <a:latin typeface="Gilmer Light" pitchFamily="2" charset="77"/>
                </a:rPr>
                <a:t>4</a:t>
              </a:r>
            </a:p>
          </p:txBody>
        </p:sp>
        <p:sp>
          <p:nvSpPr>
            <p:cNvPr id="99" name="Rectangle 98">
              <a:extLst>
                <a:ext uri="{FF2B5EF4-FFF2-40B4-BE49-F238E27FC236}">
                  <a16:creationId xmlns:a16="http://schemas.microsoft.com/office/drawing/2014/main" id="{40B726C7-B3DA-1643-9038-0BE89BB4696B}"/>
                </a:ext>
              </a:extLst>
            </p:cNvPr>
            <p:cNvSpPr/>
            <p:nvPr/>
          </p:nvSpPr>
          <p:spPr>
            <a:xfrm>
              <a:off x="9934452" y="2468461"/>
              <a:ext cx="1518364" cy="353943"/>
            </a:xfrm>
            <a:prstGeom prst="rect">
              <a:avLst/>
            </a:prstGeom>
          </p:spPr>
          <p:txBody>
            <a:bodyPr wrap="none">
              <a:spAutoFit/>
            </a:bodyPr>
            <a:lstStyle/>
            <a:p>
              <a:pPr algn="ctr"/>
              <a:r>
                <a:rPr lang="en-US" sz="1700" dirty="0">
                  <a:solidFill>
                    <a:schemeClr val="bg1"/>
                  </a:solidFill>
                  <a:latin typeface="Gilmer Light" pitchFamily="2" charset="77"/>
                </a:rPr>
                <a:t>FOLLOW-UP</a:t>
              </a:r>
            </a:p>
          </p:txBody>
        </p:sp>
        <p:sp>
          <p:nvSpPr>
            <p:cNvPr id="102" name="Rectangle 101">
              <a:extLst>
                <a:ext uri="{FF2B5EF4-FFF2-40B4-BE49-F238E27FC236}">
                  <a16:creationId xmlns:a16="http://schemas.microsoft.com/office/drawing/2014/main" id="{C39683C5-7170-D94B-86D6-342CFB2C87A0}"/>
                </a:ext>
              </a:extLst>
            </p:cNvPr>
            <p:cNvSpPr/>
            <p:nvPr/>
          </p:nvSpPr>
          <p:spPr>
            <a:xfrm>
              <a:off x="9503625" y="2455080"/>
              <a:ext cx="314509" cy="400110"/>
            </a:xfrm>
            <a:prstGeom prst="rect">
              <a:avLst/>
            </a:prstGeom>
          </p:spPr>
          <p:txBody>
            <a:bodyPr wrap="square">
              <a:spAutoFit/>
            </a:bodyPr>
            <a:lstStyle/>
            <a:p>
              <a:pPr algn="ctr"/>
              <a:r>
                <a:rPr lang="en-US" sz="2000" dirty="0">
                  <a:solidFill>
                    <a:srgbClr val="D17346"/>
                  </a:solidFill>
                  <a:latin typeface="Gilmer Light" pitchFamily="2" charset="77"/>
                </a:rPr>
                <a:t>5</a:t>
              </a:r>
            </a:p>
          </p:txBody>
        </p:sp>
      </p:grpSp>
      <p:sp>
        <p:nvSpPr>
          <p:cNvPr id="106" name="Title 23">
            <a:extLst>
              <a:ext uri="{FF2B5EF4-FFF2-40B4-BE49-F238E27FC236}">
                <a16:creationId xmlns:a16="http://schemas.microsoft.com/office/drawing/2014/main" id="{7B8188D0-AE13-5341-A9F1-0C643F6A31B0}"/>
              </a:ext>
            </a:extLst>
          </p:cNvPr>
          <p:cNvSpPr txBox="1">
            <a:spLocks/>
          </p:cNvSpPr>
          <p:nvPr/>
        </p:nvSpPr>
        <p:spPr>
          <a:xfrm>
            <a:off x="0" y="-77869"/>
            <a:ext cx="121920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cap="all" baseline="0">
                <a:solidFill>
                  <a:srgbClr val="10253F"/>
                </a:solidFill>
                <a:latin typeface="Garamond" panose="02020404030301010803" pitchFamily="18" charset="0"/>
                <a:ea typeface="+mj-ea"/>
                <a:cs typeface="+mj-cs"/>
              </a:defRPr>
            </a:lvl1pPr>
          </a:lstStyle>
          <a:p>
            <a:pPr algn="ctr"/>
            <a:r>
              <a:rPr lang="en-US" cap="none" spc="300" dirty="0">
                <a:latin typeface="Minion 3"/>
              </a:rPr>
              <a:t>THE CLIENT PERSPECTIVE</a:t>
            </a:r>
            <a:br>
              <a:rPr lang="en-US" dirty="0">
                <a:latin typeface="Gilmer Light" pitchFamily="2" charset="77"/>
              </a:rPr>
            </a:br>
            <a:r>
              <a:rPr lang="en-US" sz="2500" dirty="0">
                <a:solidFill>
                  <a:srgbClr val="56ABA8"/>
                </a:solidFill>
                <a:latin typeface="Gilmer Light" pitchFamily="2" charset="77"/>
              </a:rPr>
              <a:t>what do they experience?</a:t>
            </a:r>
          </a:p>
        </p:txBody>
      </p:sp>
      <p:sp>
        <p:nvSpPr>
          <p:cNvPr id="8" name="Rectangle 7">
            <a:extLst>
              <a:ext uri="{FF2B5EF4-FFF2-40B4-BE49-F238E27FC236}">
                <a16:creationId xmlns:a16="http://schemas.microsoft.com/office/drawing/2014/main" id="{A22454B5-732F-FD47-9A11-66FBDB73587A}"/>
              </a:ext>
            </a:extLst>
          </p:cNvPr>
          <p:cNvSpPr/>
          <p:nvPr/>
        </p:nvSpPr>
        <p:spPr>
          <a:xfrm>
            <a:off x="9389625" y="6244764"/>
            <a:ext cx="2718705" cy="584775"/>
          </a:xfrm>
          <a:prstGeom prst="rect">
            <a:avLst/>
          </a:prstGeom>
        </p:spPr>
        <p:txBody>
          <a:bodyPr wrap="square">
            <a:spAutoFit/>
          </a:bodyPr>
          <a:lstStyle/>
          <a:p>
            <a:pPr algn="r"/>
            <a:r>
              <a:rPr lang="en-US" sz="800" dirty="0">
                <a:solidFill>
                  <a:schemeClr val="bg1">
                    <a:lumMod val="65000"/>
                  </a:schemeClr>
                </a:solidFill>
                <a:latin typeface="Gilmer Light" pitchFamily="2" charset="77"/>
              </a:rPr>
              <a:t>© Educe Inc. | Limitless Advisor</a:t>
            </a:r>
          </a:p>
          <a:p>
            <a:pPr algn="r"/>
            <a:r>
              <a:rPr lang="en-US" sz="800" dirty="0">
                <a:solidFill>
                  <a:schemeClr val="bg1">
                    <a:lumMod val="65000"/>
                  </a:schemeClr>
                </a:solidFill>
                <a:latin typeface="Gilmer Light" pitchFamily="2" charset="77"/>
              </a:rPr>
              <a:t>Limitless materials may not be reproduced, used, or sold in whole or in part, in any manner, without written consent or license for use by Educe, Inc.</a:t>
            </a:r>
          </a:p>
        </p:txBody>
      </p:sp>
    </p:spTree>
    <p:extLst>
      <p:ext uri="{BB962C8B-B14F-4D97-AF65-F5344CB8AC3E}">
        <p14:creationId xmlns:p14="http://schemas.microsoft.com/office/powerpoint/2010/main" val="57230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528</Words>
  <Application>Microsoft Office PowerPoint</Application>
  <PresentationFormat>Widescreen</PresentationFormat>
  <Paragraphs>88</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Avenir Book</vt:lpstr>
      <vt:lpstr>Calibri</vt:lpstr>
      <vt:lpstr>Calibri Light</vt:lpstr>
      <vt:lpstr>Garamond</vt:lpstr>
      <vt:lpstr>Gilmer Light</vt:lpstr>
      <vt:lpstr>Minion 3</vt:lpstr>
      <vt:lpstr>Office Theme</vt:lpstr>
      <vt:lpstr>FORM 7:  CLIENT REVIEW JOURNEY</vt:lpstr>
      <vt:lpstr>PowerPoint Presentation</vt:lpstr>
      <vt:lpstr>OUR PERSPECTIVE SYSTEMATIC DELIVERY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Jarvis</dc:creator>
  <cp:lastModifiedBy>Allison Foulk</cp:lastModifiedBy>
  <cp:revision>255</cp:revision>
  <dcterms:created xsi:type="dcterms:W3CDTF">2019-01-24T01:07:24Z</dcterms:created>
  <dcterms:modified xsi:type="dcterms:W3CDTF">2020-12-15T20:15:43Z</dcterms:modified>
</cp:coreProperties>
</file>