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9"/>
  </p:notesMasterIdLst>
  <p:sldIdLst>
    <p:sldId id="256" r:id="rId2"/>
    <p:sldId id="274" r:id="rId3"/>
    <p:sldId id="259" r:id="rId4"/>
    <p:sldId id="263" r:id="rId5"/>
    <p:sldId id="260" r:id="rId6"/>
    <p:sldId id="262" r:id="rId7"/>
    <p:sldId id="28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lison Foulk" initials="AF" lastIdx="5" clrIdx="6">
    <p:extLst>
      <p:ext uri="{19B8F6BF-5375-455C-9EA6-DF929625EA0E}">
        <p15:presenceInfo xmlns:p15="http://schemas.microsoft.com/office/powerpoint/2012/main" userId="6b8a15f27e661448" providerId="Windows Live"/>
      </p:ext>
    </p:extLst>
  </p:cmAuthor>
  <p:cmAuthor id="1" name="Rae Chicas" initials="RC" lastIdx="87" clrIdx="0">
    <p:extLst>
      <p:ext uri="{19B8F6BF-5375-455C-9EA6-DF929625EA0E}">
        <p15:presenceInfo xmlns:p15="http://schemas.microsoft.com/office/powerpoint/2012/main" userId="Rae Chicas" providerId="None"/>
      </p:ext>
    </p:extLst>
  </p:cmAuthor>
  <p:cmAuthor id="2" name="Stephanie Bogan" initials="SB" lastIdx="89" clrIdx="1"/>
  <p:cmAuthor id="3" name="Natalie Bergsma" initials="NB" lastIdx="312" clrIdx="2">
    <p:extLst>
      <p:ext uri="{19B8F6BF-5375-455C-9EA6-DF929625EA0E}">
        <p15:presenceInfo xmlns:p15="http://schemas.microsoft.com/office/powerpoint/2012/main" userId="3935565e91bd95cf" providerId="Windows Live"/>
      </p:ext>
    </p:extLst>
  </p:cmAuthor>
  <p:cmAuthor id="4" name="Matthew Jarvis" initials="MJ" lastIdx="1" clrIdx="3">
    <p:extLst>
      <p:ext uri="{19B8F6BF-5375-455C-9EA6-DF929625EA0E}">
        <p15:presenceInfo xmlns:p15="http://schemas.microsoft.com/office/powerpoint/2012/main" userId="S::matthew@jarvisfinancial.com::239649de-0ae0-4761-936b-dbae2bb0b451" providerId="AD"/>
      </p:ext>
    </p:extLst>
  </p:cmAuthor>
  <p:cmAuthor id="5" name="Team JFS" initials="" lastIdx="16" clrIdx="4"/>
  <p:cmAuthor id="6" name="Matthew Jarvis" initials="MJ [2]" lastIdx="42" clrIdx="5">
    <p:extLst>
      <p:ext uri="{19B8F6BF-5375-455C-9EA6-DF929625EA0E}">
        <p15:presenceInfo xmlns:p15="http://schemas.microsoft.com/office/powerpoint/2012/main" userId="S-1-5-21-782358059-4051950369-2677503761-1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9494"/>
    <a:srgbClr val="D17346"/>
    <a:srgbClr val="004A4D"/>
    <a:srgbClr val="56ABA8"/>
    <a:srgbClr val="417E77"/>
    <a:srgbClr val="BECAC9"/>
    <a:srgbClr val="86C6C5"/>
    <a:srgbClr val="A7D8D5"/>
    <a:srgbClr val="413F42"/>
    <a:srgbClr val="EAFC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89559" autoAdjust="0"/>
  </p:normalViewPr>
  <p:slideViewPr>
    <p:cSldViewPr snapToGrid="0" snapToObjects="1">
      <p:cViewPr varScale="1">
        <p:scale>
          <a:sx n="114" d="100"/>
          <a:sy n="114" d="100"/>
        </p:scale>
        <p:origin x="174" y="84"/>
      </p:cViewPr>
      <p:guideLst/>
    </p:cSldViewPr>
  </p:slideViewPr>
  <p:notesTextViewPr>
    <p:cViewPr>
      <p:scale>
        <a:sx n="90" d="100"/>
        <a:sy n="9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CC71C-C981-894C-B836-7A5B44B74E11}" type="datetimeFigureOut">
              <a:rPr lang="en-US" smtClean="0"/>
              <a:t>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E9A3E-83A6-CE49-913E-F894E46D65A2}" type="slidenum">
              <a:rPr lang="en-US" smtClean="0"/>
              <a:t>‹#›</a:t>
            </a:fld>
            <a:endParaRPr lang="en-US" dirty="0"/>
          </a:p>
        </p:txBody>
      </p:sp>
    </p:spTree>
    <p:extLst>
      <p:ext uri="{BB962C8B-B14F-4D97-AF65-F5344CB8AC3E}">
        <p14:creationId xmlns:p14="http://schemas.microsoft.com/office/powerpoint/2010/main" val="380097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 name="Shape 21"/>
          <p:cNvSpPr txBox="1">
            <a:spLocks noGrp="1"/>
          </p:cNvSpPr>
          <p:nvPr>
            <p:ph type="body" idx="1"/>
          </p:nvPr>
        </p:nvSpPr>
        <p:spPr>
          <a:xfrm>
            <a:off x="935038" y="4416425"/>
            <a:ext cx="5140325" cy="4183063"/>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2661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9" name="Shape 29"/>
          <p:cNvSpPr txBox="1">
            <a:spLocks noGrp="1"/>
          </p:cNvSpPr>
          <p:nvPr>
            <p:ph type="body" idx="1"/>
          </p:nvPr>
        </p:nvSpPr>
        <p:spPr>
          <a:xfrm>
            <a:off x="935038" y="4416425"/>
            <a:ext cx="5140325" cy="4183063"/>
          </a:xfrm>
          <a:prstGeom prst="rect">
            <a:avLst/>
          </a:prstGeom>
          <a:noFill/>
          <a:ln w="9525" cap="flat" cmpd="sng">
            <a:solidFill>
              <a:srgbClr val="000000"/>
            </a:solidFill>
            <a:prstDash val="solid"/>
            <a:round/>
            <a:headEnd type="none" w="sm" len="sm"/>
            <a:tailEnd type="none" w="sm" len="sm"/>
          </a:ln>
        </p:spPr>
        <p:txBody>
          <a:bodyPr spcFirstLastPara="1" wrap="square" lIns="93150" tIns="46575" rIns="93150"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Approved in prior call.</a:t>
            </a: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3146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6" name="Shape 46"/>
          <p:cNvSpPr txBox="1">
            <a:spLocks noGrp="1"/>
          </p:cNvSpPr>
          <p:nvPr>
            <p:ph type="body" idx="1"/>
          </p:nvPr>
        </p:nvSpPr>
        <p:spPr>
          <a:xfrm>
            <a:off x="935038" y="4416425"/>
            <a:ext cx="5140325" cy="4183063"/>
          </a:xfrm>
          <a:prstGeom prst="rect">
            <a:avLst/>
          </a:prstGeom>
          <a:noFill/>
          <a:ln w="9525" cap="flat" cmpd="sng">
            <a:solidFill>
              <a:srgbClr val="000000"/>
            </a:solidFill>
            <a:prstDash val="solid"/>
            <a:round/>
            <a:headEnd type="none" w="sm" len="sm"/>
            <a:tailEnd type="none" w="sm" len="sm"/>
          </a:ln>
        </p:spPr>
        <p:txBody>
          <a:bodyPr spcFirstLastPara="1" wrap="square" lIns="93150" tIns="46575" rIns="93150"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Approved.</a:t>
            </a: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0512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82" name="Shape 82"/>
          <p:cNvSpPr txBox="1">
            <a:spLocks noGrp="1"/>
          </p:cNvSpPr>
          <p:nvPr>
            <p:ph type="body" idx="1"/>
          </p:nvPr>
        </p:nvSpPr>
        <p:spPr>
          <a:xfrm>
            <a:off x="935038" y="4416425"/>
            <a:ext cx="5140325" cy="4183063"/>
          </a:xfrm>
          <a:prstGeom prst="rect">
            <a:avLst/>
          </a:prstGeom>
          <a:noFill/>
          <a:ln w="9525" cap="flat" cmpd="sng">
            <a:solidFill>
              <a:srgbClr val="000000"/>
            </a:solidFill>
            <a:prstDash val="solid"/>
            <a:round/>
            <a:headEnd type="none" w="sm" len="sm"/>
            <a:tailEnd type="none" w="sm" len="sm"/>
          </a:ln>
        </p:spPr>
        <p:txBody>
          <a:bodyPr spcFirstLastPara="1" wrap="square" lIns="93150" tIns="46575" rIns="93150"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47646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4" name="Shape 54"/>
          <p:cNvSpPr txBox="1">
            <a:spLocks noGrp="1"/>
          </p:cNvSpPr>
          <p:nvPr>
            <p:ph type="body" idx="1"/>
          </p:nvPr>
        </p:nvSpPr>
        <p:spPr>
          <a:xfrm>
            <a:off x="935038" y="4416425"/>
            <a:ext cx="5140325" cy="4183063"/>
          </a:xfrm>
          <a:prstGeom prst="rect">
            <a:avLst/>
          </a:prstGeom>
          <a:noFill/>
          <a:ln w="9525" cap="flat" cmpd="sng">
            <a:solidFill>
              <a:srgbClr val="000000"/>
            </a:solidFill>
            <a:prstDash val="solid"/>
            <a:round/>
            <a:headEnd type="none" w="sm" len="sm"/>
            <a:tailEnd type="none" w="sm" len="sm"/>
          </a:ln>
        </p:spPr>
        <p:txBody>
          <a:bodyPr spcFirstLastPara="1" wrap="square" lIns="93150" tIns="46575" rIns="93150" bIns="46575" anchor="t" anchorCtr="0">
            <a:noAutofit/>
          </a:bodyPr>
          <a:lstStyle/>
          <a:p>
            <a:pPr marL="0" marR="0" lvl="0" indent="0" algn="l" rtl="0">
              <a:spcBef>
                <a:spcPts val="360"/>
              </a:spcBef>
              <a:spcAft>
                <a:spcPts val="0"/>
              </a:spcAft>
              <a:buNone/>
            </a:pPr>
            <a:r>
              <a:rPr lang="en-US" sz="1200" b="0" i="0" u="none" strike="noStrike" cap="none" dirty="0">
                <a:solidFill>
                  <a:schemeClr val="dk1"/>
                </a:solidFill>
                <a:latin typeface="Arial"/>
                <a:ea typeface="Arial"/>
                <a:cs typeface="Arial"/>
                <a:sym typeface="Arial"/>
              </a:rPr>
              <a:t>We discussed on a call with Natalie (Tiff &amp; Neill) that it make sense to list all three target markets instead of combining successful professionals and retirement planning. I added some </a:t>
            </a:r>
            <a:r>
              <a:rPr lang="en-US" dirty="0"/>
              <a:t>thoughts in red. TC</a:t>
            </a: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1889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E9A3E-83A6-CE49-913E-F894E46D65A2}" type="slidenum">
              <a:rPr lang="en-US" smtClean="0"/>
              <a:t>6</a:t>
            </a:fld>
            <a:endParaRPr lang="en-US" dirty="0"/>
          </a:p>
        </p:txBody>
      </p:sp>
    </p:spTree>
    <p:extLst>
      <p:ext uri="{BB962C8B-B14F-4D97-AF65-F5344CB8AC3E}">
        <p14:creationId xmlns:p14="http://schemas.microsoft.com/office/powerpoint/2010/main" val="1987189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9" name="Shape 29"/>
          <p:cNvSpPr txBox="1">
            <a:spLocks noGrp="1"/>
          </p:cNvSpPr>
          <p:nvPr>
            <p:ph type="body" idx="1"/>
          </p:nvPr>
        </p:nvSpPr>
        <p:spPr>
          <a:xfrm>
            <a:off x="935038" y="4416425"/>
            <a:ext cx="5140325" cy="4183063"/>
          </a:xfrm>
          <a:prstGeom prst="rect">
            <a:avLst/>
          </a:prstGeom>
          <a:noFill/>
          <a:ln w="9525" cap="flat" cmpd="sng">
            <a:solidFill>
              <a:srgbClr val="000000"/>
            </a:solidFill>
            <a:prstDash val="solid"/>
            <a:round/>
            <a:headEnd type="none" w="sm" len="sm"/>
            <a:tailEnd type="none" w="sm" len="sm"/>
          </a:ln>
        </p:spPr>
        <p:txBody>
          <a:bodyPr spcFirstLastPara="1" wrap="square" lIns="93150" tIns="46575" rIns="93150"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Approved in prior call.</a:t>
            </a: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40966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E66FD4-1DC4-5E4B-A8B3-787F58445BC3}"/>
              </a:ext>
            </a:extLst>
          </p:cNvPr>
          <p:cNvPicPr>
            <a:picLocks noChangeAspect="1"/>
          </p:cNvPicPr>
          <p:nvPr userDrawn="1"/>
        </p:nvPicPr>
        <p:blipFill>
          <a:blip r:embed="rId2"/>
          <a:stretch>
            <a:fillRect/>
          </a:stretch>
        </p:blipFill>
        <p:spPr>
          <a:xfrm rot="16200000">
            <a:off x="9373730" y="3340418"/>
            <a:ext cx="5226112" cy="410428"/>
          </a:xfrm>
          <a:prstGeom prst="rect">
            <a:avLst/>
          </a:prstGeom>
        </p:spPr>
      </p:pic>
    </p:spTree>
    <p:extLst>
      <p:ext uri="{BB962C8B-B14F-4D97-AF65-F5344CB8AC3E}">
        <p14:creationId xmlns:p14="http://schemas.microsoft.com/office/powerpoint/2010/main" val="160131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5E3DD8-A385-FA44-8C16-9CBD71F4C43C}"/>
              </a:ext>
            </a:extLst>
          </p:cNvPr>
          <p:cNvPicPr>
            <a:picLocks noChangeAspect="1"/>
          </p:cNvPicPr>
          <p:nvPr userDrawn="1"/>
        </p:nvPicPr>
        <p:blipFill rotWithShape="1">
          <a:blip r:embed="rId2">
            <a:alphaModFix amt="37000"/>
          </a:blip>
          <a:srcRect l="3686" t="13372" r="16667" b="20735"/>
          <a:stretch/>
        </p:blipFill>
        <p:spPr>
          <a:xfrm>
            <a:off x="9331" y="0"/>
            <a:ext cx="12192000" cy="6858001"/>
          </a:xfrm>
          <a:prstGeom prst="rect">
            <a:avLst/>
          </a:prstGeom>
        </p:spPr>
      </p:pic>
      <p:pic>
        <p:nvPicPr>
          <p:cNvPr id="15" name="Picture 14">
            <a:extLst>
              <a:ext uri="{FF2B5EF4-FFF2-40B4-BE49-F238E27FC236}">
                <a16:creationId xmlns:a16="http://schemas.microsoft.com/office/drawing/2014/main" id="{5D8FCE71-9753-1F48-B5E7-0D89848D14C4}"/>
              </a:ext>
            </a:extLst>
          </p:cNvPr>
          <p:cNvPicPr>
            <a:picLocks noChangeAspect="1"/>
          </p:cNvPicPr>
          <p:nvPr userDrawn="1"/>
        </p:nvPicPr>
        <p:blipFill>
          <a:blip r:embed="rId3"/>
          <a:stretch>
            <a:fillRect/>
          </a:stretch>
        </p:blipFill>
        <p:spPr>
          <a:xfrm>
            <a:off x="5102386" y="6290309"/>
            <a:ext cx="1987228" cy="156065"/>
          </a:xfrm>
          <a:prstGeom prst="rect">
            <a:avLst/>
          </a:prstGeom>
        </p:spPr>
      </p:pic>
    </p:spTree>
    <p:extLst>
      <p:ext uri="{BB962C8B-B14F-4D97-AF65-F5344CB8AC3E}">
        <p14:creationId xmlns:p14="http://schemas.microsoft.com/office/powerpoint/2010/main" val="413368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490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2C36C-3711-7841-9BEE-7A2C933EE8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68B895D-9B92-5043-B140-EB902AFBF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800677"/>
      </p:ext>
    </p:extLst>
  </p:cSld>
  <p:clrMap bg1="lt1" tx1="dk1" bg2="lt2" tx2="dk2" accent1="accent1" accent2="accent2" accent3="accent3" accent4="accent4" accent5="accent5" accent6="accent6" hlink="hlink" folHlink="folHlink"/>
  <p:sldLayoutIdLst>
    <p:sldLayoutId id="2147483730" r:id="rId1"/>
    <p:sldLayoutId id="2147483738" r:id="rId2"/>
    <p:sldLayoutId id="2147483750" r:id="rId3"/>
  </p:sldLayoutIdLst>
  <p:txStyles>
    <p:titleStyle>
      <a:lvl1pPr algn="l" defTabSz="914400" rtl="0" eaLnBrk="1" latinLnBrk="0" hangingPunct="1">
        <a:lnSpc>
          <a:spcPct val="90000"/>
        </a:lnSpc>
        <a:spcBef>
          <a:spcPct val="0"/>
        </a:spcBef>
        <a:buNone/>
        <a:defRPr sz="4800" kern="1200" cap="all" baseline="0">
          <a:solidFill>
            <a:srgbClr val="10253F"/>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descr="data:image/jpeg;base64,/9j/4AAQSkZJRgABAQAAAQABAAD/2wBDAAkGBwgHBgkIBwgKCgkLDRYPDQwMDRsUFRAWIB0iIiAdHx8kKDQsJCYxJx8fLT0tMTU3Ojo6Iys/RD84QzQ5Ojf/2wBDAQoKCg0MDRoPDxo3JR8lNzc3Nzc3Nzc3Nzc3Nzc3Nzc3Nzc3Nzc3Nzc3Nzc3Nzc3Nzc3Nzc3Nzc3Nzc3Nzc3Nzf/wAARCABJAWIDASIAAhEBAxEB/8QAHAABAAIDAQEBAAAAAAAAAAAAAAEGBQcIAgQD/8QAShAAAQMDAgMDBQsHCgcAAAAAAQACAwQFEQYSByExE0FRCBZhcXQUIjY3QlWBkZSx0RUjMpOhssIkMzVSVmJzdeHwFzRFU4KSs//EABoBAQADAQEBAAAAAAAAAAAAAAABAgMEBQb/xAAxEQACAgIBAgIGCgMAAAAAAAAAAQIRAwQhEjETQQUVUWFxgRQiMjVCUlOhseEzkdH/2gAMAwEAAhEDEQA/AN4oiIAiIgCIiAIiIAiIgCIiAIiIAiIgCIiAIiIAiIgCIiAIiIAiIgCIiAIiIAiIgCIiA5s46fGBN7NF9y1/3LYHHT4wJvZovuVw4C2ugrtOXCStoqed7a3DXSxhxA2N5c19VDZWtpQyNXwjCrlRo9Oa6/8ANyyfNND+ob+Ceblk+aaH7O38Fzeu4/k/ct4ZyBzTmuvjp2yD/pNDj2dv4LCuq9AMeWSVWmmuacEGaAEH61MfTKl2xt/P+iPDOW+aFdZW6j0ndGvfbILNWMYcOdTiOQNPgducLmfWcbIdW3iOJjWRsq5A1rRgAbu5depv/SZuHTVESjRhURF6FlDtNERfBHUEREAREQBERAEREAREQBERAEREAREQBERAEREAREQBERAEREAREQBERAEREAREQHNnHT4wJvZovuV88nn4MXL27+BiofHT4wJvZovuV88nn4MXL27+Bi9/a+7YfIyX2zaynKhV7XGqKXSlimuFRh836FPDnBlkPQervJ8F4UIynJRj3Zr2Kjxm1wbJQGy2uYtuNWzMkjHDMEf4u5gejJ5cloqx2isvl0gttuh7SpndtaDyDR3knuA6leLlXVV0uM9fWyOlqKiQySOOeZPcPR3AdwXQfCHQ/m5bDcblE38q1jQSCMmCPuZ6z1P0DuX0b6PR2tX4n/P/ABGPM5Fq0hpui0tY4bZQtBDffSy7cGV56uP++QAHcuY9c/DG9e2SfvLrcLkjXPwxvXtkn7y5fQ0nLNNvvRbJ2MEiIvoTE6Q/4zaR/wC5W/Z/9V+9Hxd0hVStjdXTU+4gB01O4N+sZx6zyWqOC1qoLxq+amudHDVwCikeI5m7gHB7MHn38yttaj4WaZu9E+OkoY7fVBp7KamG3B/vN6OH+xhfM7GDUwZfDl1fHg2Tk1Zc6SqgrKeOopJo5oJBlkkbg5rh4ghfutBcHbzXWDWUul6557GZ8kZj5kMmZk5Ge4gH18lt3VmsLNpSmjlu1QWulz2UMbd0kmOuB4ek4C49jVliy+HHm+3vLKVqzPqVq+j43abnqRFUUtwpoif558bXAesNcT9QK2G65UhtRucUompBD2wkiO4OZjOR48llkwZcddcasm0z7UVY0hra0avfUstHujNM1pk7aPb+lnGOZ8Co1fri0aRmp47uKndUNc6PsYw7kMZzzHiFHg5Ovorn2C13LQoVF1vxEtunqSSmEkzLlUURnpPzO5uXAhmeeOo6Kg8OOJlPazc59W11ZUVNS9hjcGb8NAPIAcmjn0C3hpZp43kS4X7kOSTo3yoWG1Dqe0adtjK+7VPYxSY7NoGXyHHRoHVUePjhp11QGOobm2InHaljD+zcssetmyK4RtE2kbSUL4rPdaK9WyG4Wyds9NM3LHjl6wR3EHkQqVqLi7pyy1slHGKmvmjdtkNM1uxp7xuJGT6sqsMOScnGKdoNpGwlVtV69smlK2KkuzqhsssfaN7KLcMZx4r5NI8SrBqmrFHTPnpqxwJZBUtAL8ddpBIJ9HVa38oNpdqa2taMk0mAP/Irp1tRzzrFlTREpUrRvqKQSxtkbnDgCM+le1rm58WtM2WZlA51TVyxMa2V1MxrmtOByySMn1K36b1Ha9S24VtoqO1iDtr2lpa6N3g4dxXPPBkhHqlF0SmmZdQqvq/Xti0kWRXKaSSqe3e2mgbueR4noAPWefPCr1o4z6auFS2CqjrKDeQBLOxpYPWWk49eMK0dbNOPXGLaHUjZSglQx7Xsa5pBa4ZBHMFSVgSUm88UtN2W6VNtrn1Yqad+yQMgyM4zyOfSvkj4yaQe8NNRVsB+U6mcQPqyVryspKWv47y0tdAyenlrSHxyAFrh2XePWtm6n0RoxtirXVNuoaGNsLnGpiaI3xkDIII7/R39F6c8Gtj6FJNuST495S5MtNlvFvvlCyttVXHU07+j2dx8CDzB9B5r7lovyd21P5Uu7mBwpuwjEnhvydv043LZerteWLSTmRXKaR9S9u5tPAzc/bnGTzAA9ZXNn1XDO8WPklS4tlpUrXFHxi07LURRV1NcreJRlklTANpB6H3pJx6cK71t2o6SyzXd0naUcUBnL4vfbmAZyPHksp4MsGlKNWTaZkEVFp+Kul5rXUXB1RPFDC8M2yRYfI4jOGjJyvxsHFvTV6uUdC33VSSSuDInVMYDXOPQZDjgn0q30XNTfS+BaLLqvVFu0pQR1t2dKIZJhC3s2bjuIJ6eppX1afvNLf7TBc6AvNNOCWF7dp5Ejp6wtfeUJ8D6H/MWf/ORZzhRNHT8NrZNM9scUccjnvccBoD3EklaSwRWqsq7t0Rf1qLsip9g4h2XUV1NutEddPKMl0ggAja0fKJJ6ftVwXNPHLG6kqZYIiKoObOOnxgTezRfcr55PPwYuXt38DVQ+OnxgTezRfcr55PHwYuXt38DF7+192w+Rkvtm0K2qgoaSaqqpWRQQsL5HvOA1o6krlziFq6fVt+fVEbaOHdHSRH5LM/pH0u5E/QO5XDjXrltfVO05a5waaB38sew5Ekg+QD4NPX0+pUzh7pSfV99ZRsJZSRYfVyj5LPAek4wPr7k9HYIYMb2MvyE226RcuC2iPynVs1FdIs0dO/+SxvAImkHyiPBvd6fUt8gYX40NJBQUcNJSRNighYGRsaOTWjoF+68ja2ZbGRzfyLxVIlcka5+GN69sk/eXW65I1z8Mb17ZJ+8vS9C/wCWXwK5OxgkRF9EYmzPJ/8AhvP/AJfJ+/GuhnHAyuYtE1Go9IXl1ypdOV1Q90DoSySmkaMEtOeTf7qtd11hxG1JC6327T1XQsnBY6SKmeHYI6do4AN9fI+lfPb+rLPsOSar22jWMqRirRI26cdBPRkuj/KMj9wHc0Oz937V82tLiari5NNW0c1fDR1TY2UkTcueyMZ2gek5P0lbH4U8OpdLukud2cx1xlZ2bI4zlsLe/n3k4HqWC4i6avFi1tBrOw0ctZH2jZZ4om5LHABpGBz2uHfg4OVaOxilsdMX2jSfbn4inR8+uNYSao01Pa2aOu8Mp2mCV0BIiIcDy974Aj6VleFxuEfDe90VygqIfc5l7Fs8ZYQx0ecDIHLdu+tfLqTibeLvafcOnLBeaW4Slu6YRFzo8EEhgAOc4xzxyJV30hab2NHSUuqK2We41jXl/aO3diHNwGZHh1PpJXPlbhgUGkubq7ZKXJr3yc/+bvv+HB97158oz+kLJ/gzfe1YbR1ffOGl+r6eusVTUxzNEcgja4btpJa5jsEEHJ+vuwvPEx+ptV1NBdJrFW09I6N7KamETnyMAIy9+G8txIxnub9fZ0XvrNa6X537iPw0bb1VbKGo0FW1U9JBJUR2l2yV8YLm4jJGCqJwDtdBcaC8Guo4KgsljDTLGHYBac9VtC40Mtw0XPb4hiee3GFodyw4x4APhzWk+HeobroOW40lZpy4VHbluWNjcxzHtyP6pyDn9i4tdynrZIRfNrzLPhot/G/SV1vMdDcLRA6pZSRvjlp4sl4BIILW9/TBHXkOvdgZuJVFXWcWLWmmJhBhjSKYmI+9IPJrsEcwOQKtfFSp1nRsobjpaWrFKYsVENPE2RzHciCRtJxzI5eHNV3Uuv5dSaZltLtH10lwni7MufCXNjd/Wbgbic8x0WmvcsUFJJpPydNEPuZ99ysVr4S3au0U6YUxBG1z3OfDI8tYchxOMbgcdO/vXw+TzRU/5FuVf2bPdBqhDvx74NDGnGfDLivs4c6GrINB3W231rqeS7E4hPN0LduGkjng5547sBVfRtzvfDGsrrZerDW1FJM/e2SmjLgXDluaehBGOWQQjUZY8uLHK3d9+Wh5ps2DdOG1trtWR6jjq6mlqWSxymOANDHObjmeWeeOa135Qgzqa2jPWk/iKyFsdqvXOvIrnFFcrTZoJI3PZI97GOYw5245Bznd+OgPqz+fHW2XCt1NbZKOgq6ljabDnQwOeAdx5cgp1urHsQWSd8P5e4PlcGyTpezR6NfamUEDaX3GRgMG7O3O7PXdnnnrlay8nWRxut5ZkhrqeIkeJDjj7ytzyNcbM9oad3uYjGOedq1BwBttfQXa6urqGqpmup2BpnhcwE7j0yFz4Z3rZVJ+z+SWuUVGgvBPE6tvFfbaq7PiqppBTwM3HIJa3IwfetGMekBWDiJqOTWNqip49I3anqoZA6Od8DjhvRw5NzzX0Xmy3vh9r5+pLVb56+11Mkj3shbkta/Jcx2AcYOCD6APFfXqbX+o9SMp7fo+y3ijlc/dJO6LDvVy5AeJJXc5KU8eSCTSS5ukviivlRduEsta/QtvjuMU0U8G+HbMwsdta4hvI+jCuKxWmKSvorHR093qXVVe2MGeVzs5eeZwfAdPoWVK8TNLqySl7WaLsc3ams7NQcY620yTGFlVV7DIBkt/N56fQrNWcCS2me6hvgM4GY2ywYa49wJByPXg+pYTUrL1aeK9ZfKGy1tW2Cq3x7YHlknvAP0gPSrBVcTda1MD4qLRtTFO8YZIKeZ+307dvNe3Oex04/Bkq6V5oz4t2frwf1dKy4v0jcaWlhki3iJ9PGGbnsPvg4DkTyJz6Co17X6QtOt2VctDcLrf2vjeYYZMxscANrS0955HaB6e9OEug7tSXt+pNRQmGchxhik/nC9+dz3D5PInl6TyCr99obtozinJf5bZUV9K+rlqY3RsJa5sm4FucHDm7u/wCy6cMtmXQ/LydW/ZZPNcn18TdQ3296aZ+VdIy26lbMx8dXNJlzCe7aRkEqxaZkfLwCqTI4uIoatoz3AOeAPqCwmvtQXvXGnJI7Vp24U9vppWSTOmiJfMegaxoByBnJOVYNNUNZFwMqqOSlnZVmkqwIHROEhJc/A24zzyFE6jrwTST6lxdhdyveT9ZaGrkuVyqoGTVEO2GLtBkMBGSQPE8uf+qxnHm3U1u1RR1VFE2GSopt0mxoALmuwHcu/GB9AVs4BUFZQ0F2bXUdRTOdKwtE8TmE8u7IWI4+Wy4V17tr6Ggq6lraZwc6CFzwDu6EgLSOVesXb4/oivqGY47uLtB2lzjkmtiJPj+akWvL7frpBoHT9lDHU9snifI+ZpBNQRIct9TeRx35C2Vxqoayt0PaoqKkqKiVlXE5zIYnPc0dk8ZIA8SPrX6ac0lHqLhJQ2i5QPp6kNkdE6WIh8Em92HYOD+IKzwZ4YteDnylJ/L3ktNssHDey2e06YpX2OQTx1TGyyVXypXY789MdMdytq0RwxuOoNHXuayXa2V7rZJOY3vbTvcyB4ON7Tjm08s92Oa3uOi4NzHKGVtu75stF8BEQrlLHNnHT4wJvZovuVm4IamstksFfBdrnT0kr6ve1krsEt2NGfrCw3Gi0XOt11PNR22sqIvc8Q3w073tzjpkBUXzdvmP6FuX2ST8F9PDHi2NOGOUq4Rg21Kzpbz50cet8t3/uF6brvR7f0b9QD1PXM/m7fPmW5fZJPwTzdvnzLcvskn4LD1Vr/AKn7ot4j9h00Nf6Sx8IKH9Ynn/pL+0FD+sXMvm7fPmW5fZJPwTzdvnzLcvskn4KPVWv+p/A8R+w6a8/9Jf2gof1i5p1fUQ1mqLrU0sjZIZaqR0b29HAnqF+fm7fPmW5fZJPwTzdvvzLcvskn4Lr1NXDrScozu/gVlJsxaLKebt8+Zbl9kk/BF3+Lj/Mv9lTr9MKUXwx0kYQjKlEB5246KSMqUSgeS3PXCnHJSiA84TavSICCFAbg55L0iAjHJQW56/UvSICAEwpRKBGEwVKICMKNuOmAvSIAoKlEBGEwpRARhQW564I9K9IgPIbjomF6RARhMKUQEYTClEoEYUoiAIiICMFFKICEUogIRSiAhFKICEUogP/Z"/>
          <p:cNvSpPr/>
          <p:nvPr/>
        </p:nvSpPr>
        <p:spPr>
          <a:xfrm>
            <a:off x="1587501" y="-150813"/>
            <a:ext cx="1438275" cy="295276"/>
          </a:xfrm>
          <a:prstGeom prst="rect">
            <a:avLst/>
          </a:prstGeom>
          <a:noFill/>
          <a:ln>
            <a:noFill/>
          </a:ln>
        </p:spPr>
        <p:txBody>
          <a:bodyPr spcFirstLastPara="1" wrap="square" lIns="91425" tIns="45700" rIns="91425" bIns="45700" anchor="t" anchorCtr="0">
            <a:noAutofit/>
          </a:bodyPr>
          <a:lstStyle/>
          <a:p>
            <a:endParaRPr sz="2400">
              <a:solidFill>
                <a:schemeClr val="dk1"/>
              </a:solidFill>
              <a:latin typeface="Arial"/>
              <a:ea typeface="Arial"/>
              <a:cs typeface="Arial"/>
              <a:sym typeface="Arial"/>
            </a:endParaRPr>
          </a:p>
        </p:txBody>
      </p:sp>
      <p:sp>
        <p:nvSpPr>
          <p:cNvPr id="2" name="Title 1">
            <a:extLst>
              <a:ext uri="{FF2B5EF4-FFF2-40B4-BE49-F238E27FC236}">
                <a16:creationId xmlns:a16="http://schemas.microsoft.com/office/drawing/2014/main" id="{6CEF140A-A3E2-7C46-BD95-3157BB8AB454}"/>
              </a:ext>
            </a:extLst>
          </p:cNvPr>
          <p:cNvSpPr>
            <a:spLocks noGrp="1"/>
          </p:cNvSpPr>
          <p:nvPr>
            <p:ph type="title" idx="4294967295"/>
          </p:nvPr>
        </p:nvSpPr>
        <p:spPr>
          <a:xfrm>
            <a:off x="6096000" y="2755106"/>
            <a:ext cx="5810250" cy="1347787"/>
          </a:xfrm>
        </p:spPr>
        <p:txBody>
          <a:bodyPr>
            <a:normAutofit fontScale="90000"/>
          </a:bodyPr>
          <a:lstStyle/>
          <a:p>
            <a:r>
              <a:rPr lang="en-US" dirty="0">
                <a:solidFill>
                  <a:srgbClr val="004A4D"/>
                </a:solidFill>
                <a:latin typeface="Gilmer Light" pitchFamily="2" charset="77"/>
              </a:rPr>
              <a:t>COI RELATIONSHIP</a:t>
            </a:r>
            <a:br>
              <a:rPr lang="en-US" dirty="0">
                <a:solidFill>
                  <a:srgbClr val="004A4D"/>
                </a:solidFill>
                <a:latin typeface="Gilmer Light" pitchFamily="2" charset="77"/>
              </a:rPr>
            </a:br>
            <a:r>
              <a:rPr lang="en-US" i="1" cap="none" dirty="0">
                <a:solidFill>
                  <a:srgbClr val="56ABA8"/>
                </a:solidFill>
                <a:latin typeface="Garamond" panose="02020404030301010803" pitchFamily="18" charset="0"/>
              </a:rPr>
              <a:t>Program Meeting Agendas</a:t>
            </a:r>
            <a:endParaRPr lang="en-US" dirty="0">
              <a:solidFill>
                <a:srgbClr val="004A4D"/>
              </a:solidFill>
              <a:latin typeface="Gilmer Light" pitchFamily="2" charset="77"/>
            </a:endParaRPr>
          </a:p>
        </p:txBody>
      </p:sp>
      <p:pic>
        <p:nvPicPr>
          <p:cNvPr id="7" name="Picture Placeholder 10">
            <a:extLst>
              <a:ext uri="{FF2B5EF4-FFF2-40B4-BE49-F238E27FC236}">
                <a16:creationId xmlns:a16="http://schemas.microsoft.com/office/drawing/2014/main" id="{5A3ED202-08A1-474A-90DB-D16BFAE4D05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5810250" cy="6858000"/>
          </a:xfrm>
          <a:prstGeom prst="rect">
            <a:avLst/>
          </a:prstGeom>
          <a:solidFill>
            <a:schemeClr val="bg1">
              <a:lumMod val="95000"/>
            </a:schemeClr>
          </a:solidFill>
        </p:spPr>
      </p:pic>
      <p:pic>
        <p:nvPicPr>
          <p:cNvPr id="8" name="Picture 7">
            <a:extLst>
              <a:ext uri="{FF2B5EF4-FFF2-40B4-BE49-F238E27FC236}">
                <a16:creationId xmlns:a16="http://schemas.microsoft.com/office/drawing/2014/main" id="{B953D7E8-152F-A04F-85DE-791B3B277F5D}"/>
              </a:ext>
            </a:extLst>
          </p:cNvPr>
          <p:cNvPicPr>
            <a:picLocks noChangeAspect="1"/>
          </p:cNvPicPr>
          <p:nvPr/>
        </p:nvPicPr>
        <p:blipFill rotWithShape="1">
          <a:blip r:embed="rId4">
            <a:alphaModFix amt="70000"/>
          </a:blip>
          <a:srcRect l="39426" b="20841"/>
          <a:stretch/>
        </p:blipFill>
        <p:spPr>
          <a:xfrm>
            <a:off x="-1" y="233265"/>
            <a:ext cx="4274708" cy="6624735"/>
          </a:xfrm>
          <a:prstGeom prst="rect">
            <a:avLst/>
          </a:prstGeom>
        </p:spPr>
      </p:pic>
    </p:spTree>
    <p:extLst>
      <p:ext uri="{BB962C8B-B14F-4D97-AF65-F5344CB8AC3E}">
        <p14:creationId xmlns:p14="http://schemas.microsoft.com/office/powerpoint/2010/main" val="303876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7" name="Title 1">
            <a:extLst>
              <a:ext uri="{FF2B5EF4-FFF2-40B4-BE49-F238E27FC236}">
                <a16:creationId xmlns:a16="http://schemas.microsoft.com/office/drawing/2014/main" id="{1F53B3F2-5749-6044-9FF0-20ED35FE43F4}"/>
              </a:ext>
            </a:extLst>
          </p:cNvPr>
          <p:cNvSpPr txBox="1">
            <a:spLocks/>
          </p:cNvSpPr>
          <p:nvPr/>
        </p:nvSpPr>
        <p:spPr>
          <a:xfrm>
            <a:off x="0" y="0"/>
            <a:ext cx="12192000" cy="1003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rgbClr val="10253F"/>
                </a:solidFill>
                <a:latin typeface="Garamond" panose="02020404030301010803" pitchFamily="18" charset="0"/>
                <a:ea typeface="+mj-ea"/>
                <a:cs typeface="+mj-cs"/>
              </a:defRPr>
            </a:lvl1pPr>
          </a:lstStyle>
          <a:p>
            <a:pPr algn="ctr"/>
            <a:r>
              <a:rPr lang="en-US" sz="3900" dirty="0">
                <a:solidFill>
                  <a:srgbClr val="004A4D"/>
                </a:solidFill>
                <a:latin typeface="Gilmer Light" pitchFamily="2" charset="77"/>
              </a:rPr>
              <a:t>DEEPENING RELATIONSHIPS WITH Select COI</a:t>
            </a:r>
            <a:r>
              <a:rPr lang="en-US" sz="3900" cap="none" dirty="0">
                <a:solidFill>
                  <a:srgbClr val="004A4D"/>
                </a:solidFill>
                <a:latin typeface="Gilmer Light" pitchFamily="2" charset="77"/>
              </a:rPr>
              <a:t>s</a:t>
            </a:r>
          </a:p>
        </p:txBody>
      </p:sp>
      <p:sp>
        <p:nvSpPr>
          <p:cNvPr id="9" name="TextBox 8">
            <a:extLst>
              <a:ext uri="{FF2B5EF4-FFF2-40B4-BE49-F238E27FC236}">
                <a16:creationId xmlns:a16="http://schemas.microsoft.com/office/drawing/2014/main" id="{7CFB78CC-FF4A-8345-AAC7-ED30BA083106}"/>
              </a:ext>
            </a:extLst>
          </p:cNvPr>
          <p:cNvSpPr txBox="1"/>
          <p:nvPr/>
        </p:nvSpPr>
        <p:spPr>
          <a:xfrm>
            <a:off x="4354716" y="768219"/>
            <a:ext cx="7482607" cy="5201424"/>
          </a:xfrm>
          <a:prstGeom prst="rect">
            <a:avLst/>
          </a:prstGeom>
          <a:noFill/>
        </p:spPr>
        <p:txBody>
          <a:bodyPr wrap="square" rtlCol="0">
            <a:spAutoFit/>
          </a:bodyPr>
          <a:lstStyle/>
          <a:p>
            <a:endParaRPr lang="en-US" sz="1600" dirty="0">
              <a:latin typeface="Gilmer Light" pitchFamily="2" charset="77"/>
            </a:endParaRPr>
          </a:p>
          <a:p>
            <a:r>
              <a:rPr lang="en-US" sz="2000" b="1" dirty="0">
                <a:solidFill>
                  <a:srgbClr val="D17346"/>
                </a:solidFill>
                <a:latin typeface="Gilmer Light" pitchFamily="2" charset="77"/>
              </a:rPr>
              <a:t>COI RELATIONSHIP MEETING AGENDAS</a:t>
            </a:r>
          </a:p>
          <a:p>
            <a:r>
              <a:rPr lang="en-US" sz="1400" dirty="0">
                <a:latin typeface="Gilmer Light" pitchFamily="2" charset="77"/>
              </a:rPr>
              <a:t>The process includes three meetings where you get to know the COI, share your respective client experiences and then determine if a deeper commitment to work together is appropriate.</a:t>
            </a:r>
          </a:p>
          <a:p>
            <a:endParaRPr lang="en-US" sz="1600" dirty="0">
              <a:latin typeface="Gilmer Light" pitchFamily="2" charset="77"/>
            </a:endParaRPr>
          </a:p>
          <a:p>
            <a:r>
              <a:rPr lang="en-US" sz="1400" dirty="0">
                <a:solidFill>
                  <a:srgbClr val="56ABA8"/>
                </a:solidFill>
                <a:latin typeface="Gilmer Light" pitchFamily="2" charset="77"/>
              </a:rPr>
              <a:t>MEETING 1: GETTING TO KNOW YOU (NO FORMAL AGENDA)</a:t>
            </a:r>
          </a:p>
          <a:p>
            <a:pPr marL="742950" lvl="1" indent="-285750">
              <a:buFont typeface="Arial" panose="020B0604020202020204" pitchFamily="34" charset="0"/>
              <a:buChar char="•"/>
            </a:pPr>
            <a:r>
              <a:rPr lang="en-US" sz="1400" dirty="0">
                <a:latin typeface="Gilmer Light" pitchFamily="2" charset="77"/>
              </a:rPr>
              <a:t>Who: All COIs that have potential to be a good resource for clients and business</a:t>
            </a:r>
          </a:p>
          <a:p>
            <a:pPr marL="742950" lvl="1" indent="-285750">
              <a:buFont typeface="Arial" panose="020B0604020202020204" pitchFamily="34" charset="0"/>
              <a:buChar char="•"/>
            </a:pPr>
            <a:r>
              <a:rPr lang="en-US" sz="1400" dirty="0">
                <a:latin typeface="Gilmer Light" pitchFamily="2" charset="77"/>
              </a:rPr>
              <a:t>Purpose: A “get to know you” meeting where you see if there is a connection, if the COI meets your criteria for referrals and if you want to continue nurturing the relationship</a:t>
            </a:r>
          </a:p>
          <a:p>
            <a:r>
              <a:rPr lang="en-US" sz="1400" dirty="0">
                <a:solidFill>
                  <a:srgbClr val="56ABA8"/>
                </a:solidFill>
                <a:latin typeface="Gilmer Light" pitchFamily="2" charset="77"/>
              </a:rPr>
              <a:t>  </a:t>
            </a:r>
          </a:p>
          <a:p>
            <a:r>
              <a:rPr lang="en-US" sz="1400" dirty="0">
                <a:solidFill>
                  <a:srgbClr val="56ABA8"/>
                </a:solidFill>
                <a:latin typeface="Gilmer Light" pitchFamily="2" charset="77"/>
              </a:rPr>
              <a:t>MEETING 2: SHARING YOUR CLIENT EXPERIENCE</a:t>
            </a:r>
          </a:p>
          <a:p>
            <a:pPr marL="742950" lvl="1" indent="-285750">
              <a:buFont typeface="Arial" panose="020B0604020202020204" pitchFamily="34" charset="0"/>
              <a:buChar char="•"/>
            </a:pPr>
            <a:r>
              <a:rPr lang="en-US" sz="1400" dirty="0">
                <a:latin typeface="Gilmer Light" pitchFamily="2" charset="77"/>
              </a:rPr>
              <a:t>Who: COIs with the potential and interest to refer to you</a:t>
            </a:r>
          </a:p>
          <a:p>
            <a:pPr marL="742950" lvl="1" indent="-285750">
              <a:buFont typeface="Arial" panose="020B0604020202020204" pitchFamily="34" charset="0"/>
              <a:buChar char="•"/>
            </a:pPr>
            <a:r>
              <a:rPr lang="en-US" sz="1400" dirty="0">
                <a:latin typeface="Gilmer Light" pitchFamily="2" charset="77"/>
              </a:rPr>
              <a:t>Purpose: To share how you work with clients so they know what to expect, and to establish the value you provide as an adviser</a:t>
            </a:r>
          </a:p>
          <a:p>
            <a:r>
              <a:rPr lang="en-US" sz="1400" dirty="0">
                <a:solidFill>
                  <a:srgbClr val="56ABA8"/>
                </a:solidFill>
                <a:latin typeface="Gilmer Light" pitchFamily="2" charset="77"/>
              </a:rPr>
              <a:t> </a:t>
            </a:r>
          </a:p>
          <a:p>
            <a:r>
              <a:rPr lang="en-US" sz="1400" dirty="0">
                <a:solidFill>
                  <a:srgbClr val="56ABA8"/>
                </a:solidFill>
                <a:latin typeface="Gilmer Light" pitchFamily="2" charset="77"/>
              </a:rPr>
              <a:t>MEETING 3: MOVING FORWARD  </a:t>
            </a:r>
          </a:p>
          <a:p>
            <a:pPr marL="742950" lvl="1" indent="-285750">
              <a:buFont typeface="Arial" panose="020B0604020202020204" pitchFamily="34" charset="0"/>
              <a:buChar char="•"/>
            </a:pPr>
            <a:r>
              <a:rPr lang="en-US" sz="1400" dirty="0">
                <a:latin typeface="Gilmer Light" pitchFamily="2" charset="77"/>
              </a:rPr>
              <a:t>Who: COIs who seem interested in building a longer-term, mutual relationship to support clients</a:t>
            </a:r>
          </a:p>
          <a:p>
            <a:pPr marL="742950" lvl="1" indent="-285750">
              <a:buFont typeface="Arial" panose="020B0604020202020204" pitchFamily="34" charset="0"/>
              <a:buChar char="•"/>
            </a:pPr>
            <a:r>
              <a:rPr lang="en-US" sz="1400" dirty="0">
                <a:latin typeface="Gilmer Light" pitchFamily="2" charset="77"/>
              </a:rPr>
              <a:t>Purpose: To set clear expectations for the relationship going forward and gain commitment</a:t>
            </a:r>
            <a:endParaRPr lang="en-US" dirty="0">
              <a:latin typeface="Gilmer Light" pitchFamily="2" charset="77"/>
              <a:cs typeface="Calibri Light" panose="020F0302020204030204" pitchFamily="34" charset="0"/>
            </a:endParaRPr>
          </a:p>
        </p:txBody>
      </p:sp>
      <p:sp>
        <p:nvSpPr>
          <p:cNvPr id="10" name="TextBox 9">
            <a:extLst>
              <a:ext uri="{FF2B5EF4-FFF2-40B4-BE49-F238E27FC236}">
                <a16:creationId xmlns:a16="http://schemas.microsoft.com/office/drawing/2014/main" id="{037C01F3-63ED-AC49-8268-6000058DEEE4}"/>
              </a:ext>
            </a:extLst>
          </p:cNvPr>
          <p:cNvSpPr txBox="1"/>
          <p:nvPr/>
        </p:nvSpPr>
        <p:spPr>
          <a:xfrm>
            <a:off x="447002" y="1628507"/>
            <a:ext cx="3427881" cy="3600986"/>
          </a:xfrm>
          <a:prstGeom prst="rect">
            <a:avLst/>
          </a:prstGeom>
          <a:noFill/>
        </p:spPr>
        <p:txBody>
          <a:bodyPr wrap="square" rtlCol="0">
            <a:spAutoFit/>
          </a:bodyPr>
          <a:lstStyle/>
          <a:p>
            <a:pPr algn="just"/>
            <a:r>
              <a:rPr lang="en-US" sz="1400" dirty="0">
                <a:latin typeface="Gilmer Light" pitchFamily="2" charset="77"/>
              </a:rPr>
              <a:t>If you are looking to build a core wealth management team to support your clients and cross-refer business, consider building a COI Partnership Program. A partnership program goes deeper than a traditional referral relationship and is designed to build relationships with a few select COIs who are willing to become a part of your wealth management team to support mutual clients. In this model, you establish an ongoing relationship that includes a commitment to continued service and support rather than a casual referral arrangement.</a:t>
            </a:r>
          </a:p>
          <a:p>
            <a:endParaRPr lang="en-US" dirty="0">
              <a:latin typeface="Gilmer Light" pitchFamily="2" charset="77"/>
            </a:endParaRPr>
          </a:p>
        </p:txBody>
      </p:sp>
    </p:spTree>
    <p:extLst>
      <p:ext uri="{BB962C8B-B14F-4D97-AF65-F5344CB8AC3E}">
        <p14:creationId xmlns:p14="http://schemas.microsoft.com/office/powerpoint/2010/main" val="1370941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grpSp>
        <p:nvGrpSpPr>
          <p:cNvPr id="6" name="Group 5">
            <a:extLst>
              <a:ext uri="{FF2B5EF4-FFF2-40B4-BE49-F238E27FC236}">
                <a16:creationId xmlns:a16="http://schemas.microsoft.com/office/drawing/2014/main" id="{0C8B1B6D-8E16-984B-B3ED-4AB5D1A05FD5}"/>
              </a:ext>
            </a:extLst>
          </p:cNvPr>
          <p:cNvGrpSpPr/>
          <p:nvPr/>
        </p:nvGrpSpPr>
        <p:grpSpPr>
          <a:xfrm>
            <a:off x="9582724" y="1280269"/>
            <a:ext cx="731520" cy="731520"/>
            <a:chOff x="1834782" y="1604234"/>
            <a:chExt cx="548640" cy="544607"/>
          </a:xfrm>
        </p:grpSpPr>
        <p:sp>
          <p:nvSpPr>
            <p:cNvPr id="7" name="Oval 6">
              <a:extLst>
                <a:ext uri="{FF2B5EF4-FFF2-40B4-BE49-F238E27FC236}">
                  <a16:creationId xmlns:a16="http://schemas.microsoft.com/office/drawing/2014/main" id="{306CB2C6-7404-0542-B34E-227FC87897A3}"/>
                </a:ext>
              </a:extLst>
            </p:cNvPr>
            <p:cNvSpPr>
              <a:spLocks noChangeAspect="1"/>
            </p:cNvSpPr>
            <p:nvPr/>
          </p:nvSpPr>
          <p:spPr>
            <a:xfrm>
              <a:off x="1834782" y="1604234"/>
              <a:ext cx="548640" cy="544607"/>
            </a:xfrm>
            <a:prstGeom prst="ellipse">
              <a:avLst/>
            </a:prstGeom>
            <a:solidFill>
              <a:srgbClr val="004A4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Gilmer Light" pitchFamily="2" charset="77"/>
              </a:endParaRPr>
            </a:p>
          </p:txBody>
        </p:sp>
        <p:pic>
          <p:nvPicPr>
            <p:cNvPr id="9" name="Picture 8">
              <a:extLst>
                <a:ext uri="{FF2B5EF4-FFF2-40B4-BE49-F238E27FC236}">
                  <a16:creationId xmlns:a16="http://schemas.microsoft.com/office/drawing/2014/main" id="{A804D9F5-3D29-2741-A2B3-ADB57A117F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0220" y="1689044"/>
              <a:ext cx="377764" cy="374987"/>
            </a:xfrm>
            <a:prstGeom prst="rect">
              <a:avLst/>
            </a:prstGeom>
            <a:noFill/>
            <a:ln w="57150">
              <a:noFill/>
            </a:ln>
          </p:spPr>
        </p:pic>
      </p:grpSp>
      <p:sp>
        <p:nvSpPr>
          <p:cNvPr id="10" name="Rectangle 6">
            <a:extLst>
              <a:ext uri="{FF2B5EF4-FFF2-40B4-BE49-F238E27FC236}">
                <a16:creationId xmlns:a16="http://schemas.microsoft.com/office/drawing/2014/main" id="{9E57ACCE-DA2C-1A46-9891-774C039833D5}"/>
              </a:ext>
            </a:extLst>
          </p:cNvPr>
          <p:cNvSpPr>
            <a:spLocks/>
          </p:cNvSpPr>
          <p:nvPr/>
        </p:nvSpPr>
        <p:spPr bwMode="auto">
          <a:xfrm>
            <a:off x="2222272" y="550974"/>
            <a:ext cx="8445728" cy="53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ts val="1086"/>
              </a:lnSpc>
            </a:pPr>
            <a:endParaRPr lang="en-US" sz="1037" i="1" dirty="0">
              <a:solidFill>
                <a:schemeClr val="bg1"/>
              </a:solidFill>
              <a:latin typeface="Gilmer Light" pitchFamily="2" charset="77"/>
              <a:ea typeface="Lato" charset="0"/>
              <a:cs typeface="Lato" charset="0"/>
              <a:sym typeface="Lato Regular" charset="0"/>
            </a:endParaRPr>
          </a:p>
        </p:txBody>
      </p:sp>
      <p:sp>
        <p:nvSpPr>
          <p:cNvPr id="11" name="Title 41">
            <a:extLst>
              <a:ext uri="{FF2B5EF4-FFF2-40B4-BE49-F238E27FC236}">
                <a16:creationId xmlns:a16="http://schemas.microsoft.com/office/drawing/2014/main" id="{54D78BC6-C33A-C34C-B2B6-1A61BF87A865}"/>
              </a:ext>
            </a:extLst>
          </p:cNvPr>
          <p:cNvSpPr txBox="1">
            <a:spLocks/>
          </p:cNvSpPr>
          <p:nvPr/>
        </p:nvSpPr>
        <p:spPr>
          <a:xfrm>
            <a:off x="394855" y="218829"/>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4800" kern="1200" cap="all" baseline="0">
                <a:solidFill>
                  <a:srgbClr val="10253F"/>
                </a:solidFill>
                <a:latin typeface="Avenir Book" panose="02000503020000020003" pitchFamily="2" charset="0"/>
                <a:ea typeface="+mj-ea"/>
                <a:cs typeface="+mj-cs"/>
              </a:defRPr>
            </a:lvl1pPr>
          </a:lstStyle>
          <a:p>
            <a:r>
              <a:rPr lang="en-US" sz="4000" dirty="0">
                <a:solidFill>
                  <a:srgbClr val="264158"/>
                </a:solidFill>
                <a:latin typeface="Gilmer Light" pitchFamily="2" charset="77"/>
              </a:rPr>
              <a:t>Meeting 1: Getting to know you</a:t>
            </a:r>
          </a:p>
        </p:txBody>
      </p:sp>
      <p:sp>
        <p:nvSpPr>
          <p:cNvPr id="12" name="TextBox 11">
            <a:extLst>
              <a:ext uri="{FF2B5EF4-FFF2-40B4-BE49-F238E27FC236}">
                <a16:creationId xmlns:a16="http://schemas.microsoft.com/office/drawing/2014/main" id="{D7DDE4DF-9979-8449-A8C6-3A5A7FA0D2BC}"/>
              </a:ext>
            </a:extLst>
          </p:cNvPr>
          <p:cNvSpPr txBox="1"/>
          <p:nvPr/>
        </p:nvSpPr>
        <p:spPr>
          <a:xfrm>
            <a:off x="394854" y="2099295"/>
            <a:ext cx="10273145" cy="4329390"/>
          </a:xfrm>
          <a:prstGeom prst="rect">
            <a:avLst/>
          </a:prstGeom>
          <a:noFill/>
        </p:spPr>
        <p:txBody>
          <a:bodyPr wrap="square" rtlCol="0">
            <a:spAutoFit/>
          </a:bodyPr>
          <a:lstStyle/>
          <a:p>
            <a:r>
              <a:rPr lang="en-US" sz="1600" b="1" dirty="0">
                <a:solidFill>
                  <a:srgbClr val="004A4D"/>
                </a:solidFill>
                <a:latin typeface="Gilmer Light" pitchFamily="2" charset="77"/>
              </a:rPr>
              <a:t>Agenda </a:t>
            </a:r>
            <a:r>
              <a:rPr lang="en-US" sz="1600" i="1" dirty="0">
                <a:solidFill>
                  <a:srgbClr val="004A4D"/>
                </a:solidFill>
                <a:latin typeface="Gilmer Light" pitchFamily="2" charset="77"/>
              </a:rPr>
              <a:t>(Behind the Scenes Agenda)</a:t>
            </a:r>
          </a:p>
          <a:p>
            <a:pPr marL="285750" indent="-285750">
              <a:spcAft>
                <a:spcPts val="200"/>
              </a:spcAft>
              <a:buFont typeface="Arial" panose="020B0604020202020204" pitchFamily="34" charset="0"/>
              <a:buChar char="•"/>
            </a:pPr>
            <a:r>
              <a:rPr lang="en-US" sz="1400" dirty="0">
                <a:latin typeface="Gilmer Light" pitchFamily="2" charset="77"/>
              </a:rPr>
              <a:t>Personal introduction and background </a:t>
            </a:r>
          </a:p>
          <a:p>
            <a:pPr marL="742950" lvl="1" indent="-285750">
              <a:spcAft>
                <a:spcPts val="200"/>
              </a:spcAft>
              <a:buFont typeface="Arial" panose="020B0604020202020204" pitchFamily="34" charset="0"/>
              <a:buChar char="•"/>
            </a:pPr>
            <a:r>
              <a:rPr lang="en-US" sz="1400" i="1" dirty="0">
                <a:latin typeface="Gilmer Light" pitchFamily="2" charset="77"/>
              </a:rPr>
              <a:t>Tell me how you got started in the business?</a:t>
            </a:r>
          </a:p>
          <a:p>
            <a:pPr marL="742950" lvl="1" indent="-285750">
              <a:spcAft>
                <a:spcPts val="200"/>
              </a:spcAft>
              <a:buFont typeface="Arial" panose="020B0604020202020204" pitchFamily="34" charset="0"/>
              <a:buChar char="•"/>
            </a:pPr>
            <a:r>
              <a:rPr lang="en-US" sz="1400" i="1" dirty="0">
                <a:latin typeface="Gilmer Light" pitchFamily="2" charset="77"/>
              </a:rPr>
              <a:t>What makes this job your passion? </a:t>
            </a:r>
          </a:p>
          <a:p>
            <a:pPr marL="285750" indent="-285750">
              <a:spcAft>
                <a:spcPts val="200"/>
              </a:spcAft>
              <a:buFont typeface="Arial" panose="020B0604020202020204" pitchFamily="34" charset="0"/>
              <a:buChar char="•"/>
            </a:pPr>
            <a:r>
              <a:rPr lang="en-US" sz="1400" dirty="0">
                <a:latin typeface="Gilmer Light" pitchFamily="2" charset="77"/>
              </a:rPr>
              <a:t>Vision &amp; goals</a:t>
            </a:r>
            <a:endParaRPr lang="en-US" sz="1400" i="1" dirty="0">
              <a:latin typeface="Gilmer Light" pitchFamily="2" charset="77"/>
            </a:endParaRPr>
          </a:p>
          <a:p>
            <a:pPr marL="742950" lvl="1" indent="-285750">
              <a:spcAft>
                <a:spcPts val="200"/>
              </a:spcAft>
              <a:buFont typeface="Arial" panose="020B0604020202020204" pitchFamily="34" charset="0"/>
              <a:buChar char="•"/>
            </a:pPr>
            <a:r>
              <a:rPr lang="en-US" sz="1400" i="1" dirty="0">
                <a:latin typeface="Gilmer Light" pitchFamily="2" charset="77"/>
              </a:rPr>
              <a:t>What is your vision for your firm?</a:t>
            </a:r>
          </a:p>
          <a:p>
            <a:pPr marL="742950" lvl="1" indent="-285750">
              <a:spcAft>
                <a:spcPts val="200"/>
              </a:spcAft>
              <a:buFont typeface="Arial" panose="020B0604020202020204" pitchFamily="34" charset="0"/>
              <a:buChar char="•"/>
            </a:pPr>
            <a:r>
              <a:rPr lang="en-US" sz="1400" i="1" dirty="0">
                <a:latin typeface="Gilmer Light" pitchFamily="2" charset="77"/>
              </a:rPr>
              <a:t>What goals do you have for your firm?</a:t>
            </a:r>
          </a:p>
          <a:p>
            <a:pPr marL="285750" indent="-285750">
              <a:spcAft>
                <a:spcPts val="200"/>
              </a:spcAft>
              <a:buFont typeface="Arial" panose="020B0604020202020204" pitchFamily="34" charset="0"/>
              <a:buChar char="•"/>
            </a:pPr>
            <a:r>
              <a:rPr lang="en-US" sz="1400" dirty="0">
                <a:latin typeface="Gilmer Light" pitchFamily="2" charset="77"/>
              </a:rPr>
              <a:t>Ideal clients</a:t>
            </a:r>
            <a:endParaRPr lang="en-US" sz="1400" i="1" dirty="0">
              <a:latin typeface="Gilmer Light" pitchFamily="2" charset="77"/>
            </a:endParaRPr>
          </a:p>
          <a:p>
            <a:pPr marL="742950" lvl="1" indent="-285750">
              <a:spcAft>
                <a:spcPts val="200"/>
              </a:spcAft>
              <a:buFont typeface="Arial" panose="020B0604020202020204" pitchFamily="34" charset="0"/>
              <a:buChar char="•"/>
            </a:pPr>
            <a:r>
              <a:rPr lang="en-US" sz="1400" i="1" dirty="0">
                <a:latin typeface="Gilmer Light" pitchFamily="2" charset="77"/>
              </a:rPr>
              <a:t>Who are your best or ideal clients?</a:t>
            </a:r>
          </a:p>
          <a:p>
            <a:pPr marL="742950" lvl="1" indent="-285750">
              <a:spcAft>
                <a:spcPts val="200"/>
              </a:spcAft>
              <a:buFont typeface="Arial" panose="020B0604020202020204" pitchFamily="34" charset="0"/>
              <a:buChar char="•"/>
            </a:pPr>
            <a:r>
              <a:rPr lang="en-US" sz="1400" i="1" dirty="0">
                <a:latin typeface="Gilmer Light" pitchFamily="2" charset="77"/>
              </a:rPr>
              <a:t>What are the majority of your clients like?</a:t>
            </a:r>
          </a:p>
          <a:p>
            <a:pPr marL="285750" indent="-285750">
              <a:spcAft>
                <a:spcPts val="200"/>
              </a:spcAft>
              <a:buFont typeface="Arial" panose="020B0604020202020204" pitchFamily="34" charset="0"/>
              <a:buChar char="•"/>
            </a:pPr>
            <a:r>
              <a:rPr lang="en-US" sz="1400" dirty="0">
                <a:latin typeface="Gilmer Light" pitchFamily="2" charset="77"/>
              </a:rPr>
              <a:t>If feeling good: Review purpose of the partnership evaluation process</a:t>
            </a:r>
            <a:endParaRPr lang="en-US" sz="1400" i="1" dirty="0">
              <a:latin typeface="Gilmer Light" pitchFamily="2" charset="77"/>
            </a:endParaRPr>
          </a:p>
          <a:p>
            <a:pPr marL="742950" lvl="1" indent="-285750">
              <a:spcAft>
                <a:spcPts val="200"/>
              </a:spcAft>
              <a:buFont typeface="Arial" panose="020B0604020202020204" pitchFamily="34" charset="0"/>
              <a:buChar char="•"/>
            </a:pPr>
            <a:r>
              <a:rPr lang="en-US" sz="1400" i="1" dirty="0">
                <a:latin typeface="Gilmer Light" pitchFamily="2" charset="77"/>
              </a:rPr>
              <a:t>“We are looking to establish a mutual relationship with # of firms who have the same standards and commitment to their clients…”</a:t>
            </a:r>
          </a:p>
          <a:p>
            <a:pPr marL="285750" indent="-285750">
              <a:spcAft>
                <a:spcPts val="200"/>
              </a:spcAft>
              <a:buFont typeface="Arial" panose="020B0604020202020204" pitchFamily="34" charset="0"/>
              <a:buChar char="•"/>
            </a:pPr>
            <a:r>
              <a:rPr lang="en-US" sz="1400" dirty="0">
                <a:latin typeface="Gilmer Light" pitchFamily="2" charset="77"/>
              </a:rPr>
              <a:t>If feeling good: Gain commitment to move forward (or don’t)</a:t>
            </a:r>
          </a:p>
          <a:p>
            <a:pPr marL="742950" lvl="1" indent="-285750">
              <a:spcAft>
                <a:spcPts val="200"/>
              </a:spcAft>
              <a:buFont typeface="Arial" panose="020B0604020202020204" pitchFamily="34" charset="0"/>
              <a:buChar char="•"/>
            </a:pPr>
            <a:r>
              <a:rPr lang="en-US" sz="1400" i="1" dirty="0">
                <a:latin typeface="Gilmer Light" pitchFamily="2" charset="77"/>
              </a:rPr>
              <a:t>“I’ve really enjoyed our time together, let’s set up a time to follow up.”</a:t>
            </a:r>
          </a:p>
          <a:p>
            <a:pPr marL="742950" lvl="1" indent="-285750">
              <a:spcAft>
                <a:spcPts val="200"/>
              </a:spcAft>
              <a:buFont typeface="Arial" panose="020B0604020202020204" pitchFamily="34" charset="0"/>
              <a:buChar char="•"/>
            </a:pPr>
            <a:r>
              <a:rPr lang="en-US" sz="1400" i="1" dirty="0">
                <a:latin typeface="Gilmer Light" pitchFamily="2" charset="77"/>
              </a:rPr>
              <a:t>“Thank you for taking the time to meet with me. It has been a pleasure meeting you and gaining a better understanding for how you work with clients.”</a:t>
            </a:r>
          </a:p>
          <a:p>
            <a:pPr marL="742950" lvl="1" indent="-285750">
              <a:spcAft>
                <a:spcPts val="200"/>
              </a:spcAft>
              <a:buFont typeface="Arial" panose="020B0604020202020204" pitchFamily="34" charset="0"/>
              <a:buChar char="•"/>
            </a:pPr>
            <a:endParaRPr lang="en-US" sz="1200" dirty="0">
              <a:latin typeface="Gilmer Light" pitchFamily="2" charset="77"/>
            </a:endParaRPr>
          </a:p>
        </p:txBody>
      </p:sp>
      <p:grpSp>
        <p:nvGrpSpPr>
          <p:cNvPr id="13" name="Group 3">
            <a:extLst>
              <a:ext uri="{FF2B5EF4-FFF2-40B4-BE49-F238E27FC236}">
                <a16:creationId xmlns:a16="http://schemas.microsoft.com/office/drawing/2014/main" id="{6E0E1C57-B18F-6F4C-85D2-A3F748A95014}"/>
              </a:ext>
            </a:extLst>
          </p:cNvPr>
          <p:cNvGrpSpPr/>
          <p:nvPr/>
        </p:nvGrpSpPr>
        <p:grpSpPr>
          <a:xfrm>
            <a:off x="8606862" y="2099295"/>
            <a:ext cx="2836000" cy="2387033"/>
            <a:chOff x="6020860" y="3627576"/>
            <a:chExt cx="2836000" cy="1867729"/>
          </a:xfrm>
        </p:grpSpPr>
        <p:sp>
          <p:nvSpPr>
            <p:cNvPr id="14" name="Rectangle 13">
              <a:extLst>
                <a:ext uri="{FF2B5EF4-FFF2-40B4-BE49-F238E27FC236}">
                  <a16:creationId xmlns:a16="http://schemas.microsoft.com/office/drawing/2014/main" id="{421730EA-EC8C-A649-A3C9-947B3F6D52CF}"/>
                </a:ext>
              </a:extLst>
            </p:cNvPr>
            <p:cNvSpPr/>
            <p:nvPr/>
          </p:nvSpPr>
          <p:spPr>
            <a:xfrm>
              <a:off x="6020860" y="3627576"/>
              <a:ext cx="2836000" cy="271719"/>
            </a:xfrm>
            <a:prstGeom prst="rect">
              <a:avLst/>
            </a:prstGeom>
            <a:solidFill>
              <a:srgbClr val="004A4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latin typeface="Gilmer Light" pitchFamily="2" charset="77"/>
                </a:rPr>
                <a:t>Things to Consider</a:t>
              </a:r>
            </a:p>
          </p:txBody>
        </p:sp>
        <p:sp>
          <p:nvSpPr>
            <p:cNvPr id="15" name="Rectangle 14">
              <a:extLst>
                <a:ext uri="{FF2B5EF4-FFF2-40B4-BE49-F238E27FC236}">
                  <a16:creationId xmlns:a16="http://schemas.microsoft.com/office/drawing/2014/main" id="{6FD9B671-1B76-7449-AD85-1A66783B8285}"/>
                </a:ext>
              </a:extLst>
            </p:cNvPr>
            <p:cNvSpPr/>
            <p:nvPr/>
          </p:nvSpPr>
          <p:spPr>
            <a:xfrm>
              <a:off x="6020860" y="3906093"/>
              <a:ext cx="2836000" cy="1589212"/>
            </a:xfrm>
            <a:prstGeom prst="rect">
              <a:avLst/>
            </a:prstGeom>
            <a:solidFill>
              <a:srgbClr val="004A4D">
                <a:alpha val="16863"/>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i="1" dirty="0">
                  <a:solidFill>
                    <a:schemeClr val="tx1"/>
                  </a:solidFill>
                  <a:latin typeface="Gilmer Light" pitchFamily="2" charset="77"/>
                </a:rPr>
                <a:t>Listen more than you talk</a:t>
              </a:r>
            </a:p>
            <a:p>
              <a:pPr marL="285750" indent="-285750">
                <a:buFont typeface="Arial" panose="020B0604020202020204" pitchFamily="34" charset="0"/>
                <a:buChar char="•"/>
              </a:pPr>
              <a:r>
                <a:rPr lang="en-US" sz="1200" i="1" dirty="0">
                  <a:solidFill>
                    <a:schemeClr val="tx1"/>
                  </a:solidFill>
                  <a:latin typeface="Gilmer Light" pitchFamily="2" charset="77"/>
                </a:rPr>
                <a:t>Get buy-in before the meeting</a:t>
              </a:r>
            </a:p>
            <a:p>
              <a:pPr marL="285750" indent="-285750">
                <a:buFont typeface="Arial" panose="020B0604020202020204" pitchFamily="34" charset="0"/>
                <a:buChar char="•"/>
              </a:pPr>
              <a:r>
                <a:rPr lang="en-US" sz="1200" i="1" dirty="0">
                  <a:solidFill>
                    <a:schemeClr val="tx1"/>
                  </a:solidFill>
                  <a:latin typeface="Gilmer Light" pitchFamily="2" charset="77"/>
                </a:rPr>
                <a:t>Follow up with Meeting 2 agenda</a:t>
              </a:r>
            </a:p>
            <a:p>
              <a:pPr marL="285750" indent="-285750">
                <a:buFont typeface="Arial" panose="020B0604020202020204" pitchFamily="34" charset="0"/>
                <a:buChar char="•"/>
              </a:pPr>
              <a:r>
                <a:rPr lang="en-US" sz="1200" i="1" dirty="0">
                  <a:solidFill>
                    <a:schemeClr val="tx1"/>
                  </a:solidFill>
                  <a:latin typeface="Gilmer Light" pitchFamily="2" charset="77"/>
                </a:rPr>
                <a:t>Importance comes from building a relationship. Layer in asking questions to learn more about them and to see if you connect.</a:t>
              </a:r>
            </a:p>
            <a:p>
              <a:pPr marL="285750" indent="-285750">
                <a:buFont typeface="Arial" panose="020B0604020202020204" pitchFamily="34" charset="0"/>
                <a:buChar char="•"/>
              </a:pPr>
              <a:endParaRPr lang="en-US" sz="1300" i="1" dirty="0">
                <a:solidFill>
                  <a:schemeClr val="tx1">
                    <a:lumMod val="75000"/>
                    <a:lumOff val="25000"/>
                  </a:schemeClr>
                </a:solidFill>
                <a:latin typeface="Gilmer Light" pitchFamily="2" charset="77"/>
              </a:endParaRPr>
            </a:p>
          </p:txBody>
        </p:sp>
      </p:grpSp>
      <p:sp>
        <p:nvSpPr>
          <p:cNvPr id="16" name="Rectangle 15">
            <a:extLst>
              <a:ext uri="{FF2B5EF4-FFF2-40B4-BE49-F238E27FC236}">
                <a16:creationId xmlns:a16="http://schemas.microsoft.com/office/drawing/2014/main" id="{E2079EE5-8AA7-2542-AC96-E1976B4DFA6D}"/>
              </a:ext>
            </a:extLst>
          </p:cNvPr>
          <p:cNvSpPr/>
          <p:nvPr/>
        </p:nvSpPr>
        <p:spPr>
          <a:xfrm>
            <a:off x="394854" y="858159"/>
            <a:ext cx="8098089" cy="1077218"/>
          </a:xfrm>
          <a:prstGeom prst="rect">
            <a:avLst/>
          </a:prstGeom>
        </p:spPr>
        <p:txBody>
          <a:bodyPr wrap="square">
            <a:spAutoFit/>
          </a:bodyPr>
          <a:lstStyle/>
          <a:p>
            <a:r>
              <a:rPr lang="en-US" sz="1600" b="1" dirty="0">
                <a:solidFill>
                  <a:srgbClr val="D17346"/>
                </a:solidFill>
                <a:latin typeface="Gilmer Light" pitchFamily="2" charset="77"/>
              </a:rPr>
              <a:t>Purpose:</a:t>
            </a:r>
            <a:r>
              <a:rPr lang="en-US" sz="1600" dirty="0">
                <a:solidFill>
                  <a:srgbClr val="D17346"/>
                </a:solidFill>
                <a:latin typeface="Gilmer Light" pitchFamily="2" charset="77"/>
              </a:rPr>
              <a:t> </a:t>
            </a:r>
            <a:r>
              <a:rPr lang="en-US" sz="1600" dirty="0">
                <a:latin typeface="Gilmer Light" pitchFamily="2" charset="77"/>
              </a:rPr>
              <a:t>A “get to know you” meeting where you see if there is a connection, if the COI meets your criteria for referrals and if you want to continue nurturing the relationship</a:t>
            </a:r>
          </a:p>
          <a:p>
            <a:r>
              <a:rPr lang="en-US" sz="1600" b="1" dirty="0">
                <a:solidFill>
                  <a:srgbClr val="D17346"/>
                </a:solidFill>
                <a:latin typeface="Gilmer Light" pitchFamily="2" charset="77"/>
              </a:rPr>
              <a:t>Who: </a:t>
            </a:r>
            <a:r>
              <a:rPr lang="en-US" sz="1600" dirty="0">
                <a:latin typeface="Gilmer Light" pitchFamily="2" charset="77"/>
              </a:rPr>
              <a:t>All COIs that have potential to be a good resource for clients and business</a:t>
            </a:r>
          </a:p>
        </p:txBody>
      </p:sp>
    </p:spTree>
    <p:extLst>
      <p:ext uri="{BB962C8B-B14F-4D97-AF65-F5344CB8AC3E}">
        <p14:creationId xmlns:p14="http://schemas.microsoft.com/office/powerpoint/2010/main" val="344773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 name="Title 41">
            <a:extLst>
              <a:ext uri="{FF2B5EF4-FFF2-40B4-BE49-F238E27FC236}">
                <a16:creationId xmlns:a16="http://schemas.microsoft.com/office/drawing/2014/main" id="{DDE90DBE-A2FE-7E46-BA08-D1B66DAD4F45}"/>
              </a:ext>
            </a:extLst>
          </p:cNvPr>
          <p:cNvSpPr txBox="1">
            <a:spLocks/>
          </p:cNvSpPr>
          <p:nvPr/>
        </p:nvSpPr>
        <p:spPr>
          <a:xfrm>
            <a:off x="716280" y="281580"/>
            <a:ext cx="10515600" cy="1325563"/>
          </a:xfrm>
          <a:prstGeom prst="rect">
            <a:avLst/>
          </a:prstGeom>
        </p:spPr>
        <p:txBody>
          <a:bodyPr>
            <a:normAutofit/>
          </a:bodyPr>
          <a:lstStyle>
            <a:lvl1pPr algn="l" defTabSz="914400" rtl="0" eaLnBrk="1" latinLnBrk="0" hangingPunct="1">
              <a:lnSpc>
                <a:spcPct val="90000"/>
              </a:lnSpc>
              <a:spcBef>
                <a:spcPct val="0"/>
              </a:spcBef>
              <a:buNone/>
              <a:defRPr sz="4800" kern="1200" cap="all" baseline="0">
                <a:solidFill>
                  <a:srgbClr val="10253F"/>
                </a:solidFill>
                <a:latin typeface="Avenir Book" panose="02000503020000020003" pitchFamily="2" charset="0"/>
                <a:ea typeface="+mj-ea"/>
                <a:cs typeface="+mj-cs"/>
              </a:defRPr>
            </a:lvl1pPr>
          </a:lstStyle>
          <a:p>
            <a:r>
              <a:rPr lang="en-US" sz="3900" dirty="0">
                <a:solidFill>
                  <a:srgbClr val="004A4D"/>
                </a:solidFill>
                <a:latin typeface="Gilmer Light" pitchFamily="2" charset="77"/>
              </a:rPr>
              <a:t>Additional COI Interview questions</a:t>
            </a:r>
          </a:p>
        </p:txBody>
      </p:sp>
      <p:sp>
        <p:nvSpPr>
          <p:cNvPr id="9" name="TextBox 8">
            <a:extLst>
              <a:ext uri="{FF2B5EF4-FFF2-40B4-BE49-F238E27FC236}">
                <a16:creationId xmlns:a16="http://schemas.microsoft.com/office/drawing/2014/main" id="{45CD8C79-6D5B-FF4F-9663-D5EB79CA3211}"/>
              </a:ext>
            </a:extLst>
          </p:cNvPr>
          <p:cNvSpPr txBox="1"/>
          <p:nvPr/>
        </p:nvSpPr>
        <p:spPr>
          <a:xfrm>
            <a:off x="716281" y="1144416"/>
            <a:ext cx="10515600" cy="5262979"/>
          </a:xfrm>
          <a:prstGeom prst="rect">
            <a:avLst/>
          </a:prstGeom>
          <a:noFill/>
        </p:spPr>
        <p:txBody>
          <a:bodyPr wrap="square" rtlCol="0">
            <a:spAutoFit/>
          </a:bodyPr>
          <a:lstStyle/>
          <a:p>
            <a:endParaRPr lang="en-US" sz="2000" b="1" dirty="0">
              <a:latin typeface="Gilmer Light" pitchFamily="2" charset="77"/>
            </a:endParaRPr>
          </a:p>
          <a:p>
            <a:pPr marL="285750" indent="-285750">
              <a:buFont typeface="Arial" panose="020B0604020202020204" pitchFamily="34" charset="0"/>
              <a:buChar char="•"/>
            </a:pPr>
            <a:r>
              <a:rPr lang="en-US" dirty="0">
                <a:latin typeface="Gilmer Light" pitchFamily="2" charset="77"/>
                <a:cs typeface="Calibri Light" panose="020F0302020204030204" pitchFamily="34" charset="0"/>
              </a:rPr>
              <a:t>How many financial advisors do you work with?</a:t>
            </a:r>
          </a:p>
          <a:p>
            <a:pPr marL="285750" indent="-285750">
              <a:buFont typeface="Arial" panose="020B0604020202020204" pitchFamily="34" charset="0"/>
              <a:buChar char="•"/>
            </a:pPr>
            <a:r>
              <a:rPr lang="en-US" dirty="0">
                <a:latin typeface="Gilmer Light" pitchFamily="2" charset="77"/>
                <a:cs typeface="Calibri Light" panose="020F0302020204030204" pitchFamily="34" charset="0"/>
              </a:rPr>
              <a:t>How has your experience been in working with them?</a:t>
            </a:r>
          </a:p>
          <a:p>
            <a:pPr marL="285750" indent="-285750">
              <a:buFont typeface="Arial" panose="020B0604020202020204" pitchFamily="34" charset="0"/>
              <a:buChar char="•"/>
            </a:pPr>
            <a:r>
              <a:rPr lang="en-US" dirty="0">
                <a:latin typeface="Gilmer Light" pitchFamily="2" charset="77"/>
                <a:cs typeface="Calibri Light" panose="020F0302020204030204" pitchFamily="34" charset="0"/>
              </a:rPr>
              <a:t>What other types of service professionals do you work closely with?</a:t>
            </a:r>
          </a:p>
          <a:p>
            <a:pPr marL="285750" indent="-285750">
              <a:buFont typeface="Arial" panose="020B0604020202020204" pitchFamily="34" charset="0"/>
              <a:buChar char="•"/>
            </a:pPr>
            <a:r>
              <a:rPr lang="en-US" dirty="0">
                <a:latin typeface="Gilmer Light" pitchFamily="2" charset="77"/>
                <a:cs typeface="Calibri Light" panose="020F0302020204030204" pitchFamily="34" charset="0"/>
              </a:rPr>
              <a:t>When choosing to work with certain professionals, what qualities do you look for?</a:t>
            </a:r>
          </a:p>
          <a:p>
            <a:pPr marL="285750" indent="-285750">
              <a:buFont typeface="Arial" panose="020B0604020202020204" pitchFamily="34" charset="0"/>
              <a:buChar char="•"/>
            </a:pPr>
            <a:r>
              <a:rPr lang="en-US" dirty="0">
                <a:latin typeface="Gilmer Light" pitchFamily="2" charset="77"/>
                <a:cs typeface="Calibri Light" panose="020F0302020204030204" pitchFamily="34" charset="0"/>
              </a:rPr>
              <a:t>When you make an introduction, what expectations do you have?</a:t>
            </a:r>
          </a:p>
          <a:p>
            <a:pPr marL="285750" indent="-285750">
              <a:buFont typeface="Arial" panose="020B0604020202020204" pitchFamily="34" charset="0"/>
              <a:buChar char="•"/>
            </a:pPr>
            <a:r>
              <a:rPr lang="en-US" dirty="0">
                <a:latin typeface="Gilmer Light" pitchFamily="2" charset="77"/>
                <a:cs typeface="Calibri Light" panose="020F0302020204030204" pitchFamily="34" charset="0"/>
              </a:rPr>
              <a:t>Outside of work, what do you enjoy doing?</a:t>
            </a:r>
          </a:p>
          <a:p>
            <a:pPr marL="285750" indent="-285750">
              <a:buFont typeface="Arial" panose="020B0604020202020204" pitchFamily="34" charset="0"/>
              <a:buChar char="•"/>
            </a:pPr>
            <a:r>
              <a:rPr lang="en-US" dirty="0">
                <a:latin typeface="Gilmer Light" pitchFamily="2" charset="77"/>
                <a:cs typeface="Calibri Light" panose="020F0302020204030204" pitchFamily="34" charset="0"/>
              </a:rPr>
              <a:t>Are you involved in associations or other organizations in town? </a:t>
            </a:r>
          </a:p>
          <a:p>
            <a:pPr marL="285750" indent="-285750">
              <a:buFont typeface="Arial" panose="020B0604020202020204" pitchFamily="34" charset="0"/>
              <a:buChar char="•"/>
            </a:pPr>
            <a:r>
              <a:rPr lang="en-US" dirty="0">
                <a:latin typeface="Gilmer Light" pitchFamily="2" charset="77"/>
                <a:cs typeface="Calibri Light" panose="020F0302020204030204" pitchFamily="34" charset="0"/>
              </a:rPr>
              <a:t>How often do you meet with your clients?</a:t>
            </a:r>
          </a:p>
          <a:p>
            <a:r>
              <a:rPr lang="en-US" sz="1600" dirty="0">
                <a:latin typeface="Gilmer Light" pitchFamily="2" charset="77"/>
                <a:cs typeface="Calibri Light" panose="020F0302020204030204" pitchFamily="34" charset="0"/>
              </a:rPr>
              <a:t>	Note: If they don’t meet with clients consistently, they won’t likely be a consistent referral source.</a:t>
            </a:r>
          </a:p>
          <a:p>
            <a:pPr marL="285750" indent="-285750">
              <a:buFont typeface="Arial" panose="020B0604020202020204" pitchFamily="34" charset="0"/>
              <a:buChar char="•"/>
            </a:pPr>
            <a:r>
              <a:rPr lang="en-US" dirty="0">
                <a:latin typeface="Gilmer Light" pitchFamily="2" charset="77"/>
                <a:cs typeface="Calibri Light" panose="020F0302020204030204" pitchFamily="34" charset="0"/>
              </a:rPr>
              <a:t>Do you, yourself, work with a financial advisor? What has been your experience? </a:t>
            </a:r>
          </a:p>
          <a:p>
            <a:r>
              <a:rPr lang="en-US" sz="1600" dirty="0">
                <a:latin typeface="Gilmer Light" pitchFamily="2" charset="77"/>
                <a:cs typeface="Calibri Light" panose="020F0302020204030204" pitchFamily="34" charset="0"/>
              </a:rPr>
              <a:t>	Note: You will need to gauge the appropriate time for this question (ideally after some rapport 	has been established). </a:t>
            </a:r>
          </a:p>
          <a:p>
            <a:pPr marL="1085850" lvl="2" indent="-171450">
              <a:buFont typeface="Arial" panose="020B0604020202020204" pitchFamily="34" charset="0"/>
              <a:buChar char="•"/>
            </a:pPr>
            <a:r>
              <a:rPr lang="en-US" dirty="0">
                <a:latin typeface="Gilmer Light" pitchFamily="2" charset="77"/>
                <a:cs typeface="Calibri Light" panose="020F0302020204030204" pitchFamily="34" charset="0"/>
              </a:rPr>
              <a:t>If they respond no, consider asking what led them to that decision.</a:t>
            </a:r>
          </a:p>
          <a:p>
            <a:pPr marL="1085850" lvl="2" indent="-171450">
              <a:buFont typeface="Arial" panose="020B0604020202020204" pitchFamily="34" charset="0"/>
              <a:buChar char="•"/>
            </a:pPr>
            <a:r>
              <a:rPr lang="en-US" dirty="0">
                <a:latin typeface="Gilmer Light" pitchFamily="2" charset="77"/>
                <a:cs typeface="Calibri Light" panose="020F0302020204030204" pitchFamily="34" charset="0"/>
              </a:rPr>
              <a:t>If they do, make them feel good about the decision to work with a professional. Listen and be Switzerland in anything they say or are experiencing. This is a good time to listen and understand their philosophy, beliefs, understanding, and openness to what you do. </a:t>
            </a:r>
            <a:endParaRPr lang="en-US" sz="1600" i="1" dirty="0">
              <a:solidFill>
                <a:schemeClr val="accent6"/>
              </a:solidFill>
              <a:latin typeface="Gilmer Light" pitchFamily="2" charset="77"/>
            </a:endParaRPr>
          </a:p>
          <a:p>
            <a:pPr marL="742950" lvl="1" indent="-285750">
              <a:spcAft>
                <a:spcPts val="200"/>
              </a:spcAft>
              <a:buFont typeface="Arial" panose="020B0604020202020204" pitchFamily="34" charset="0"/>
              <a:buChar char="•"/>
            </a:pPr>
            <a:endParaRPr lang="en-US" sz="1600" dirty="0">
              <a:latin typeface="Gilmer Light" pitchFamily="2" charset="77"/>
            </a:endParaRPr>
          </a:p>
        </p:txBody>
      </p:sp>
      <p:sp>
        <p:nvSpPr>
          <p:cNvPr id="10" name="Rectangle 9">
            <a:extLst>
              <a:ext uri="{FF2B5EF4-FFF2-40B4-BE49-F238E27FC236}">
                <a16:creationId xmlns:a16="http://schemas.microsoft.com/office/drawing/2014/main" id="{0D72D3D4-F460-7D40-A041-5EBC21A0A772}"/>
              </a:ext>
            </a:extLst>
          </p:cNvPr>
          <p:cNvSpPr/>
          <p:nvPr/>
        </p:nvSpPr>
        <p:spPr>
          <a:xfrm>
            <a:off x="716279" y="944361"/>
            <a:ext cx="10181569" cy="400110"/>
          </a:xfrm>
          <a:prstGeom prst="rect">
            <a:avLst/>
          </a:prstGeom>
        </p:spPr>
        <p:txBody>
          <a:bodyPr wrap="square">
            <a:spAutoFit/>
          </a:bodyPr>
          <a:lstStyle/>
          <a:p>
            <a:r>
              <a:rPr lang="en-US" sz="2000" dirty="0">
                <a:solidFill>
                  <a:srgbClr val="86C6C5"/>
                </a:solidFill>
                <a:latin typeface="Gilmer Light" pitchFamily="2" charset="77"/>
              </a:rPr>
              <a:t>Below are additional questions you can ask during your first meeting with a COI:</a:t>
            </a:r>
          </a:p>
        </p:txBody>
      </p:sp>
    </p:spTree>
    <p:extLst>
      <p:ext uri="{BB962C8B-B14F-4D97-AF65-F5344CB8AC3E}">
        <p14:creationId xmlns:p14="http://schemas.microsoft.com/office/powerpoint/2010/main" val="73540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13" name="Title 41">
            <a:extLst>
              <a:ext uri="{FF2B5EF4-FFF2-40B4-BE49-F238E27FC236}">
                <a16:creationId xmlns:a16="http://schemas.microsoft.com/office/drawing/2014/main" id="{02FE6228-254D-304E-BA77-6277496DC6B3}"/>
              </a:ext>
            </a:extLst>
          </p:cNvPr>
          <p:cNvSpPr txBox="1">
            <a:spLocks/>
          </p:cNvSpPr>
          <p:nvPr/>
        </p:nvSpPr>
        <p:spPr>
          <a:xfrm>
            <a:off x="411480" y="220620"/>
            <a:ext cx="11353800" cy="1325563"/>
          </a:xfrm>
          <a:prstGeom prst="rect">
            <a:avLst/>
          </a:prstGeom>
        </p:spPr>
        <p:txBody>
          <a:bodyPr>
            <a:normAutofit/>
          </a:bodyPr>
          <a:lstStyle>
            <a:lvl1pPr algn="l" defTabSz="914400" rtl="0" eaLnBrk="1" latinLnBrk="0" hangingPunct="1">
              <a:lnSpc>
                <a:spcPct val="90000"/>
              </a:lnSpc>
              <a:spcBef>
                <a:spcPct val="0"/>
              </a:spcBef>
              <a:buNone/>
              <a:defRPr sz="4800" kern="1200" cap="all" baseline="0">
                <a:solidFill>
                  <a:srgbClr val="10253F"/>
                </a:solidFill>
                <a:latin typeface="Avenir Book" panose="02000503020000020003" pitchFamily="2" charset="0"/>
                <a:ea typeface="+mj-ea"/>
                <a:cs typeface="+mj-cs"/>
              </a:defRPr>
            </a:lvl1pPr>
          </a:lstStyle>
          <a:p>
            <a:r>
              <a:rPr lang="en-US" sz="3900" dirty="0">
                <a:solidFill>
                  <a:srgbClr val="004A4D"/>
                </a:solidFill>
                <a:latin typeface="Gilmer Light" pitchFamily="2" charset="77"/>
              </a:rPr>
              <a:t>Meeting 2: sharing client experience</a:t>
            </a:r>
          </a:p>
        </p:txBody>
      </p:sp>
      <p:sp>
        <p:nvSpPr>
          <p:cNvPr id="15" name="TextBox 14">
            <a:extLst>
              <a:ext uri="{FF2B5EF4-FFF2-40B4-BE49-F238E27FC236}">
                <a16:creationId xmlns:a16="http://schemas.microsoft.com/office/drawing/2014/main" id="{115077FE-E6FC-7848-AD23-320774B648E6}"/>
              </a:ext>
            </a:extLst>
          </p:cNvPr>
          <p:cNvSpPr txBox="1"/>
          <p:nvPr/>
        </p:nvSpPr>
        <p:spPr>
          <a:xfrm>
            <a:off x="411480" y="1084031"/>
            <a:ext cx="7838038" cy="5088573"/>
          </a:xfrm>
          <a:prstGeom prst="rect">
            <a:avLst/>
          </a:prstGeom>
          <a:noFill/>
        </p:spPr>
        <p:txBody>
          <a:bodyPr wrap="square" rtlCol="0">
            <a:spAutoFit/>
          </a:bodyPr>
          <a:lstStyle/>
          <a:p>
            <a:r>
              <a:rPr lang="en-US" b="1" dirty="0">
                <a:solidFill>
                  <a:srgbClr val="D17346"/>
                </a:solidFill>
                <a:latin typeface="Gilmer Light" pitchFamily="2" charset="77"/>
              </a:rPr>
              <a:t>Purpose: </a:t>
            </a:r>
            <a:r>
              <a:rPr lang="en-US" dirty="0">
                <a:latin typeface="Gilmer Light" pitchFamily="2" charset="77"/>
              </a:rPr>
              <a:t>To share how you work with clients so they know what to expect, and to establish the value you provide as an adviser</a:t>
            </a:r>
          </a:p>
          <a:p>
            <a:r>
              <a:rPr lang="en-US" b="1" dirty="0">
                <a:solidFill>
                  <a:srgbClr val="D17346"/>
                </a:solidFill>
                <a:latin typeface="Gilmer Light" pitchFamily="2" charset="77"/>
              </a:rPr>
              <a:t>Who: </a:t>
            </a:r>
            <a:r>
              <a:rPr lang="en-US" dirty="0">
                <a:latin typeface="Gilmer Light" pitchFamily="2" charset="77"/>
              </a:rPr>
              <a:t>COIs with the potential and interest to refer to you</a:t>
            </a:r>
            <a:endParaRPr lang="en-US" sz="1600" dirty="0">
              <a:latin typeface="Gilmer Light" pitchFamily="2" charset="77"/>
            </a:endParaRPr>
          </a:p>
          <a:p>
            <a:endParaRPr lang="en-US" sz="800" dirty="0">
              <a:solidFill>
                <a:schemeClr val="accent1">
                  <a:lumMod val="50000"/>
                </a:schemeClr>
              </a:solidFill>
              <a:latin typeface="Gilmer Light" pitchFamily="2" charset="77"/>
              <a:cs typeface="Calibri Light" panose="020F0302020204030204" pitchFamily="34" charset="0"/>
            </a:endParaRPr>
          </a:p>
          <a:p>
            <a:r>
              <a:rPr lang="en-US" b="1" dirty="0">
                <a:solidFill>
                  <a:srgbClr val="D17346"/>
                </a:solidFill>
                <a:latin typeface="Gilmer Light" pitchFamily="2" charset="77"/>
                <a:cs typeface="Calibri Light" panose="020F0302020204030204" pitchFamily="34" charset="0"/>
              </a:rPr>
              <a:t>Agenda </a:t>
            </a:r>
            <a:r>
              <a:rPr lang="en-US" i="1" dirty="0">
                <a:solidFill>
                  <a:srgbClr val="D17346"/>
                </a:solidFill>
                <a:latin typeface="Gilmer Light" pitchFamily="2" charset="77"/>
                <a:cs typeface="Calibri Light" panose="020F0302020204030204" pitchFamily="34" charset="0"/>
              </a:rPr>
              <a:t>(A Peak Behind the Curtain)</a:t>
            </a:r>
          </a:p>
          <a:p>
            <a:pPr marL="285750" indent="-285750">
              <a:spcAft>
                <a:spcPts val="200"/>
              </a:spcAft>
              <a:buFont typeface="Arial" panose="020B0604020202020204" pitchFamily="34" charset="0"/>
              <a:buChar char="•"/>
            </a:pPr>
            <a:r>
              <a:rPr lang="en-US" dirty="0">
                <a:latin typeface="Gilmer Light" pitchFamily="2" charset="77"/>
                <a:cs typeface="Calibri Light" panose="020F0302020204030204" pitchFamily="34" charset="0"/>
              </a:rPr>
              <a:t>Client experience overview</a:t>
            </a:r>
          </a:p>
          <a:p>
            <a:pPr marL="742950" lvl="1" indent="-285750">
              <a:spcAft>
                <a:spcPts val="200"/>
              </a:spcAft>
              <a:buFont typeface="Arial" panose="020B0604020202020204" pitchFamily="34" charset="0"/>
              <a:buChar char="•"/>
            </a:pPr>
            <a:r>
              <a:rPr lang="en-US" dirty="0">
                <a:latin typeface="Gilmer Light" pitchFamily="2" charset="77"/>
                <a:cs typeface="Calibri Light" panose="020F0302020204030204" pitchFamily="34" charset="0"/>
              </a:rPr>
              <a:t>Prospect process and client onboarding</a:t>
            </a:r>
          </a:p>
          <a:p>
            <a:pPr marL="742950" lvl="1" indent="-285750">
              <a:spcAft>
                <a:spcPts val="200"/>
              </a:spcAft>
              <a:buFont typeface="Arial" panose="020B0604020202020204" pitchFamily="34" charset="0"/>
              <a:buChar char="•"/>
            </a:pPr>
            <a:r>
              <a:rPr lang="en-US" dirty="0">
                <a:latin typeface="Gilmer Light" pitchFamily="2" charset="77"/>
                <a:cs typeface="Calibri Light" panose="020F0302020204030204" pitchFamily="34" charset="0"/>
              </a:rPr>
              <a:t>Ongoing services and monitoring</a:t>
            </a:r>
          </a:p>
          <a:p>
            <a:pPr marL="285750" indent="-285750">
              <a:spcAft>
                <a:spcPts val="200"/>
              </a:spcAft>
              <a:buFont typeface="Arial" panose="020B0604020202020204" pitchFamily="34" charset="0"/>
              <a:buChar char="•"/>
            </a:pPr>
            <a:r>
              <a:rPr lang="en-US" dirty="0">
                <a:latin typeface="Gilmer Light" pitchFamily="2" charset="77"/>
                <a:cs typeface="Calibri Light" panose="020F0302020204030204" pitchFamily="34" charset="0"/>
              </a:rPr>
              <a:t>Service offerings and segmentation review</a:t>
            </a:r>
          </a:p>
          <a:p>
            <a:pPr marL="742950" lvl="1" indent="-285750">
              <a:spcAft>
                <a:spcPts val="200"/>
              </a:spcAft>
              <a:buFont typeface="Arial" panose="020B0604020202020204" pitchFamily="34" charset="0"/>
              <a:buChar char="•"/>
            </a:pPr>
            <a:r>
              <a:rPr lang="en-US" dirty="0">
                <a:latin typeface="Gilmer Light" pitchFamily="2" charset="77"/>
                <a:cs typeface="Calibri Light" panose="020F0302020204030204" pitchFamily="34" charset="0"/>
              </a:rPr>
              <a:t>Overview of services</a:t>
            </a:r>
          </a:p>
          <a:p>
            <a:pPr marL="742950" lvl="1" indent="-285750">
              <a:spcAft>
                <a:spcPts val="200"/>
              </a:spcAft>
              <a:buFont typeface="Arial" panose="020B0604020202020204" pitchFamily="34" charset="0"/>
              <a:buChar char="•"/>
            </a:pPr>
            <a:r>
              <a:rPr lang="en-US" dirty="0">
                <a:latin typeface="Gilmer Light" pitchFamily="2" charset="77"/>
                <a:cs typeface="Calibri Light" panose="020F0302020204030204" pitchFamily="34" charset="0"/>
              </a:rPr>
              <a:t>Client communication and education</a:t>
            </a:r>
          </a:p>
          <a:p>
            <a:pPr marL="285750" indent="-285750">
              <a:spcAft>
                <a:spcPts val="200"/>
              </a:spcAft>
              <a:buFont typeface="Arial" panose="020B0604020202020204" pitchFamily="34" charset="0"/>
              <a:buChar char="•"/>
            </a:pPr>
            <a:r>
              <a:rPr lang="en-US" dirty="0">
                <a:latin typeface="Gilmer Light" pitchFamily="2" charset="77"/>
                <a:cs typeface="Calibri Light" panose="020F0302020204030204" pitchFamily="34" charset="0"/>
              </a:rPr>
              <a:t>Deeper client profiles </a:t>
            </a:r>
          </a:p>
          <a:p>
            <a:pPr marL="742950" lvl="1" indent="-285750">
              <a:spcAft>
                <a:spcPts val="200"/>
              </a:spcAft>
              <a:buFont typeface="Arial" panose="020B0604020202020204" pitchFamily="34" charset="0"/>
              <a:buChar char="•"/>
            </a:pPr>
            <a:r>
              <a:rPr lang="en-US" dirty="0">
                <a:latin typeface="Gilmer Light" pitchFamily="2" charset="77"/>
                <a:cs typeface="Calibri Light" panose="020F0302020204030204" pitchFamily="34" charset="0"/>
              </a:rPr>
              <a:t>Client profile review</a:t>
            </a:r>
          </a:p>
          <a:p>
            <a:pPr marL="742950" lvl="1" indent="-285750">
              <a:spcAft>
                <a:spcPts val="200"/>
              </a:spcAft>
              <a:buFont typeface="Arial" panose="020B0604020202020204" pitchFamily="34" charset="0"/>
              <a:buChar char="•"/>
            </a:pPr>
            <a:r>
              <a:rPr lang="en-US" dirty="0">
                <a:latin typeface="Gilmer Light" pitchFamily="2" charset="77"/>
                <a:cs typeface="Calibri Light" panose="020F0302020204030204" pitchFamily="34" charset="0"/>
              </a:rPr>
              <a:t>Case study review (bring a client with an issue)</a:t>
            </a:r>
          </a:p>
          <a:p>
            <a:pPr marL="285750" indent="-285750">
              <a:spcAft>
                <a:spcPts val="200"/>
              </a:spcAft>
              <a:buFont typeface="Arial" panose="020B0604020202020204" pitchFamily="34" charset="0"/>
              <a:buChar char="•"/>
            </a:pPr>
            <a:r>
              <a:rPr lang="en-US" dirty="0">
                <a:latin typeface="Gilmer Light" pitchFamily="2" charset="77"/>
                <a:cs typeface="Calibri Light" panose="020F0302020204030204" pitchFamily="34" charset="0"/>
              </a:rPr>
              <a:t>Gain commitment to move forward (or don’t)</a:t>
            </a:r>
          </a:p>
          <a:p>
            <a:pPr marL="742950" lvl="1" indent="-285750">
              <a:spcAft>
                <a:spcPts val="200"/>
              </a:spcAft>
              <a:buFont typeface="Arial" panose="020B0604020202020204" pitchFamily="34" charset="0"/>
              <a:buChar char="•"/>
            </a:pPr>
            <a:r>
              <a:rPr lang="en-US" sz="1600" i="1" dirty="0">
                <a:latin typeface="Gilmer Light" pitchFamily="2" charset="77"/>
                <a:cs typeface="Calibri Light" panose="020F0302020204030204" pitchFamily="34" charset="0"/>
              </a:rPr>
              <a:t>“I’m impressed by the level of work and service you provide. If you’re interested, I’d like to follow up with you to see if it makes sense for us to work more closely together.”</a:t>
            </a:r>
          </a:p>
        </p:txBody>
      </p:sp>
      <p:grpSp>
        <p:nvGrpSpPr>
          <p:cNvPr id="4" name="Group 3">
            <a:extLst>
              <a:ext uri="{FF2B5EF4-FFF2-40B4-BE49-F238E27FC236}">
                <a16:creationId xmlns:a16="http://schemas.microsoft.com/office/drawing/2014/main" id="{2D8E97B8-DB37-5643-8A08-DEFC3068171E}"/>
              </a:ext>
            </a:extLst>
          </p:cNvPr>
          <p:cNvGrpSpPr/>
          <p:nvPr/>
        </p:nvGrpSpPr>
        <p:grpSpPr>
          <a:xfrm>
            <a:off x="8630590" y="1023251"/>
            <a:ext cx="3058897" cy="5015086"/>
            <a:chOff x="8630590" y="1023251"/>
            <a:chExt cx="3058897" cy="5015086"/>
          </a:xfrm>
        </p:grpSpPr>
        <p:sp>
          <p:nvSpPr>
            <p:cNvPr id="20" name="Oval 19">
              <a:extLst>
                <a:ext uri="{FF2B5EF4-FFF2-40B4-BE49-F238E27FC236}">
                  <a16:creationId xmlns:a16="http://schemas.microsoft.com/office/drawing/2014/main" id="{B51F2998-67C2-CD4B-98DA-96DCA983CF22}"/>
                </a:ext>
              </a:extLst>
            </p:cNvPr>
            <p:cNvSpPr>
              <a:spLocks noChangeAspect="1"/>
            </p:cNvSpPr>
            <p:nvPr/>
          </p:nvSpPr>
          <p:spPr>
            <a:xfrm>
              <a:off x="9794278" y="1023251"/>
              <a:ext cx="731520" cy="731520"/>
            </a:xfrm>
            <a:prstGeom prst="ellipse">
              <a:avLst/>
            </a:prstGeom>
            <a:solidFill>
              <a:srgbClr val="417E77"/>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Gilmer Light" pitchFamily="2" charset="77"/>
              </a:endParaRPr>
            </a:p>
          </p:txBody>
        </p:sp>
        <p:grpSp>
          <p:nvGrpSpPr>
            <p:cNvPr id="16" name="Group 15">
              <a:extLst>
                <a:ext uri="{FF2B5EF4-FFF2-40B4-BE49-F238E27FC236}">
                  <a16:creationId xmlns:a16="http://schemas.microsoft.com/office/drawing/2014/main" id="{F8240ECC-AA7F-334C-9AE3-89CB0A7784E3}"/>
                </a:ext>
              </a:extLst>
            </p:cNvPr>
            <p:cNvGrpSpPr/>
            <p:nvPr/>
          </p:nvGrpSpPr>
          <p:grpSpPr>
            <a:xfrm>
              <a:off x="8630590" y="1900445"/>
              <a:ext cx="3058897" cy="4137892"/>
              <a:chOff x="6174769" y="3663283"/>
              <a:chExt cx="2836000" cy="2554328"/>
            </a:xfrm>
          </p:grpSpPr>
          <p:sp>
            <p:nvSpPr>
              <p:cNvPr id="17" name="Rectangle 16">
                <a:extLst>
                  <a:ext uri="{FF2B5EF4-FFF2-40B4-BE49-F238E27FC236}">
                    <a16:creationId xmlns:a16="http://schemas.microsoft.com/office/drawing/2014/main" id="{4865A549-E485-B547-B95A-0DF09A254F1C}"/>
                  </a:ext>
                </a:extLst>
              </p:cNvPr>
              <p:cNvSpPr/>
              <p:nvPr/>
            </p:nvSpPr>
            <p:spPr>
              <a:xfrm>
                <a:off x="6174769" y="3663283"/>
                <a:ext cx="2836000" cy="271719"/>
              </a:xfrm>
              <a:prstGeom prst="rect">
                <a:avLst/>
              </a:prstGeom>
              <a:solidFill>
                <a:srgbClr val="417E77"/>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i="1" dirty="0">
                    <a:latin typeface="Gilmer Light" pitchFamily="2" charset="77"/>
                  </a:rPr>
                  <a:t>Things to Consider</a:t>
                </a:r>
              </a:p>
            </p:txBody>
          </p:sp>
          <p:sp>
            <p:nvSpPr>
              <p:cNvPr id="18" name="Rectangle 17">
                <a:extLst>
                  <a:ext uri="{FF2B5EF4-FFF2-40B4-BE49-F238E27FC236}">
                    <a16:creationId xmlns:a16="http://schemas.microsoft.com/office/drawing/2014/main" id="{BADA8E7E-4AE3-0C45-8BB7-4E37D0A95829}"/>
                  </a:ext>
                </a:extLst>
              </p:cNvPr>
              <p:cNvSpPr/>
              <p:nvPr/>
            </p:nvSpPr>
            <p:spPr>
              <a:xfrm>
                <a:off x="6174769" y="3935002"/>
                <a:ext cx="2836000" cy="2282609"/>
              </a:xfrm>
              <a:prstGeom prst="rect">
                <a:avLst/>
              </a:prstGeom>
              <a:solidFill>
                <a:srgbClr val="417E77">
                  <a:alpha val="1098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300" i="1" dirty="0">
                    <a:solidFill>
                      <a:schemeClr val="tx1"/>
                    </a:solidFill>
                    <a:latin typeface="Gilmer Light" pitchFamily="2" charset="77"/>
                  </a:rPr>
                  <a:t>Send a brief agenda in advance</a:t>
                </a:r>
              </a:p>
              <a:p>
                <a:pPr marL="285750" indent="-285750">
                  <a:buFont typeface="Arial" panose="020B0604020202020204" pitchFamily="34" charset="0"/>
                  <a:buChar char="•"/>
                </a:pPr>
                <a:r>
                  <a:rPr lang="en-US" sz="1300" i="1" dirty="0">
                    <a:solidFill>
                      <a:schemeClr val="tx1"/>
                    </a:solidFill>
                    <a:latin typeface="Gilmer Light" pitchFamily="2" charset="77"/>
                  </a:rPr>
                  <a:t>Review this information for your firm and theirs</a:t>
                </a:r>
              </a:p>
              <a:p>
                <a:pPr marL="285750" indent="-285750">
                  <a:buFont typeface="Arial" panose="020B0604020202020204" pitchFamily="34" charset="0"/>
                  <a:buChar char="•"/>
                </a:pPr>
                <a:r>
                  <a:rPr lang="en-US" sz="1300" i="1" dirty="0">
                    <a:solidFill>
                      <a:schemeClr val="tx1"/>
                    </a:solidFill>
                    <a:latin typeface="Gilmer Light" pitchFamily="2" charset="77"/>
                  </a:rPr>
                  <a:t>Ask questions about their firm</a:t>
                </a:r>
              </a:p>
              <a:p>
                <a:pPr marL="285750" indent="-285750">
                  <a:buFont typeface="Arial" panose="020B0604020202020204" pitchFamily="34" charset="0"/>
                  <a:buChar char="•"/>
                </a:pPr>
                <a:r>
                  <a:rPr lang="en-US" sz="1300" i="1" dirty="0">
                    <a:solidFill>
                      <a:schemeClr val="tx1"/>
                    </a:solidFill>
                    <a:latin typeface="Gilmer Light" pitchFamily="2" charset="77"/>
                  </a:rPr>
                  <a:t>Bring or send documentation of your services and processes (professional and attractive)</a:t>
                </a:r>
              </a:p>
              <a:p>
                <a:pPr marL="285750" indent="-285750">
                  <a:buFont typeface="Arial" panose="020B0604020202020204" pitchFamily="34" charset="0"/>
                  <a:buChar char="•"/>
                </a:pPr>
                <a:r>
                  <a:rPr lang="en-US" sz="1300" i="1" dirty="0">
                    <a:solidFill>
                      <a:schemeClr val="tx1"/>
                    </a:solidFill>
                    <a:latin typeface="Gilmer Light" pitchFamily="2" charset="77"/>
                  </a:rPr>
                  <a:t>Set additional meetings if needed</a:t>
                </a:r>
              </a:p>
              <a:p>
                <a:pPr marL="285750" indent="-285750">
                  <a:buFont typeface="Arial" panose="020B0604020202020204" pitchFamily="34" charset="0"/>
                  <a:buChar char="•"/>
                </a:pPr>
                <a:r>
                  <a:rPr lang="en-US" sz="1300" i="1" dirty="0">
                    <a:solidFill>
                      <a:schemeClr val="tx1"/>
                    </a:solidFill>
                    <a:latin typeface="Gilmer Light" pitchFamily="2" charset="77"/>
                  </a:rPr>
                  <a:t>Set clear expectations for your final commitment meeting</a:t>
                </a:r>
              </a:p>
              <a:p>
                <a:pPr marL="285750" indent="-285750">
                  <a:buFont typeface="Arial" panose="020B0604020202020204" pitchFamily="34" charset="0"/>
                  <a:buChar char="•"/>
                </a:pPr>
                <a:r>
                  <a:rPr lang="en-US" sz="1300" i="1" dirty="0">
                    <a:solidFill>
                      <a:schemeClr val="tx1"/>
                    </a:solidFill>
                    <a:latin typeface="Gilmer Light" pitchFamily="2" charset="77"/>
                  </a:rPr>
                  <a:t>As you listen to their services offerings, think about creative ways you can add value to their offerings and create opportunities</a:t>
                </a:r>
              </a:p>
              <a:p>
                <a:pPr marL="285750" indent="-285750">
                  <a:buFont typeface="Arial" panose="020B0604020202020204" pitchFamily="34" charset="0"/>
                  <a:buChar char="•"/>
                </a:pPr>
                <a:r>
                  <a:rPr lang="en-US" sz="1300" i="1" dirty="0">
                    <a:solidFill>
                      <a:schemeClr val="tx1"/>
                    </a:solidFill>
                    <a:latin typeface="Gilmer Light" pitchFamily="2" charset="77"/>
                  </a:rPr>
                  <a:t>Take notes! </a:t>
                </a:r>
              </a:p>
            </p:txBody>
          </p:sp>
        </p:grpSp>
        <p:pic>
          <p:nvPicPr>
            <p:cNvPr id="3" name="Picture 2">
              <a:extLst>
                <a:ext uri="{FF2B5EF4-FFF2-40B4-BE49-F238E27FC236}">
                  <a16:creationId xmlns:a16="http://schemas.microsoft.com/office/drawing/2014/main" id="{FC673997-75C7-8B4F-9ED3-4A6E54F129AB}"/>
                </a:ext>
              </a:extLst>
            </p:cNvPr>
            <p:cNvPicPr>
              <a:picLocks noChangeAspect="1"/>
            </p:cNvPicPr>
            <p:nvPr/>
          </p:nvPicPr>
          <p:blipFill>
            <a:blip r:embed="rId3"/>
            <a:stretch>
              <a:fillRect/>
            </a:stretch>
          </p:blipFill>
          <p:spPr>
            <a:xfrm>
              <a:off x="9953408" y="1200591"/>
              <a:ext cx="428341" cy="374798"/>
            </a:xfrm>
            <a:prstGeom prst="rect">
              <a:avLst/>
            </a:prstGeom>
          </p:spPr>
        </p:pic>
      </p:grpSp>
    </p:spTree>
    <p:extLst>
      <p:ext uri="{BB962C8B-B14F-4D97-AF65-F5344CB8AC3E}">
        <p14:creationId xmlns:p14="http://schemas.microsoft.com/office/powerpoint/2010/main" val="23404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B366B7C1-ACBC-A14F-AD0A-5AC960262196}"/>
              </a:ext>
            </a:extLst>
          </p:cNvPr>
          <p:cNvSpPr>
            <a:spLocks/>
          </p:cNvSpPr>
          <p:nvPr/>
        </p:nvSpPr>
        <p:spPr bwMode="auto">
          <a:xfrm>
            <a:off x="2222272" y="550974"/>
            <a:ext cx="8445728" cy="53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ts val="1086"/>
              </a:lnSpc>
            </a:pPr>
            <a:endParaRPr lang="en-US" sz="1037" i="1" dirty="0">
              <a:solidFill>
                <a:schemeClr val="bg1"/>
              </a:solidFill>
              <a:latin typeface="Gilmer Light" pitchFamily="2" charset="77"/>
              <a:ea typeface="Lato" charset="0"/>
              <a:cs typeface="Lato" charset="0"/>
              <a:sym typeface="Lato Regular" charset="0"/>
            </a:endParaRPr>
          </a:p>
        </p:txBody>
      </p:sp>
      <p:sp>
        <p:nvSpPr>
          <p:cNvPr id="14" name="Title 41">
            <a:extLst>
              <a:ext uri="{FF2B5EF4-FFF2-40B4-BE49-F238E27FC236}">
                <a16:creationId xmlns:a16="http://schemas.microsoft.com/office/drawing/2014/main" id="{1B7AD911-A2FF-1143-B629-4A991F19ED03}"/>
              </a:ext>
            </a:extLst>
          </p:cNvPr>
          <p:cNvSpPr txBox="1">
            <a:spLocks/>
          </p:cNvSpPr>
          <p:nvPr/>
        </p:nvSpPr>
        <p:spPr>
          <a:xfrm>
            <a:off x="411221" y="166793"/>
            <a:ext cx="10515600" cy="1325563"/>
          </a:xfrm>
          <a:prstGeom prst="rect">
            <a:avLst/>
          </a:prstGeom>
        </p:spPr>
        <p:txBody>
          <a:bodyPr>
            <a:normAutofit/>
          </a:bodyPr>
          <a:lstStyle>
            <a:lvl1pPr algn="l" defTabSz="914400" rtl="0" eaLnBrk="1" latinLnBrk="0" hangingPunct="1">
              <a:lnSpc>
                <a:spcPct val="90000"/>
              </a:lnSpc>
              <a:spcBef>
                <a:spcPct val="0"/>
              </a:spcBef>
              <a:buNone/>
              <a:defRPr sz="4800" kern="1200" cap="all" baseline="0">
                <a:solidFill>
                  <a:srgbClr val="10253F"/>
                </a:solidFill>
                <a:latin typeface="Avenir Book" panose="02000503020000020003" pitchFamily="2" charset="0"/>
                <a:ea typeface="+mj-ea"/>
                <a:cs typeface="+mj-cs"/>
              </a:defRPr>
            </a:lvl1pPr>
          </a:lstStyle>
          <a:p>
            <a:r>
              <a:rPr lang="en-US" sz="3900" dirty="0">
                <a:solidFill>
                  <a:srgbClr val="004A4D"/>
                </a:solidFill>
                <a:latin typeface="Gilmer Light" pitchFamily="2" charset="77"/>
              </a:rPr>
              <a:t>Meeting 3: The commitment</a:t>
            </a:r>
          </a:p>
        </p:txBody>
      </p:sp>
      <p:sp>
        <p:nvSpPr>
          <p:cNvPr id="16" name="TextBox 15">
            <a:extLst>
              <a:ext uri="{FF2B5EF4-FFF2-40B4-BE49-F238E27FC236}">
                <a16:creationId xmlns:a16="http://schemas.microsoft.com/office/drawing/2014/main" id="{87362A01-638C-1D49-BA50-4E2248C7D5BF}"/>
              </a:ext>
            </a:extLst>
          </p:cNvPr>
          <p:cNvSpPr txBox="1"/>
          <p:nvPr/>
        </p:nvSpPr>
        <p:spPr>
          <a:xfrm>
            <a:off x="426201" y="748177"/>
            <a:ext cx="10761751" cy="1138773"/>
          </a:xfrm>
          <a:prstGeom prst="rect">
            <a:avLst/>
          </a:prstGeom>
          <a:noFill/>
        </p:spPr>
        <p:txBody>
          <a:bodyPr wrap="square" rtlCol="0">
            <a:spAutoFit/>
          </a:bodyPr>
          <a:lstStyle/>
          <a:p>
            <a:r>
              <a:rPr lang="en-US" b="1" dirty="0">
                <a:solidFill>
                  <a:srgbClr val="D17346"/>
                </a:solidFill>
                <a:latin typeface="Gilmer Light" pitchFamily="2" charset="77"/>
              </a:rPr>
              <a:t>Purpose: </a:t>
            </a:r>
            <a:r>
              <a:rPr lang="en-US" dirty="0">
                <a:latin typeface="Gilmer Light" pitchFamily="2" charset="77"/>
              </a:rPr>
              <a:t>To set clear expectations for the relationship going forward and gain commitment</a:t>
            </a:r>
            <a:endParaRPr lang="en-US" sz="2400" dirty="0">
              <a:latin typeface="Gilmer Light" pitchFamily="2" charset="77"/>
              <a:cs typeface="Calibri Light" panose="020F0302020204030204" pitchFamily="34" charset="0"/>
            </a:endParaRPr>
          </a:p>
          <a:p>
            <a:r>
              <a:rPr lang="en-US" b="1" dirty="0">
                <a:solidFill>
                  <a:srgbClr val="D17346"/>
                </a:solidFill>
                <a:latin typeface="Gilmer Light" pitchFamily="2" charset="77"/>
              </a:rPr>
              <a:t>Who: </a:t>
            </a:r>
            <a:r>
              <a:rPr lang="en-US" dirty="0">
                <a:latin typeface="Gilmer Light" pitchFamily="2" charset="77"/>
              </a:rPr>
              <a:t>COIs who seem interested in building a longer-term, mutual relationship to support clients</a:t>
            </a:r>
          </a:p>
          <a:p>
            <a:endParaRPr lang="en-US" sz="1600" b="1" dirty="0">
              <a:solidFill>
                <a:schemeClr val="accent1">
                  <a:lumMod val="50000"/>
                </a:schemeClr>
              </a:solidFill>
              <a:latin typeface="Gilmer Light" pitchFamily="2" charset="77"/>
            </a:endParaRPr>
          </a:p>
          <a:p>
            <a:endParaRPr lang="en-US" sz="1600" i="1" dirty="0">
              <a:latin typeface="Gilmer Light" pitchFamily="2" charset="77"/>
            </a:endParaRPr>
          </a:p>
        </p:txBody>
      </p:sp>
      <p:grpSp>
        <p:nvGrpSpPr>
          <p:cNvPr id="17" name="Group 16">
            <a:extLst>
              <a:ext uri="{FF2B5EF4-FFF2-40B4-BE49-F238E27FC236}">
                <a16:creationId xmlns:a16="http://schemas.microsoft.com/office/drawing/2014/main" id="{A7C16E23-80B2-464F-90A4-640F0BD179B7}"/>
              </a:ext>
            </a:extLst>
          </p:cNvPr>
          <p:cNvGrpSpPr/>
          <p:nvPr/>
        </p:nvGrpSpPr>
        <p:grpSpPr>
          <a:xfrm>
            <a:off x="8944779" y="2684684"/>
            <a:ext cx="2836000" cy="3060139"/>
            <a:chOff x="6174769" y="3663283"/>
            <a:chExt cx="2836000" cy="3060139"/>
          </a:xfrm>
        </p:grpSpPr>
        <p:sp>
          <p:nvSpPr>
            <p:cNvPr id="18" name="Rectangle 17">
              <a:extLst>
                <a:ext uri="{FF2B5EF4-FFF2-40B4-BE49-F238E27FC236}">
                  <a16:creationId xmlns:a16="http://schemas.microsoft.com/office/drawing/2014/main" id="{354BE96C-1F62-D747-9D30-15898077A932}"/>
                </a:ext>
              </a:extLst>
            </p:cNvPr>
            <p:cNvSpPr/>
            <p:nvPr/>
          </p:nvSpPr>
          <p:spPr>
            <a:xfrm>
              <a:off x="6174769" y="3663283"/>
              <a:ext cx="2836000" cy="271719"/>
            </a:xfrm>
            <a:prstGeom prst="rect">
              <a:avLst/>
            </a:prstGeom>
            <a:solidFill>
              <a:srgbClr val="56ABA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i="1" dirty="0">
                  <a:latin typeface="Gilmer Light" pitchFamily="2" charset="77"/>
                </a:rPr>
                <a:t>Things to Consider</a:t>
              </a:r>
            </a:p>
          </p:txBody>
        </p:sp>
        <p:sp>
          <p:nvSpPr>
            <p:cNvPr id="19" name="Rectangle 18">
              <a:extLst>
                <a:ext uri="{FF2B5EF4-FFF2-40B4-BE49-F238E27FC236}">
                  <a16:creationId xmlns:a16="http://schemas.microsoft.com/office/drawing/2014/main" id="{F1ED83D0-06CA-DB44-97F4-EC2930A2580D}"/>
                </a:ext>
              </a:extLst>
            </p:cNvPr>
            <p:cNvSpPr/>
            <p:nvPr/>
          </p:nvSpPr>
          <p:spPr>
            <a:xfrm>
              <a:off x="6174769" y="3935003"/>
              <a:ext cx="2836000" cy="2788419"/>
            </a:xfrm>
            <a:prstGeom prst="rect">
              <a:avLst/>
            </a:prstGeom>
            <a:solidFill>
              <a:srgbClr val="56ABA8">
                <a:alpha val="29804"/>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i="1" dirty="0">
                  <a:solidFill>
                    <a:schemeClr val="tx1"/>
                  </a:solidFill>
                  <a:latin typeface="Gilmer Light" pitchFamily="2" charset="77"/>
                </a:rPr>
                <a:t>Think twice before establishing revenue sharing arrangements; there are compliance and long-term financial considerations</a:t>
              </a:r>
            </a:p>
            <a:p>
              <a:pPr marL="285750" indent="-285750">
                <a:buFont typeface="Arial" panose="020B0604020202020204" pitchFamily="34" charset="0"/>
                <a:buChar char="•"/>
              </a:pPr>
              <a:r>
                <a:rPr lang="en-US" sz="1200" i="1" dirty="0">
                  <a:solidFill>
                    <a:schemeClr val="tx1"/>
                  </a:solidFill>
                  <a:latin typeface="Gilmer Light" pitchFamily="2" charset="77"/>
                </a:rPr>
                <a:t>Set clear expectations for ongoing commitment and partnership</a:t>
              </a:r>
            </a:p>
            <a:p>
              <a:pPr marL="285750" indent="-285750">
                <a:buFont typeface="Arial" panose="020B0604020202020204" pitchFamily="34" charset="0"/>
                <a:buChar char="•"/>
              </a:pPr>
              <a:r>
                <a:rPr lang="en-US" sz="1200" i="1" dirty="0">
                  <a:solidFill>
                    <a:schemeClr val="tx1"/>
                  </a:solidFill>
                  <a:latin typeface="Gilmer Light" pitchFamily="2" charset="77"/>
                </a:rPr>
                <a:t>No matter how tempting, don’t move forward with a formal commitment if it’s not a good fit</a:t>
              </a:r>
            </a:p>
            <a:p>
              <a:pPr marL="285750" indent="-285750">
                <a:buFont typeface="Arial" panose="020B0604020202020204" pitchFamily="34" charset="0"/>
                <a:buChar char="•"/>
              </a:pPr>
              <a:r>
                <a:rPr lang="en-US" sz="1200" i="1" dirty="0">
                  <a:solidFill>
                    <a:schemeClr val="tx1"/>
                  </a:solidFill>
                  <a:latin typeface="Gilmer Light" pitchFamily="2" charset="77"/>
                </a:rPr>
                <a:t>This meeting may result in follow-up meetings to further define support and collaboration</a:t>
              </a:r>
            </a:p>
          </p:txBody>
        </p:sp>
      </p:grpSp>
      <p:grpSp>
        <p:nvGrpSpPr>
          <p:cNvPr id="20" name="Group 19">
            <a:extLst>
              <a:ext uri="{FF2B5EF4-FFF2-40B4-BE49-F238E27FC236}">
                <a16:creationId xmlns:a16="http://schemas.microsoft.com/office/drawing/2014/main" id="{C98373CC-6221-5542-9714-D37B9DEDB934}"/>
              </a:ext>
            </a:extLst>
          </p:cNvPr>
          <p:cNvGrpSpPr>
            <a:grpSpLocks noChangeAspect="1"/>
          </p:cNvGrpSpPr>
          <p:nvPr/>
        </p:nvGrpSpPr>
        <p:grpSpPr>
          <a:xfrm>
            <a:off x="9951299" y="1664844"/>
            <a:ext cx="822960" cy="822960"/>
            <a:chOff x="2799454" y="3708728"/>
            <a:chExt cx="1005840" cy="1005840"/>
          </a:xfrm>
          <a:solidFill>
            <a:schemeClr val="accent2">
              <a:lumMod val="75000"/>
            </a:schemeClr>
          </a:solidFill>
        </p:grpSpPr>
        <p:sp>
          <p:nvSpPr>
            <p:cNvPr id="21" name="Oval 20">
              <a:extLst>
                <a:ext uri="{FF2B5EF4-FFF2-40B4-BE49-F238E27FC236}">
                  <a16:creationId xmlns:a16="http://schemas.microsoft.com/office/drawing/2014/main" id="{1D3D3824-6CFE-7A46-A03C-ED5370E1F39B}"/>
                </a:ext>
              </a:extLst>
            </p:cNvPr>
            <p:cNvSpPr>
              <a:spLocks noChangeAspect="1"/>
            </p:cNvSpPr>
            <p:nvPr/>
          </p:nvSpPr>
          <p:spPr>
            <a:xfrm>
              <a:off x="2799454" y="3708728"/>
              <a:ext cx="1005840" cy="1005840"/>
            </a:xfrm>
            <a:prstGeom prst="ellipse">
              <a:avLst/>
            </a:prstGeom>
            <a:solidFill>
              <a:srgbClr val="56ABA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mer Light" pitchFamily="2" charset="77"/>
              </a:endParaRPr>
            </a:p>
          </p:txBody>
        </p:sp>
        <p:pic>
          <p:nvPicPr>
            <p:cNvPr id="22" name="Picture 21">
              <a:extLst>
                <a:ext uri="{FF2B5EF4-FFF2-40B4-BE49-F238E27FC236}">
                  <a16:creationId xmlns:a16="http://schemas.microsoft.com/office/drawing/2014/main" id="{ED8DC67A-8503-1844-BC6D-2DC232E691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7180" y="3979255"/>
              <a:ext cx="551889" cy="503193"/>
            </a:xfrm>
            <a:prstGeom prst="rect">
              <a:avLst/>
            </a:prstGeom>
            <a:noFill/>
          </p:spPr>
        </p:pic>
      </p:grpSp>
      <p:sp>
        <p:nvSpPr>
          <p:cNvPr id="23" name="Rectangle 22">
            <a:extLst>
              <a:ext uri="{FF2B5EF4-FFF2-40B4-BE49-F238E27FC236}">
                <a16:creationId xmlns:a16="http://schemas.microsoft.com/office/drawing/2014/main" id="{BB451316-7060-674A-BACA-7AA8903BDBA0}"/>
              </a:ext>
            </a:extLst>
          </p:cNvPr>
          <p:cNvSpPr/>
          <p:nvPr/>
        </p:nvSpPr>
        <p:spPr>
          <a:xfrm>
            <a:off x="411221" y="1492356"/>
            <a:ext cx="8021320" cy="4478149"/>
          </a:xfrm>
          <a:prstGeom prst="rect">
            <a:avLst/>
          </a:prstGeom>
        </p:spPr>
        <p:txBody>
          <a:bodyPr wrap="square">
            <a:spAutoFit/>
          </a:bodyPr>
          <a:lstStyle/>
          <a:p>
            <a:r>
              <a:rPr lang="en-US" b="1" dirty="0">
                <a:solidFill>
                  <a:srgbClr val="D17346"/>
                </a:solidFill>
                <a:latin typeface="Gilmer Light" pitchFamily="2" charset="77"/>
              </a:rPr>
              <a:t>Agenda </a:t>
            </a:r>
            <a:r>
              <a:rPr lang="en-US" i="1" dirty="0">
                <a:solidFill>
                  <a:srgbClr val="D17346"/>
                </a:solidFill>
                <a:latin typeface="Gilmer Light" pitchFamily="2" charset="77"/>
              </a:rPr>
              <a:t>(Gaining Commitment)</a:t>
            </a:r>
          </a:p>
          <a:p>
            <a:pPr marL="285750" indent="-285750">
              <a:spcAft>
                <a:spcPts val="200"/>
              </a:spcAft>
              <a:buFont typeface="Arial" panose="020B0604020202020204" pitchFamily="34" charset="0"/>
              <a:buChar char="•"/>
            </a:pPr>
            <a:r>
              <a:rPr lang="en-US" dirty="0">
                <a:latin typeface="Gilmer Light" pitchFamily="2" charset="77"/>
              </a:rPr>
              <a:t>Discuss purpose and goal of partnership</a:t>
            </a:r>
          </a:p>
          <a:p>
            <a:pPr marL="285750" indent="-285750">
              <a:spcAft>
                <a:spcPts val="200"/>
              </a:spcAft>
              <a:buFont typeface="Arial" panose="020B0604020202020204" pitchFamily="34" charset="0"/>
              <a:buChar char="•"/>
            </a:pPr>
            <a:r>
              <a:rPr lang="en-US" dirty="0">
                <a:latin typeface="Gilmer Light" pitchFamily="2" charset="77"/>
              </a:rPr>
              <a:t>Set expectations regarding referrals </a:t>
            </a:r>
          </a:p>
          <a:p>
            <a:pPr marL="742950" lvl="1" indent="-285750">
              <a:spcAft>
                <a:spcPts val="200"/>
              </a:spcAft>
              <a:buFont typeface="Arial" panose="020B0604020202020204" pitchFamily="34" charset="0"/>
              <a:buChar char="•"/>
            </a:pPr>
            <a:r>
              <a:rPr lang="en-US" dirty="0">
                <a:latin typeface="Gilmer Light" pitchFamily="2" charset="77"/>
              </a:rPr>
              <a:t>Estimated number of referrals</a:t>
            </a:r>
          </a:p>
          <a:p>
            <a:pPr marL="742950" lvl="1" indent="-285750">
              <a:spcAft>
                <a:spcPts val="200"/>
              </a:spcAft>
              <a:buFont typeface="Arial" panose="020B0604020202020204" pitchFamily="34" charset="0"/>
              <a:buChar char="•"/>
            </a:pPr>
            <a:r>
              <a:rPr lang="en-US" dirty="0">
                <a:latin typeface="Gilmer Light" pitchFamily="2" charset="77"/>
              </a:rPr>
              <a:t>Commitment to engaging in the process</a:t>
            </a:r>
          </a:p>
          <a:p>
            <a:pPr marL="285750" indent="-285750">
              <a:spcAft>
                <a:spcPts val="200"/>
              </a:spcAft>
              <a:buFont typeface="Arial" panose="020B0604020202020204" pitchFamily="34" charset="0"/>
              <a:buChar char="•"/>
            </a:pPr>
            <a:r>
              <a:rPr lang="en-US" dirty="0">
                <a:latin typeface="Gilmer Light" pitchFamily="2" charset="77"/>
              </a:rPr>
              <a:t>Establish an ongoing communication and relationship review frequency</a:t>
            </a:r>
          </a:p>
          <a:p>
            <a:pPr marL="285750" indent="-285750">
              <a:spcAft>
                <a:spcPts val="200"/>
              </a:spcAft>
              <a:buFont typeface="Arial" panose="020B0604020202020204" pitchFamily="34" charset="0"/>
              <a:buChar char="•"/>
            </a:pPr>
            <a:r>
              <a:rPr lang="en-US" dirty="0">
                <a:latin typeface="Gilmer Light" pitchFamily="2" charset="77"/>
              </a:rPr>
              <a:t>Legal/financial considerations (if applicable)</a:t>
            </a:r>
          </a:p>
          <a:p>
            <a:pPr marL="285750" indent="-285750">
              <a:spcAft>
                <a:spcPts val="200"/>
              </a:spcAft>
              <a:buFont typeface="Arial" panose="020B0604020202020204" pitchFamily="34" charset="0"/>
              <a:buChar char="•"/>
            </a:pPr>
            <a:r>
              <a:rPr lang="en-US" dirty="0">
                <a:latin typeface="Gilmer Light" pitchFamily="2" charset="77"/>
              </a:rPr>
              <a:t>Shared marketing opportunities</a:t>
            </a:r>
          </a:p>
          <a:p>
            <a:pPr marL="285750" indent="-285750">
              <a:spcAft>
                <a:spcPts val="200"/>
              </a:spcAft>
              <a:buFont typeface="Arial" panose="020B0604020202020204" pitchFamily="34" charset="0"/>
              <a:buChar char="•"/>
            </a:pPr>
            <a:r>
              <a:rPr lang="en-US" dirty="0">
                <a:latin typeface="Gilmer Light" pitchFamily="2" charset="77"/>
              </a:rPr>
              <a:t>Review your referral process (5-Step Roadmap for COIs)</a:t>
            </a:r>
          </a:p>
          <a:p>
            <a:pPr marL="285750" indent="-285750">
              <a:spcAft>
                <a:spcPts val="200"/>
              </a:spcAft>
              <a:buFont typeface="Arial" panose="020B0604020202020204" pitchFamily="34" charset="0"/>
              <a:buChar char="•"/>
            </a:pPr>
            <a:r>
              <a:rPr lang="en-US" dirty="0">
                <a:latin typeface="Gilmer Light" pitchFamily="2" charset="77"/>
              </a:rPr>
              <a:t>Gain commitment to move forward (or don’t)</a:t>
            </a:r>
          </a:p>
          <a:p>
            <a:pPr marL="742950" lvl="1" indent="-285750">
              <a:spcAft>
                <a:spcPts val="200"/>
              </a:spcAft>
              <a:buFont typeface="Arial" panose="020B0604020202020204" pitchFamily="34" charset="0"/>
              <a:buChar char="•"/>
            </a:pPr>
            <a:r>
              <a:rPr lang="en-US" i="1" dirty="0">
                <a:latin typeface="Gilmer Light" pitchFamily="2" charset="77"/>
              </a:rPr>
              <a:t>If yes: “Great. Let’s set up a time to follow up and discuss details about how we can best support one another on an ongoing basis. Are you available Friday to come to our office? You can meet the team while you’re there.”</a:t>
            </a:r>
          </a:p>
        </p:txBody>
      </p:sp>
    </p:spTree>
    <p:extLst>
      <p:ext uri="{BB962C8B-B14F-4D97-AF65-F5344CB8AC3E}">
        <p14:creationId xmlns:p14="http://schemas.microsoft.com/office/powerpoint/2010/main" val="1762707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2E865914-BBBD-DA49-8C13-298E009FA6AA}"/>
              </a:ext>
            </a:extLst>
          </p:cNvPr>
          <p:cNvSpPr txBox="1">
            <a:spLocks/>
          </p:cNvSpPr>
          <p:nvPr/>
        </p:nvSpPr>
        <p:spPr>
          <a:xfrm>
            <a:off x="9312442" y="64182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86A29A3-DEBC-F448-AD46-B5A885D2E19A}" type="slidenum">
              <a:rPr lang="en-US" smtClean="0">
                <a:solidFill>
                  <a:srgbClr val="9EBDBD"/>
                </a:solidFill>
                <a:latin typeface="Circe" panose="020B0502020203020203" pitchFamily="34" charset="77"/>
              </a:rPr>
              <a:pPr algn="r"/>
              <a:t>7</a:t>
            </a:fld>
            <a:endParaRPr lang="en-US" dirty="0">
              <a:solidFill>
                <a:srgbClr val="9EBDBD"/>
              </a:solidFill>
              <a:latin typeface="Circe" panose="020B0502020203020203" pitchFamily="34" charset="77"/>
            </a:endParaRPr>
          </a:p>
        </p:txBody>
      </p:sp>
      <p:sp>
        <p:nvSpPr>
          <p:cNvPr id="7" name="Title 41">
            <a:extLst>
              <a:ext uri="{FF2B5EF4-FFF2-40B4-BE49-F238E27FC236}">
                <a16:creationId xmlns:a16="http://schemas.microsoft.com/office/drawing/2014/main" id="{E005500F-1296-2B44-8370-351C37043D78}"/>
              </a:ext>
            </a:extLst>
          </p:cNvPr>
          <p:cNvSpPr txBox="1">
            <a:spLocks/>
          </p:cNvSpPr>
          <p:nvPr/>
        </p:nvSpPr>
        <p:spPr>
          <a:xfrm>
            <a:off x="327211" y="364573"/>
            <a:ext cx="10515600" cy="613098"/>
          </a:xfrm>
          <a:prstGeom prst="rect">
            <a:avLst/>
          </a:prstGeom>
        </p:spPr>
        <p:txBody>
          <a:bodyPr>
            <a:normAutofit lnSpcReduction="10000"/>
          </a:bodyPr>
          <a:lstStyle>
            <a:lvl1pPr algn="l" defTabSz="914400" rtl="0" eaLnBrk="1" latinLnBrk="0" hangingPunct="1">
              <a:lnSpc>
                <a:spcPct val="90000"/>
              </a:lnSpc>
              <a:spcBef>
                <a:spcPct val="0"/>
              </a:spcBef>
              <a:buNone/>
              <a:defRPr sz="4800" kern="1200" cap="all" baseline="0">
                <a:solidFill>
                  <a:srgbClr val="10253F"/>
                </a:solidFill>
                <a:latin typeface="Avenir Book" panose="02000503020000020003" pitchFamily="2" charset="0"/>
                <a:ea typeface="+mj-ea"/>
                <a:cs typeface="+mj-cs"/>
              </a:defRPr>
            </a:lvl1pPr>
          </a:lstStyle>
          <a:p>
            <a:r>
              <a:rPr lang="en-US" sz="3900" dirty="0">
                <a:solidFill>
                  <a:srgbClr val="004A4D"/>
                </a:solidFill>
                <a:latin typeface="Gilmer Light" pitchFamily="2" charset="77"/>
              </a:rPr>
              <a:t>Relationship check-Ins</a:t>
            </a:r>
          </a:p>
        </p:txBody>
      </p:sp>
      <p:sp>
        <p:nvSpPr>
          <p:cNvPr id="8" name="TextBox 7">
            <a:extLst>
              <a:ext uri="{FF2B5EF4-FFF2-40B4-BE49-F238E27FC236}">
                <a16:creationId xmlns:a16="http://schemas.microsoft.com/office/drawing/2014/main" id="{027DDA91-F402-D049-B45F-A2F62B31C810}"/>
              </a:ext>
            </a:extLst>
          </p:cNvPr>
          <p:cNvSpPr txBox="1"/>
          <p:nvPr/>
        </p:nvSpPr>
        <p:spPr>
          <a:xfrm>
            <a:off x="327211" y="1148888"/>
            <a:ext cx="10912099" cy="4560223"/>
          </a:xfrm>
          <a:prstGeom prst="rect">
            <a:avLst/>
          </a:prstGeom>
          <a:noFill/>
        </p:spPr>
        <p:txBody>
          <a:bodyPr wrap="square" rtlCol="0">
            <a:spAutoFit/>
          </a:bodyPr>
          <a:lstStyle/>
          <a:p>
            <a:r>
              <a:rPr lang="en-US" sz="1600" b="1" dirty="0">
                <a:solidFill>
                  <a:srgbClr val="D17346"/>
                </a:solidFill>
                <a:latin typeface="Gilmer Light" pitchFamily="2" charset="77"/>
              </a:rPr>
              <a:t>Purpose: </a:t>
            </a:r>
            <a:r>
              <a:rPr lang="en-US" sz="1600" dirty="0">
                <a:latin typeface="Gilmer Light" pitchFamily="2" charset="77"/>
              </a:rPr>
              <a:t>To review your commitment, relationship, mutual clients and potential opportunities</a:t>
            </a:r>
          </a:p>
          <a:p>
            <a:r>
              <a:rPr lang="en-US" sz="1600" b="1" dirty="0">
                <a:solidFill>
                  <a:srgbClr val="D17346"/>
                </a:solidFill>
                <a:latin typeface="Gilmer Light" pitchFamily="2" charset="77"/>
                <a:cs typeface="Calibri Light" panose="020F0302020204030204" pitchFamily="34" charset="0"/>
              </a:rPr>
              <a:t>Who: </a:t>
            </a:r>
            <a:r>
              <a:rPr lang="en-US" sz="1600" dirty="0">
                <a:latin typeface="Gilmer Light" pitchFamily="2" charset="77"/>
                <a:cs typeface="Calibri Light" panose="020F0302020204030204" pitchFamily="34" charset="0"/>
              </a:rPr>
              <a:t>COIs who have made a long-term commitment to a cross-referral relationship</a:t>
            </a:r>
          </a:p>
          <a:p>
            <a:endParaRPr lang="en-US" sz="1600" b="1" dirty="0">
              <a:solidFill>
                <a:schemeClr val="accent1">
                  <a:lumMod val="50000"/>
                </a:schemeClr>
              </a:solidFill>
              <a:latin typeface="Gilmer Light" pitchFamily="2" charset="77"/>
            </a:endParaRPr>
          </a:p>
          <a:p>
            <a:r>
              <a:rPr lang="en-US" sz="1600" b="1" dirty="0">
                <a:solidFill>
                  <a:srgbClr val="D17346"/>
                </a:solidFill>
                <a:latin typeface="Gilmer Light" pitchFamily="2" charset="77"/>
              </a:rPr>
              <a:t>Agenda </a:t>
            </a:r>
            <a:r>
              <a:rPr lang="en-US" sz="1600" i="1" dirty="0">
                <a:solidFill>
                  <a:srgbClr val="D17346"/>
                </a:solidFill>
                <a:latin typeface="Gilmer Light" pitchFamily="2" charset="77"/>
              </a:rPr>
              <a:t>(Checking In)</a:t>
            </a:r>
          </a:p>
          <a:p>
            <a:pPr marL="285750" lvl="2" indent="-285750">
              <a:spcAft>
                <a:spcPts val="200"/>
              </a:spcAft>
              <a:buFont typeface="Arial" panose="020B0604020202020204" pitchFamily="34" charset="0"/>
              <a:buChar char="•"/>
            </a:pPr>
            <a:r>
              <a:rPr lang="en-US" sz="1600" dirty="0">
                <a:latin typeface="Gilmer Light" pitchFamily="2" charset="77"/>
              </a:rPr>
              <a:t>How have you been? </a:t>
            </a:r>
          </a:p>
          <a:p>
            <a:pPr marL="742950" lvl="3" indent="-285750">
              <a:spcAft>
                <a:spcPts val="200"/>
              </a:spcAft>
              <a:buFont typeface="Arial" panose="020B0604020202020204" pitchFamily="34" charset="0"/>
              <a:buChar char="•"/>
            </a:pPr>
            <a:r>
              <a:rPr lang="en-US" sz="1600" dirty="0">
                <a:latin typeface="Gilmer Light" pitchFamily="2" charset="77"/>
              </a:rPr>
              <a:t>Small talk is an important part of rapport and relationship building</a:t>
            </a:r>
          </a:p>
          <a:p>
            <a:pPr marL="285750" lvl="2" indent="-285750">
              <a:spcAft>
                <a:spcPts val="200"/>
              </a:spcAft>
              <a:buFont typeface="Arial" panose="020B0604020202020204" pitchFamily="34" charset="0"/>
              <a:buChar char="•"/>
            </a:pPr>
            <a:r>
              <a:rPr lang="en-US" sz="1600" dirty="0">
                <a:latin typeface="Gilmer Light" pitchFamily="2" charset="77"/>
              </a:rPr>
              <a:t>What’s happened in the last 90 days?</a:t>
            </a:r>
          </a:p>
          <a:p>
            <a:pPr marL="742950" lvl="3" indent="-285750">
              <a:spcAft>
                <a:spcPts val="200"/>
              </a:spcAft>
              <a:buFont typeface="Arial" panose="020B0604020202020204" pitchFamily="34" charset="0"/>
              <a:buChar char="•"/>
            </a:pPr>
            <a:r>
              <a:rPr lang="en-US" sz="1600" dirty="0">
                <a:latin typeface="Gilmer Light" pitchFamily="2" charset="77"/>
              </a:rPr>
              <a:t>New clients coming on board</a:t>
            </a:r>
          </a:p>
          <a:p>
            <a:pPr marL="742950" lvl="3" indent="-285750">
              <a:spcAft>
                <a:spcPts val="200"/>
              </a:spcAft>
              <a:buFont typeface="Arial" panose="020B0604020202020204" pitchFamily="34" charset="0"/>
              <a:buChar char="•"/>
            </a:pPr>
            <a:r>
              <a:rPr lang="en-US" sz="1600" dirty="0">
                <a:latin typeface="Gilmer Light" pitchFamily="2" charset="77"/>
              </a:rPr>
              <a:t>Mutual clients with needs/questions</a:t>
            </a:r>
          </a:p>
          <a:p>
            <a:pPr marL="742950" lvl="3" indent="-285750">
              <a:spcAft>
                <a:spcPts val="200"/>
              </a:spcAft>
              <a:buFont typeface="Arial" panose="020B0604020202020204" pitchFamily="34" charset="0"/>
              <a:buChar char="•"/>
            </a:pPr>
            <a:r>
              <a:rPr lang="en-US" sz="1600" dirty="0">
                <a:latin typeface="Gilmer Light" pitchFamily="2" charset="77"/>
              </a:rPr>
              <a:t>Business issues</a:t>
            </a:r>
          </a:p>
          <a:p>
            <a:pPr marL="285750" lvl="2" indent="-285750">
              <a:spcAft>
                <a:spcPts val="200"/>
              </a:spcAft>
              <a:buFont typeface="Arial" panose="020B0604020202020204" pitchFamily="34" charset="0"/>
              <a:buChar char="•"/>
            </a:pPr>
            <a:r>
              <a:rPr lang="en-US" sz="1600" dirty="0">
                <a:latin typeface="Gilmer Light" pitchFamily="2" charset="77"/>
              </a:rPr>
              <a:t>What do the next 90 days look like?</a:t>
            </a:r>
          </a:p>
          <a:p>
            <a:pPr marL="742950" lvl="3" indent="-285750">
              <a:spcAft>
                <a:spcPts val="200"/>
              </a:spcAft>
              <a:buFont typeface="Arial" panose="020B0604020202020204" pitchFamily="34" charset="0"/>
              <a:buChar char="•"/>
            </a:pPr>
            <a:r>
              <a:rPr lang="en-US" sz="1600" dirty="0">
                <a:latin typeface="Gilmer Light" pitchFamily="2" charset="77"/>
              </a:rPr>
              <a:t>Discuss leads and prospect opportunities</a:t>
            </a:r>
          </a:p>
          <a:p>
            <a:pPr marL="742950" lvl="3" indent="-285750">
              <a:spcAft>
                <a:spcPts val="200"/>
              </a:spcAft>
              <a:buFont typeface="Arial" panose="020B0604020202020204" pitchFamily="34" charset="0"/>
              <a:buChar char="•"/>
            </a:pPr>
            <a:r>
              <a:rPr lang="en-US" sz="1600" dirty="0">
                <a:latin typeface="Gilmer Light" pitchFamily="2" charset="77"/>
              </a:rPr>
              <a:t>Anticipated client needs</a:t>
            </a:r>
          </a:p>
          <a:p>
            <a:pPr marL="285750" lvl="2" indent="-285750">
              <a:spcAft>
                <a:spcPts val="200"/>
              </a:spcAft>
              <a:buFont typeface="Arial" panose="020B0604020202020204" pitchFamily="34" charset="0"/>
              <a:buChar char="•"/>
            </a:pPr>
            <a:r>
              <a:rPr lang="en-US" sz="1600" dirty="0">
                <a:latin typeface="Gilmer Light" pitchFamily="2" charset="77"/>
              </a:rPr>
              <a:t>Important Updates, Trends &amp; Information</a:t>
            </a:r>
          </a:p>
          <a:p>
            <a:pPr marL="742950" lvl="3" indent="-285750">
              <a:spcAft>
                <a:spcPts val="200"/>
              </a:spcAft>
              <a:buFont typeface="Arial" panose="020B0604020202020204" pitchFamily="34" charset="0"/>
              <a:buChar char="•"/>
            </a:pPr>
            <a:r>
              <a:rPr lang="en-US" sz="1600" dirty="0">
                <a:latin typeface="Gilmer Light" pitchFamily="2" charset="77"/>
              </a:rPr>
              <a:t>Share updates relevant to each other’s profession</a:t>
            </a:r>
          </a:p>
          <a:p>
            <a:pPr marL="285750" lvl="2" indent="-285750">
              <a:spcAft>
                <a:spcPts val="200"/>
              </a:spcAft>
              <a:buFont typeface="Arial" panose="020B0604020202020204" pitchFamily="34" charset="0"/>
              <a:buChar char="•"/>
            </a:pPr>
            <a:r>
              <a:rPr lang="en-US" sz="1600" dirty="0">
                <a:latin typeface="Gilmer Light" pitchFamily="2" charset="77"/>
              </a:rPr>
              <a:t>Note: If a proven influencer, may want to consider these meetings every month </a:t>
            </a:r>
            <a:br>
              <a:rPr lang="en-US" sz="1600" dirty="0">
                <a:latin typeface="Gilmer Light" pitchFamily="2" charset="77"/>
              </a:rPr>
            </a:br>
            <a:r>
              <a:rPr lang="en-US" sz="1600" dirty="0">
                <a:latin typeface="Gilmer Light" pitchFamily="2" charset="77"/>
              </a:rPr>
              <a:t>or two, instead of 4x per year</a:t>
            </a:r>
          </a:p>
        </p:txBody>
      </p:sp>
      <p:grpSp>
        <p:nvGrpSpPr>
          <p:cNvPr id="9" name="Group 8">
            <a:extLst>
              <a:ext uri="{FF2B5EF4-FFF2-40B4-BE49-F238E27FC236}">
                <a16:creationId xmlns:a16="http://schemas.microsoft.com/office/drawing/2014/main" id="{54743214-6516-2A4D-A886-F283CC65222D}"/>
              </a:ext>
            </a:extLst>
          </p:cNvPr>
          <p:cNvGrpSpPr/>
          <p:nvPr/>
        </p:nvGrpSpPr>
        <p:grpSpPr>
          <a:xfrm>
            <a:off x="8722393" y="2781673"/>
            <a:ext cx="2836000" cy="2476127"/>
            <a:chOff x="6174769" y="3663283"/>
            <a:chExt cx="2836000" cy="2476127"/>
          </a:xfrm>
        </p:grpSpPr>
        <p:sp>
          <p:nvSpPr>
            <p:cNvPr id="10" name="Rectangle 9">
              <a:extLst>
                <a:ext uri="{FF2B5EF4-FFF2-40B4-BE49-F238E27FC236}">
                  <a16:creationId xmlns:a16="http://schemas.microsoft.com/office/drawing/2014/main" id="{05835CEC-6958-7645-A452-362E1E603370}"/>
                </a:ext>
              </a:extLst>
            </p:cNvPr>
            <p:cNvSpPr/>
            <p:nvPr/>
          </p:nvSpPr>
          <p:spPr>
            <a:xfrm>
              <a:off x="6174769" y="3663283"/>
              <a:ext cx="2836000" cy="271719"/>
            </a:xfrm>
            <a:prstGeom prst="rect">
              <a:avLst/>
            </a:prstGeom>
            <a:solidFill>
              <a:srgbClr val="81949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latin typeface="Gilmer Light" pitchFamily="2" charset="77"/>
                </a:rPr>
                <a:t>Things to Consider</a:t>
              </a:r>
            </a:p>
          </p:txBody>
        </p:sp>
        <p:sp>
          <p:nvSpPr>
            <p:cNvPr id="11" name="Rectangle 10">
              <a:extLst>
                <a:ext uri="{FF2B5EF4-FFF2-40B4-BE49-F238E27FC236}">
                  <a16:creationId xmlns:a16="http://schemas.microsoft.com/office/drawing/2014/main" id="{F82C187A-3D9C-6A47-9A5D-E0845FCFCDCC}"/>
                </a:ext>
              </a:extLst>
            </p:cNvPr>
            <p:cNvSpPr/>
            <p:nvPr/>
          </p:nvSpPr>
          <p:spPr>
            <a:xfrm>
              <a:off x="6174769" y="3935003"/>
              <a:ext cx="2836000" cy="2204407"/>
            </a:xfrm>
            <a:prstGeom prst="rect">
              <a:avLst/>
            </a:prstGeom>
            <a:solidFill>
              <a:srgbClr val="819494">
                <a:alpha val="67059"/>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i="1" dirty="0">
                  <a:solidFill>
                    <a:schemeClr val="tx1"/>
                  </a:solidFill>
                  <a:latin typeface="Gilmer Light" pitchFamily="2" charset="77"/>
                </a:rPr>
                <a:t>Think twice before establishing revenue sharing arrangements; there are compliance and long-term financial considerations</a:t>
              </a:r>
            </a:p>
            <a:p>
              <a:pPr marL="285750" indent="-285750">
                <a:buFont typeface="Arial" panose="020B0604020202020204" pitchFamily="34" charset="0"/>
                <a:buChar char="•"/>
              </a:pPr>
              <a:r>
                <a:rPr lang="en-US" sz="1200" i="1" dirty="0">
                  <a:solidFill>
                    <a:schemeClr val="tx1"/>
                  </a:solidFill>
                  <a:latin typeface="Gilmer Light" pitchFamily="2" charset="77"/>
                </a:rPr>
                <a:t>Set clear expectations for ongoing commitment and partnership</a:t>
              </a:r>
            </a:p>
            <a:p>
              <a:pPr marL="285750" indent="-285750">
                <a:buFont typeface="Arial" panose="020B0604020202020204" pitchFamily="34" charset="0"/>
                <a:buChar char="•"/>
              </a:pPr>
              <a:r>
                <a:rPr lang="en-US" sz="1200" i="1" dirty="0">
                  <a:solidFill>
                    <a:schemeClr val="tx1"/>
                  </a:solidFill>
                  <a:latin typeface="Gilmer Light" pitchFamily="2" charset="77"/>
                </a:rPr>
                <a:t>No matter how tempting, don’t move forward with a formal commitment if it’s not a good fit</a:t>
              </a:r>
            </a:p>
          </p:txBody>
        </p:sp>
      </p:grpSp>
      <p:sp>
        <p:nvSpPr>
          <p:cNvPr id="13" name="Oval 12">
            <a:extLst>
              <a:ext uri="{FF2B5EF4-FFF2-40B4-BE49-F238E27FC236}">
                <a16:creationId xmlns:a16="http://schemas.microsoft.com/office/drawing/2014/main" id="{68C484AB-1C7B-5540-9863-8302E25CB8C7}"/>
              </a:ext>
            </a:extLst>
          </p:cNvPr>
          <p:cNvSpPr>
            <a:spLocks noChangeAspect="1"/>
          </p:cNvSpPr>
          <p:nvPr/>
        </p:nvSpPr>
        <p:spPr>
          <a:xfrm>
            <a:off x="9713596" y="1878936"/>
            <a:ext cx="731520" cy="731520"/>
          </a:xfrm>
          <a:prstGeom prst="ellipse">
            <a:avLst/>
          </a:prstGeom>
          <a:solidFill>
            <a:srgbClr val="81949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Gilmer Light" pitchFamily="2" charset="77"/>
            </a:endParaRPr>
          </a:p>
        </p:txBody>
      </p:sp>
      <p:pic>
        <p:nvPicPr>
          <p:cNvPr id="14" name="Picture 13">
            <a:extLst>
              <a:ext uri="{FF2B5EF4-FFF2-40B4-BE49-F238E27FC236}">
                <a16:creationId xmlns:a16="http://schemas.microsoft.com/office/drawing/2014/main" id="{1F216471-1B43-8247-8C46-AB1E636ED4DE}"/>
              </a:ext>
            </a:extLst>
          </p:cNvPr>
          <p:cNvPicPr>
            <a:picLocks noChangeAspect="1"/>
          </p:cNvPicPr>
          <p:nvPr/>
        </p:nvPicPr>
        <p:blipFill>
          <a:blip r:embed="rId3"/>
          <a:stretch>
            <a:fillRect/>
          </a:stretch>
        </p:blipFill>
        <p:spPr>
          <a:xfrm>
            <a:off x="9872726" y="2056276"/>
            <a:ext cx="428341" cy="374798"/>
          </a:xfrm>
          <a:prstGeom prst="rect">
            <a:avLst/>
          </a:prstGeom>
        </p:spPr>
      </p:pic>
    </p:spTree>
    <p:extLst>
      <p:ext uri="{BB962C8B-B14F-4D97-AF65-F5344CB8AC3E}">
        <p14:creationId xmlns:p14="http://schemas.microsoft.com/office/powerpoint/2010/main" val="834121671"/>
      </p:ext>
    </p:extLst>
  </p:cSld>
  <p:clrMapOvr>
    <a:masterClrMapping/>
  </p:clrMapOvr>
</p:sld>
</file>

<file path=ppt/theme/theme1.xml><?xml version="1.0" encoding="utf-8"?>
<a:theme xmlns:a="http://schemas.openxmlformats.org/drawingml/2006/main" name="BrandGuidelines_PPT_2020-v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2468A50-857E-3D4A-9E80-2957D6885D28}" vid="{615D1484-E069-5F47-A5A5-29B21A973B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BrandGuidelines_PPT_2020-v2</Template>
  <TotalTime>3577</TotalTime>
  <Words>1420</Words>
  <Application>Microsoft Office PowerPoint</Application>
  <PresentationFormat>Widescreen</PresentationFormat>
  <Paragraphs>128</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Avenir Book</vt:lpstr>
      <vt:lpstr>Calibri</vt:lpstr>
      <vt:lpstr>Circe</vt:lpstr>
      <vt:lpstr>Garamond</vt:lpstr>
      <vt:lpstr>Gilmer Light</vt:lpstr>
      <vt:lpstr>BrandGuidelines_PPT_2020-v2</vt:lpstr>
      <vt:lpstr>COI RELATIONSHIP Program Meeting Agendas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Bogan</dc:creator>
  <cp:lastModifiedBy>Allison</cp:lastModifiedBy>
  <cp:revision>284</cp:revision>
  <dcterms:created xsi:type="dcterms:W3CDTF">2019-02-26T12:49:44Z</dcterms:created>
  <dcterms:modified xsi:type="dcterms:W3CDTF">2021-01-25T23:55:14Z</dcterms:modified>
</cp:coreProperties>
</file>