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lison Foulk" initials="AF" lastIdx="5" clrIdx="6">
    <p:extLst>
      <p:ext uri="{19B8F6BF-5375-455C-9EA6-DF929625EA0E}">
        <p15:presenceInfo xmlns:p15="http://schemas.microsoft.com/office/powerpoint/2012/main" userId="6b8a15f27e661448" providerId="Windows Live"/>
      </p:ext>
    </p:extLst>
  </p:cmAuthor>
  <p:cmAuthor id="1" name="Rae Chicas" initials="RC" lastIdx="87" clrIdx="0">
    <p:extLst>
      <p:ext uri="{19B8F6BF-5375-455C-9EA6-DF929625EA0E}">
        <p15:presenceInfo xmlns:p15="http://schemas.microsoft.com/office/powerpoint/2012/main" userId="Rae Chicas" providerId="None"/>
      </p:ext>
    </p:extLst>
  </p:cmAuthor>
  <p:cmAuthor id="2" name="Stephanie Bogan" initials="SB" lastIdx="89" clrIdx="1"/>
  <p:cmAuthor id="3" name="Natalie Bergsma" initials="NB" lastIdx="312" clrIdx="2">
    <p:extLst>
      <p:ext uri="{19B8F6BF-5375-455C-9EA6-DF929625EA0E}">
        <p15:presenceInfo xmlns:p15="http://schemas.microsoft.com/office/powerpoint/2012/main" userId="3935565e91bd95cf" providerId="Windows Live"/>
      </p:ext>
    </p:extLst>
  </p:cmAuthor>
  <p:cmAuthor id="4" name="Matthew Jarvis" initials="MJ" lastIdx="1" clrIdx="3">
    <p:extLst>
      <p:ext uri="{19B8F6BF-5375-455C-9EA6-DF929625EA0E}">
        <p15:presenceInfo xmlns:p15="http://schemas.microsoft.com/office/powerpoint/2012/main" userId="S::matthew@jarvisfinancial.com::239649de-0ae0-4761-936b-dbae2bb0b451" providerId="AD"/>
      </p:ext>
    </p:extLst>
  </p:cmAuthor>
  <p:cmAuthor id="5" name="Team JFS" initials="" lastIdx="16" clrIdx="4"/>
  <p:cmAuthor id="6" name="Matthew Jarvis" initials="MJ [2]" lastIdx="42" clrIdx="5">
    <p:extLst>
      <p:ext uri="{19B8F6BF-5375-455C-9EA6-DF929625EA0E}">
        <p15:presenceInfo xmlns:p15="http://schemas.microsoft.com/office/powerpoint/2012/main" userId="S-1-5-21-782358059-4051950369-2677503761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494"/>
    <a:srgbClr val="56ABA8"/>
    <a:srgbClr val="417E77"/>
    <a:srgbClr val="004A4D"/>
    <a:srgbClr val="86C6C5"/>
    <a:srgbClr val="BECAC9"/>
    <a:srgbClr val="D17346"/>
    <a:srgbClr val="A7D8D5"/>
    <a:srgbClr val="413F42"/>
    <a:srgbClr val="EA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4"/>
    <p:restoredTop sz="89474" autoAdjust="0"/>
  </p:normalViewPr>
  <p:slideViewPr>
    <p:cSldViewPr snapToGrid="0" snapToObjects="1">
      <p:cViewPr varScale="1">
        <p:scale>
          <a:sx n="108" d="100"/>
          <a:sy n="108" d="100"/>
        </p:scale>
        <p:origin x="224" y="54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CC71C-C981-894C-B836-7A5B44B74E11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9A3E-83A6-CE49-913E-F894E46D6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in prior call.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4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0204BD-98AE-2947-97E2-725545AB7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39426" b="20841"/>
          <a:stretch/>
        </p:blipFill>
        <p:spPr>
          <a:xfrm>
            <a:off x="-1" y="233265"/>
            <a:ext cx="4274708" cy="6624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66FD4-1DC4-5E4B-A8B3-787F58445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9373730" y="3340418"/>
            <a:ext cx="5226112" cy="4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5E3DD8-A385-FA44-8C16-9CBD71F4C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3686" t="13372" r="16667" b="20735"/>
          <a:stretch/>
        </p:blipFill>
        <p:spPr>
          <a:xfrm>
            <a:off x="9331" y="0"/>
            <a:ext cx="12192000" cy="685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FCE71-9753-1F48-B5E7-0D89848D1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2386" y="6515940"/>
            <a:ext cx="1987228" cy="1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49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2C36C-3711-7841-9BEE-7A2C933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B895D-9B92-5043-B140-EB902AFB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8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10253F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A6C1CB-0AAC-5344-937E-8CE1BC627ECF}"/>
              </a:ext>
            </a:extLst>
          </p:cNvPr>
          <p:cNvSpPr txBox="1">
            <a:spLocks/>
          </p:cNvSpPr>
          <p:nvPr/>
        </p:nvSpPr>
        <p:spPr>
          <a:xfrm>
            <a:off x="0" y="156090"/>
            <a:ext cx="12192000" cy="100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rgbClr val="10253F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4A4D"/>
                </a:solidFill>
                <a:latin typeface="Gilmer Light" pitchFamily="2" charset="77"/>
              </a:rPr>
              <a:t>Sample COI COMMUNICATION calendar</a:t>
            </a:r>
          </a:p>
          <a:p>
            <a:pPr algn="ctr"/>
            <a:r>
              <a:rPr lang="en-US" sz="1800" cap="none" dirty="0">
                <a:solidFill>
                  <a:schemeClr val="bg1">
                    <a:lumMod val="50000"/>
                  </a:schemeClr>
                </a:solidFill>
                <a:latin typeface="Gilmer Light" pitchFamily="2" charset="77"/>
              </a:rPr>
              <a:t>Customize The Below To Create A Consistent Communication Schedule For Centers Of Influence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671EC7-56B6-364F-A810-22F1B250D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1494"/>
              </p:ext>
            </p:extLst>
          </p:nvPr>
        </p:nvGraphicFramePr>
        <p:xfrm>
          <a:off x="1508792" y="1207623"/>
          <a:ext cx="10043515" cy="498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04">
                  <a:extLst>
                    <a:ext uri="{9D8B030D-6E8A-4147-A177-3AD203B41FA5}">
                      <a16:colId xmlns:a16="http://schemas.microsoft.com/office/drawing/2014/main" val="871957429"/>
                    </a:ext>
                  </a:extLst>
                </a:gridCol>
                <a:gridCol w="2205402">
                  <a:extLst>
                    <a:ext uri="{9D8B030D-6E8A-4147-A177-3AD203B41FA5}">
                      <a16:colId xmlns:a16="http://schemas.microsoft.com/office/drawing/2014/main" val="4178686969"/>
                    </a:ext>
                  </a:extLst>
                </a:gridCol>
                <a:gridCol w="2008703">
                  <a:extLst>
                    <a:ext uri="{9D8B030D-6E8A-4147-A177-3AD203B41FA5}">
                      <a16:colId xmlns:a16="http://schemas.microsoft.com/office/drawing/2014/main" val="2541450945"/>
                    </a:ext>
                  </a:extLst>
                </a:gridCol>
                <a:gridCol w="2008703">
                  <a:extLst>
                    <a:ext uri="{9D8B030D-6E8A-4147-A177-3AD203B41FA5}">
                      <a16:colId xmlns:a16="http://schemas.microsoft.com/office/drawing/2014/main" val="2193146193"/>
                    </a:ext>
                  </a:extLst>
                </a:gridCol>
                <a:gridCol w="2008703">
                  <a:extLst>
                    <a:ext uri="{9D8B030D-6E8A-4147-A177-3AD203B41FA5}">
                      <a16:colId xmlns:a16="http://schemas.microsoft.com/office/drawing/2014/main" val="102329486"/>
                    </a:ext>
                  </a:extLst>
                </a:gridCol>
              </a:tblGrid>
              <a:tr h="59832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Gilmer Light" pitchFamily="2" charset="77"/>
                      </a:endParaRPr>
                    </a:p>
                  </a:txBody>
                  <a:tcPr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Q1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Q2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Q3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Q4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95052"/>
                  </a:ext>
                </a:extLst>
              </a:tr>
              <a:tr h="9907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EVERYONE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4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COI mailing list: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MONTHLY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4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COI mailing list: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MONTHLY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4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COI mailing list: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MONTHLY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4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COI mailing list: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MONTHLY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7633"/>
                  </a:ext>
                </a:extLst>
              </a:tr>
              <a:tr h="1097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EMERGING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(FOCUS LIST)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E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Top 10: in-person 1x Other 90: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E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Tax season treat 1x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Annual CE event (May)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1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E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Mailing: monthly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4th of July letter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1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E7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Mailing: monthly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Business roundtable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1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144"/>
                  </a:ext>
                </a:extLst>
              </a:tr>
              <a:tr h="1097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ENGAGED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(REFERRERS)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B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In-person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Tax prep insert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Monthly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B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Tax season treats 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1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B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Business roundtable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1 touchpoint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B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YE client tax info</a:t>
                      </a:r>
                    </a:p>
                    <a:p>
                      <a:pPr lvl="0"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Top client board meets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12071"/>
                  </a:ext>
                </a:extLst>
              </a:tr>
              <a:tr h="9907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EXTINCT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Gilmer Light" pitchFamily="2" charset="77"/>
                          <a:ea typeface="+mn-ea"/>
                          <a:cs typeface="+mn-cs"/>
                        </a:rPr>
                        <a:t>COI mailing list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Gilmer Light" pitchFamily="2" charset="77"/>
                          <a:ea typeface="+mn-ea"/>
                          <a:cs typeface="+mn-cs"/>
                        </a:rPr>
                        <a:t>COI mailing list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Gilmer Light" pitchFamily="2" charset="77"/>
                          <a:ea typeface="+mn-ea"/>
                          <a:cs typeface="+mn-cs"/>
                        </a:rPr>
                        <a:t>COI mailing list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Gilmer Light" pitchFamily="2" charset="77"/>
                        </a:rPr>
                        <a:t>COI mailing list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3244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C0D31D9-8957-2D4E-A7F8-26783964228F}"/>
              </a:ext>
            </a:extLst>
          </p:cNvPr>
          <p:cNvGrpSpPr/>
          <p:nvPr/>
        </p:nvGrpSpPr>
        <p:grpSpPr>
          <a:xfrm>
            <a:off x="346939" y="1932081"/>
            <a:ext cx="1011381" cy="836162"/>
            <a:chOff x="393539" y="1791291"/>
            <a:chExt cx="1011381" cy="8361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193EB0-0B90-7B47-9E54-1056E6BE0648}"/>
                </a:ext>
              </a:extLst>
            </p:cNvPr>
            <p:cNvSpPr/>
            <p:nvPr/>
          </p:nvSpPr>
          <p:spPr>
            <a:xfrm>
              <a:off x="393539" y="1791291"/>
              <a:ext cx="836162" cy="83616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4A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6EC989C3-5A1E-074C-9354-989E10A7D69B}"/>
                </a:ext>
              </a:extLst>
            </p:cNvPr>
            <p:cNvSpPr/>
            <p:nvPr/>
          </p:nvSpPr>
          <p:spPr>
            <a:xfrm>
              <a:off x="1226916" y="2129741"/>
              <a:ext cx="178004" cy="208345"/>
            </a:xfrm>
            <a:prstGeom prst="rightArrow">
              <a:avLst/>
            </a:prstGeom>
            <a:solidFill>
              <a:srgbClr val="004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029B9-2918-F542-AEFD-5DCF60584430}"/>
              </a:ext>
            </a:extLst>
          </p:cNvPr>
          <p:cNvGrpSpPr/>
          <p:nvPr/>
        </p:nvGrpSpPr>
        <p:grpSpPr>
          <a:xfrm>
            <a:off x="346939" y="3032235"/>
            <a:ext cx="1011381" cy="836162"/>
            <a:chOff x="381964" y="2867737"/>
            <a:chExt cx="1011381" cy="8361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633C46-71E5-2B44-9F20-73ACEE9EE2DC}"/>
                </a:ext>
              </a:extLst>
            </p:cNvPr>
            <p:cNvSpPr/>
            <p:nvPr/>
          </p:nvSpPr>
          <p:spPr>
            <a:xfrm>
              <a:off x="381964" y="2867737"/>
              <a:ext cx="836162" cy="83616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417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8350DD3-22D0-F944-A32C-7B32E0B8C954}"/>
                </a:ext>
              </a:extLst>
            </p:cNvPr>
            <p:cNvSpPr/>
            <p:nvPr/>
          </p:nvSpPr>
          <p:spPr>
            <a:xfrm>
              <a:off x="1215341" y="3206187"/>
              <a:ext cx="178004" cy="208345"/>
            </a:xfrm>
            <a:prstGeom prst="rightArrow">
              <a:avLst/>
            </a:prstGeom>
            <a:solidFill>
              <a:srgbClr val="417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0118D1-2BD9-BF41-B33E-C8D0D6EB4E5F}"/>
              </a:ext>
            </a:extLst>
          </p:cNvPr>
          <p:cNvGrpSpPr/>
          <p:nvPr/>
        </p:nvGrpSpPr>
        <p:grpSpPr>
          <a:xfrm>
            <a:off x="346939" y="4217673"/>
            <a:ext cx="1011381" cy="836162"/>
            <a:chOff x="405113" y="4002056"/>
            <a:chExt cx="1011381" cy="83616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89931B-5785-C647-9F88-8933A61E6A1C}"/>
                </a:ext>
              </a:extLst>
            </p:cNvPr>
            <p:cNvSpPr/>
            <p:nvPr/>
          </p:nvSpPr>
          <p:spPr>
            <a:xfrm>
              <a:off x="405113" y="4002056"/>
              <a:ext cx="836162" cy="83616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56AB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8BCA25B-385D-A64E-B6F4-B3E0D9DA1386}"/>
                </a:ext>
              </a:extLst>
            </p:cNvPr>
            <p:cNvSpPr/>
            <p:nvPr/>
          </p:nvSpPr>
          <p:spPr>
            <a:xfrm>
              <a:off x="1238490" y="4340506"/>
              <a:ext cx="178004" cy="208345"/>
            </a:xfrm>
            <a:prstGeom prst="rightArrow">
              <a:avLst/>
            </a:prstGeom>
            <a:solidFill>
              <a:srgbClr val="5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8C874-53B1-CD46-8AA9-A87F1B0E0E66}"/>
              </a:ext>
            </a:extLst>
          </p:cNvPr>
          <p:cNvGrpSpPr/>
          <p:nvPr/>
        </p:nvGrpSpPr>
        <p:grpSpPr>
          <a:xfrm>
            <a:off x="346939" y="5294424"/>
            <a:ext cx="1011381" cy="836162"/>
            <a:chOff x="393538" y="5066927"/>
            <a:chExt cx="1011381" cy="8361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17C1F2-95C7-FB4C-B74B-6CB70FA0917D}"/>
                </a:ext>
              </a:extLst>
            </p:cNvPr>
            <p:cNvSpPr/>
            <p:nvPr/>
          </p:nvSpPr>
          <p:spPr>
            <a:xfrm>
              <a:off x="393538" y="5066927"/>
              <a:ext cx="836162" cy="836162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819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E5FC626F-2309-9643-AF7B-56C847AB4C84}"/>
                </a:ext>
              </a:extLst>
            </p:cNvPr>
            <p:cNvSpPr/>
            <p:nvPr/>
          </p:nvSpPr>
          <p:spPr>
            <a:xfrm>
              <a:off x="1226915" y="5416952"/>
              <a:ext cx="178004" cy="208345"/>
            </a:xfrm>
            <a:prstGeom prst="rightArrow">
              <a:avLst/>
            </a:prstGeom>
            <a:solidFill>
              <a:srgbClr val="81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DE9FB4-1AA7-E344-971F-94CBC3EF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18" y="5422361"/>
            <a:ext cx="491675" cy="49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0DD72-44BE-B540-829C-A6950F010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33" y="4353050"/>
            <a:ext cx="437413" cy="52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D995E-34FD-AA47-BC74-B332A18F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24" y="3223119"/>
            <a:ext cx="435511" cy="4355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011DA8-5A77-864E-98D4-379C417B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59" y="2116352"/>
            <a:ext cx="481359" cy="4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41580"/>
      </p:ext>
    </p:extLst>
  </p:cSld>
  <p:clrMapOvr>
    <a:masterClrMapping/>
  </p:clrMapOvr>
</p:sld>
</file>

<file path=ppt/theme/theme1.xml><?xml version="1.0" encoding="utf-8"?>
<a:theme xmlns:a="http://schemas.openxmlformats.org/drawingml/2006/main" name="BrandGuidelines_PPT_2020-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2468A50-857E-3D4A-9E80-2957D6885D28}" vid="{615D1484-E069-5F47-A5A5-29B21A973B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BrandGuidelines_PPT_2020-v2</Template>
  <TotalTime>3553</TotalTime>
  <Words>129</Words>
  <Application>Microsoft Macintosh PowerPoint</Application>
  <PresentationFormat>Widescreen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Gilmer Light</vt:lpstr>
      <vt:lpstr>BrandGuidelines_PPT_2020-v2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Bogan</dc:creator>
  <cp:lastModifiedBy>Rae Chicas</cp:lastModifiedBy>
  <cp:revision>278</cp:revision>
  <dcterms:created xsi:type="dcterms:W3CDTF">2019-02-26T12:49:44Z</dcterms:created>
  <dcterms:modified xsi:type="dcterms:W3CDTF">2021-01-21T23:27:44Z</dcterms:modified>
</cp:coreProperties>
</file>