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848" r:id="rId2"/>
    <p:sldId id="308" r:id="rId3"/>
    <p:sldId id="1056" r:id="rId4"/>
    <p:sldId id="1055" r:id="rId5"/>
    <p:sldId id="105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ley Jordan" initials="RJ" lastIdx="4" clrIdx="6">
    <p:extLst>
      <p:ext uri="{19B8F6BF-5375-455C-9EA6-DF929625EA0E}">
        <p15:presenceInfo xmlns:p15="http://schemas.microsoft.com/office/powerpoint/2012/main" userId="Riley Jordan" providerId="None"/>
      </p:ext>
    </p:extLst>
  </p:cmAuthor>
  <p:cmAuthor id="1" name="Rae Chicas" initials="RC" lastIdx="2" clrIdx="0">
    <p:extLst>
      <p:ext uri="{19B8F6BF-5375-455C-9EA6-DF929625EA0E}">
        <p15:presenceInfo xmlns:p15="http://schemas.microsoft.com/office/powerpoint/2012/main" userId="Rae Chicas" providerId="None"/>
      </p:ext>
    </p:extLst>
  </p:cmAuthor>
  <p:cmAuthor id="8" name="Allison Foulk" initials="AF" lastIdx="3" clrIdx="7">
    <p:extLst>
      <p:ext uri="{19B8F6BF-5375-455C-9EA6-DF929625EA0E}">
        <p15:presenceInfo xmlns:p15="http://schemas.microsoft.com/office/powerpoint/2012/main" userId="6b8a15f27e661448" providerId="Windows Live"/>
      </p:ext>
    </p:extLst>
  </p:cmAuthor>
  <p:cmAuthor id="2" name="Stephanie Bogan" initials="SB" lastIdx="13" clrIdx="1"/>
  <p:cmAuthor id="3" name="Natalie Bergsma" initials="NB" lastIdx="4" clrIdx="2">
    <p:extLst>
      <p:ext uri="{19B8F6BF-5375-455C-9EA6-DF929625EA0E}">
        <p15:presenceInfo xmlns:p15="http://schemas.microsoft.com/office/powerpoint/2012/main" userId="3935565e91bd95cf" providerId="Windows Live"/>
      </p:ext>
    </p:extLst>
  </p:cmAuthor>
  <p:cmAuthor id="4" name="Natalie Bergsma" initials="NB [2]" lastIdx="21" clrIdx="3">
    <p:extLst>
      <p:ext uri="{19B8F6BF-5375-455C-9EA6-DF929625EA0E}">
        <p15:presenceInfo xmlns:p15="http://schemas.microsoft.com/office/powerpoint/2012/main" userId="Natalie Bergsma" providerId="None"/>
      </p:ext>
    </p:extLst>
  </p:cmAuthor>
  <p:cmAuthor id="5" name="Allison" initials="A" lastIdx="66" clrIdx="4">
    <p:extLst>
      <p:ext uri="{19B8F6BF-5375-455C-9EA6-DF929625EA0E}">
        <p15:presenceInfo xmlns:p15="http://schemas.microsoft.com/office/powerpoint/2012/main" userId="396bdbf0751436b1" providerId="Windows Live"/>
      </p:ext>
    </p:extLst>
  </p:cmAuthor>
  <p:cmAuthor id="6" name="Rae Chicas" initials="RC [2]" lastIdx="12" clrIdx="5">
    <p:extLst>
      <p:ext uri="{19B8F6BF-5375-455C-9EA6-DF929625EA0E}">
        <p15:presenceInfo xmlns:p15="http://schemas.microsoft.com/office/powerpoint/2012/main" userId="2c5dafefc671bf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CFB"/>
    <a:srgbClr val="A7D8D5"/>
    <a:srgbClr val="417E77"/>
    <a:srgbClr val="065052"/>
    <a:srgbClr val="D17346"/>
    <a:srgbClr val="E8E8E8"/>
    <a:srgbClr val="FFE0D1"/>
    <a:srgbClr val="FFC0A2"/>
    <a:srgbClr val="56ABA8"/>
    <a:srgbClr val="004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80476" autoAdjust="0"/>
  </p:normalViewPr>
  <p:slideViewPr>
    <p:cSldViewPr snapToGrid="0" snapToObjects="1">
      <p:cViewPr varScale="1">
        <p:scale>
          <a:sx n="61" d="100"/>
          <a:sy n="61" d="100"/>
        </p:scale>
        <p:origin x="12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0C312-986B-C145-8B84-AA08BEA4955A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AC6A8-59A5-844C-B831-4AFD6215C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6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AC6A8-59A5-844C-B831-4AFD6215C7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0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Conversation around what you did to “hone your steel”?</a:t>
            </a:r>
          </a:p>
          <a:p>
            <a:r>
              <a:rPr lang="en-US" dirty="0"/>
              <a:t>10 min each. </a:t>
            </a:r>
          </a:p>
          <a:p>
            <a:endParaRPr lang="en-US" dirty="0"/>
          </a:p>
          <a:p>
            <a:r>
              <a:rPr lang="en-US" dirty="0"/>
              <a:t>Cover #s first then, what are the levers that you each pull?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1732-194F-4AE6-989E-66E4773535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Stay on for 2 minutes talking about their assignments for Inbox Insight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AC6A8-59A5-844C-B831-4AFD6215C7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7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tablet&#10;&#10;Description automatically generated with low confidence">
            <a:extLst>
              <a:ext uri="{FF2B5EF4-FFF2-40B4-BE49-F238E27FC236}">
                <a16:creationId xmlns:a16="http://schemas.microsoft.com/office/drawing/2014/main" id="{3D58A54F-B4CE-4448-942D-5E6E7879F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" y="0"/>
            <a:ext cx="12190125" cy="6858000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1C1B2F8-B56E-6647-98F3-436235DF97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313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9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CCF9AF-7D91-EC42-B556-6240FF50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26" b="20841"/>
          <a:stretch/>
        </p:blipFill>
        <p:spPr>
          <a:xfrm>
            <a:off x="0" y="3744388"/>
            <a:ext cx="2009104" cy="31136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8B29E6-A171-0A4A-921A-7FC5CBB09B53}"/>
              </a:ext>
            </a:extLst>
          </p:cNvPr>
          <p:cNvGrpSpPr/>
          <p:nvPr userDrawn="1"/>
        </p:nvGrpSpPr>
        <p:grpSpPr>
          <a:xfrm>
            <a:off x="158999" y="6541612"/>
            <a:ext cx="2978804" cy="265925"/>
            <a:chOff x="9046327" y="6484633"/>
            <a:chExt cx="2978804" cy="2659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9DE615-B2DE-094A-8FB9-F6CD2785041B}"/>
                </a:ext>
              </a:extLst>
            </p:cNvPr>
            <p:cNvSpPr/>
            <p:nvPr userDrawn="1"/>
          </p:nvSpPr>
          <p:spPr>
            <a:xfrm>
              <a:off x="9250012" y="6504337"/>
              <a:ext cx="2775119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000" b="0" i="0" kern="1200" cap="all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mer Light" pitchFamily="2" charset="77"/>
                  <a:ea typeface="+mn-ea"/>
                  <a:cs typeface="Calibri" panose="020F0502020204030204" pitchFamily="34" charset="0"/>
                </a:rPr>
                <a:t>© 2021 Educe, Inc. &amp; Limitless Advisor</a:t>
              </a:r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348F0934-7A72-2F49-8522-DAFCBF9EC3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6327" y="6484633"/>
              <a:ext cx="214836" cy="25477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3F72D80-5316-BD4C-9638-F90533E000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5511" y="3190495"/>
            <a:ext cx="6800907" cy="5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2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125053-6262-2C41-BF72-D2154CDD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6000"/>
          </a:blip>
          <a:srcRect l="39426" b="20841"/>
          <a:stretch/>
        </p:blipFill>
        <p:spPr>
          <a:xfrm>
            <a:off x="0" y="2600912"/>
            <a:ext cx="2746949" cy="42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6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83BA29-B63C-DD4C-B2F1-2A2DEB36F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386" y="303974"/>
            <a:ext cx="1987228" cy="156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3F1A69-DAA9-C049-A9BB-AB60A9C4C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5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D27EE4-DC98-2F45-8015-7229240AF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6" t="13372" r="16667" b="2073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BC184-1C48-8345-B5FE-AC12959882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386" y="6249968"/>
            <a:ext cx="1987228" cy="1560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675A10-3F66-9C4E-9E7B-40E8B74CF041}"/>
              </a:ext>
            </a:extLst>
          </p:cNvPr>
          <p:cNvGrpSpPr/>
          <p:nvPr userDrawn="1"/>
        </p:nvGrpSpPr>
        <p:grpSpPr>
          <a:xfrm>
            <a:off x="4606598" y="6446374"/>
            <a:ext cx="2978804" cy="265925"/>
            <a:chOff x="9046327" y="6484633"/>
            <a:chExt cx="2978804" cy="2659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78C8B7-D7AF-2B44-BE6F-809C8C458DFF}"/>
                </a:ext>
              </a:extLst>
            </p:cNvPr>
            <p:cNvSpPr/>
            <p:nvPr userDrawn="1"/>
          </p:nvSpPr>
          <p:spPr>
            <a:xfrm>
              <a:off x="9250012" y="6504337"/>
              <a:ext cx="2775119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000" b="0" i="0" kern="1200" cap="all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mer Light" pitchFamily="2" charset="77"/>
                  <a:ea typeface="+mn-ea"/>
                  <a:cs typeface="Calibri" panose="020F0502020204030204" pitchFamily="34" charset="0"/>
                </a:rPr>
                <a:t>© 2021 Educe, Inc. &amp; Limitless Advisor</a:t>
              </a:r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410D0C4E-BA3E-1146-9B49-225A881937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6327" y="6484633"/>
              <a:ext cx="214836" cy="254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291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D27EE4-DC98-2F45-8015-7229240AF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6" t="13372" r="16667" b="2073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3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2F2E32-ABFE-2B4F-A7A1-0DA3DD83E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3000"/>
          </a:blip>
          <a:srcRect l="39426" b="20841"/>
          <a:stretch/>
        </p:blipFill>
        <p:spPr>
          <a:xfrm>
            <a:off x="-1" y="233265"/>
            <a:ext cx="4274708" cy="662473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BA4773-7572-0543-961C-51F835FAE8F7}"/>
              </a:ext>
            </a:extLst>
          </p:cNvPr>
          <p:cNvGrpSpPr/>
          <p:nvPr userDrawn="1"/>
        </p:nvGrpSpPr>
        <p:grpSpPr>
          <a:xfrm>
            <a:off x="159001" y="6491772"/>
            <a:ext cx="2967583" cy="265925"/>
            <a:chOff x="9046327" y="6484633"/>
            <a:chExt cx="2967583" cy="2659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F28B55-0E11-F647-8FDF-C52B2C01E337}"/>
                </a:ext>
              </a:extLst>
            </p:cNvPr>
            <p:cNvSpPr/>
            <p:nvPr userDrawn="1"/>
          </p:nvSpPr>
          <p:spPr>
            <a:xfrm>
              <a:off x="9250012" y="6504337"/>
              <a:ext cx="2763898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000" b="0" i="0" kern="1200" cap="all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mer Light" pitchFamily="2" charset="77"/>
                  <a:ea typeface="+mn-ea"/>
                  <a:cs typeface="Calibri" panose="020F0502020204030204" pitchFamily="34" charset="0"/>
                </a:rPr>
                <a:t>© 2021 Educe, Inc. &amp; Limitless Advisor</a:t>
              </a:r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A3B2C777-B5BB-8244-A541-7555ADA2F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6327" y="6484633"/>
              <a:ext cx="214836" cy="25477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B67F802-3061-7B43-907D-749D6FEC2D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5511" y="3190495"/>
            <a:ext cx="6800907" cy="5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81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61013787-8E7B-1147-A2BA-E1727BF59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31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0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2F2E32-ABFE-2B4F-A7A1-0DA3DD83E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3000"/>
          </a:blip>
          <a:srcRect l="39426" b="20841"/>
          <a:stretch/>
        </p:blipFill>
        <p:spPr>
          <a:xfrm>
            <a:off x="-1" y="233265"/>
            <a:ext cx="4274708" cy="662473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BA4773-7572-0543-961C-51F835FAE8F7}"/>
              </a:ext>
            </a:extLst>
          </p:cNvPr>
          <p:cNvGrpSpPr/>
          <p:nvPr userDrawn="1"/>
        </p:nvGrpSpPr>
        <p:grpSpPr>
          <a:xfrm>
            <a:off x="159001" y="6491772"/>
            <a:ext cx="2967583" cy="265925"/>
            <a:chOff x="9046327" y="6484633"/>
            <a:chExt cx="2967583" cy="2659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F28B55-0E11-F647-8FDF-C52B2C01E337}"/>
                </a:ext>
              </a:extLst>
            </p:cNvPr>
            <p:cNvSpPr/>
            <p:nvPr userDrawn="1"/>
          </p:nvSpPr>
          <p:spPr>
            <a:xfrm>
              <a:off x="9250012" y="6504337"/>
              <a:ext cx="2763898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000" b="0" i="0" kern="1200" cap="all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mer Light" pitchFamily="2" charset="77"/>
                  <a:ea typeface="+mn-ea"/>
                  <a:cs typeface="Calibri" panose="020F0502020204030204" pitchFamily="34" charset="0"/>
                </a:rPr>
                <a:t>© 2021 Educe, Inc. &amp; Limitless Advisor</a:t>
              </a:r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A3B2C777-B5BB-8244-A541-7555ADA2F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6327" y="6484633"/>
              <a:ext cx="214836" cy="254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0617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0F925A-3E95-6C4F-AB14-EB264CCDD6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364"/>
            <a:ext cx="12192001" cy="68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94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0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E2BDF9-5587-3242-BA33-D0473086A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26" b="20841"/>
          <a:stretch/>
        </p:blipFill>
        <p:spPr>
          <a:xfrm>
            <a:off x="1" y="3744388"/>
            <a:ext cx="2009104" cy="311361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7C7EAFD-C69F-2042-B2DA-B431C5A5AEB3}"/>
              </a:ext>
            </a:extLst>
          </p:cNvPr>
          <p:cNvGrpSpPr/>
          <p:nvPr userDrawn="1"/>
        </p:nvGrpSpPr>
        <p:grpSpPr>
          <a:xfrm>
            <a:off x="9046327" y="6484633"/>
            <a:ext cx="2978804" cy="265925"/>
            <a:chOff x="9046327" y="6484633"/>
            <a:chExt cx="2978804" cy="2659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6D1670-F3E2-A74C-8C22-9059A375425E}"/>
                </a:ext>
              </a:extLst>
            </p:cNvPr>
            <p:cNvSpPr/>
            <p:nvPr userDrawn="1"/>
          </p:nvSpPr>
          <p:spPr>
            <a:xfrm>
              <a:off x="9250012" y="6504337"/>
              <a:ext cx="2775119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000" b="0" i="0" kern="1200" cap="all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mer Light" pitchFamily="2" charset="77"/>
                  <a:ea typeface="+mn-ea"/>
                  <a:cs typeface="Calibri" panose="020F0502020204030204" pitchFamily="34" charset="0"/>
                </a:rPr>
                <a:t>© 2021 Educe, Inc. &amp; Limitless Advisor</a:t>
              </a:r>
            </a:p>
          </p:txBody>
        </p:sp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817D3BA3-B193-B04F-8238-2BE164E92F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6327" y="6484633"/>
              <a:ext cx="214836" cy="254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076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72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754D2-D266-4874-8EC0-0CD8F3D3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07EA0-34A0-4987-B61E-E644E1477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18672-8037-46E2-B687-7A9F41F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A879-2B9F-4E96-8AEB-D3F826D67E67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DC578-FEA4-48DC-870E-B299C8DF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FE453-EEE4-4782-BC66-C433C77E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2944-AC0F-4C48-AF6F-FAEEE081E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8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ACB042-C89C-BF45-A1E4-D267A64E7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26" b="20841"/>
          <a:stretch/>
        </p:blipFill>
        <p:spPr>
          <a:xfrm flipV="1">
            <a:off x="0" y="0"/>
            <a:ext cx="1257300" cy="194850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17BEAE3-646C-D349-9AB5-55C72D0C20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" y="6491772"/>
            <a:ext cx="214836" cy="25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1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ACB042-C89C-BF45-A1E4-D267A64E7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26" b="20841"/>
          <a:stretch/>
        </p:blipFill>
        <p:spPr>
          <a:xfrm flipH="1" flipV="1">
            <a:off x="10934700" y="0"/>
            <a:ext cx="1257300" cy="19485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9213A3D-0286-364D-9E31-3AE322135ACE}"/>
              </a:ext>
            </a:extLst>
          </p:cNvPr>
          <p:cNvGrpSpPr/>
          <p:nvPr userDrawn="1"/>
        </p:nvGrpSpPr>
        <p:grpSpPr>
          <a:xfrm>
            <a:off x="9224417" y="6491772"/>
            <a:ext cx="2967583" cy="265925"/>
            <a:chOff x="9046327" y="6484633"/>
            <a:chExt cx="2967583" cy="2659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E20FA6-0871-A446-91C9-85D9DF09B820}"/>
                </a:ext>
              </a:extLst>
            </p:cNvPr>
            <p:cNvSpPr/>
            <p:nvPr userDrawn="1"/>
          </p:nvSpPr>
          <p:spPr>
            <a:xfrm>
              <a:off x="9250012" y="6504337"/>
              <a:ext cx="2763898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000" b="0" i="0" kern="1200" cap="all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mer Light" pitchFamily="2" charset="77"/>
                  <a:ea typeface="+mn-ea"/>
                  <a:cs typeface="Calibri" panose="020F0502020204030204" pitchFamily="34" charset="0"/>
                </a:rPr>
                <a:t>© 2021 Educe, Inc. &amp; Limitless Advisor</a:t>
              </a:r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A17BEAE3-646C-D349-9AB5-55C72D0C20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6327" y="6484633"/>
              <a:ext cx="214836" cy="254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384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6F8B3F-AA67-A740-98A2-B11D8E400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26" b="20841"/>
          <a:stretch/>
        </p:blipFill>
        <p:spPr>
          <a:xfrm rot="10800000" flipV="1">
            <a:off x="11345600" y="5512158"/>
            <a:ext cx="868425" cy="134584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F277BC9-6777-7546-99BD-3326B00E0354}"/>
              </a:ext>
            </a:extLst>
          </p:cNvPr>
          <p:cNvGrpSpPr/>
          <p:nvPr userDrawn="1"/>
        </p:nvGrpSpPr>
        <p:grpSpPr>
          <a:xfrm>
            <a:off x="159001" y="6491772"/>
            <a:ext cx="2967583" cy="265925"/>
            <a:chOff x="9046327" y="6484633"/>
            <a:chExt cx="2967583" cy="2659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B07246-AA7E-6A45-8703-941F5C2D4085}"/>
                </a:ext>
              </a:extLst>
            </p:cNvPr>
            <p:cNvSpPr/>
            <p:nvPr userDrawn="1"/>
          </p:nvSpPr>
          <p:spPr>
            <a:xfrm>
              <a:off x="9250012" y="6504337"/>
              <a:ext cx="2763898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000" b="0" i="0" kern="1200" cap="all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mer Light" pitchFamily="2" charset="77"/>
                  <a:ea typeface="+mn-ea"/>
                  <a:cs typeface="Calibri" panose="020F0502020204030204" pitchFamily="34" charset="0"/>
                </a:rPr>
                <a:t>© 2021 Educe, Inc. &amp; Limitless Advisor</a:t>
              </a:r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1C33A06A-065A-4044-89E7-DC9A62BB8D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6327" y="6484633"/>
              <a:ext cx="214836" cy="254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162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16D3FA-180A-474F-9DED-FD762FAEF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9000"/>
          </a:blip>
          <a:srcRect l="48101" t="8768" r="-1333" b="8768"/>
          <a:stretch/>
        </p:blipFill>
        <p:spPr>
          <a:xfrm flipH="1">
            <a:off x="8459008" y="0"/>
            <a:ext cx="3732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16D3FA-180A-474F-9DED-FD762FAEF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8000"/>
          </a:blip>
          <a:srcRect l="48101" t="8768" r="-1333" b="8768"/>
          <a:stretch/>
        </p:blipFill>
        <p:spPr>
          <a:xfrm rot="16200000" flipH="1">
            <a:off x="2777785" y="-2777785"/>
            <a:ext cx="663643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1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6481A9-12EF-1F43-B9F8-B77D5F720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6000"/>
          </a:blip>
          <a:srcRect l="39426" b="20841"/>
          <a:stretch/>
        </p:blipFill>
        <p:spPr>
          <a:xfrm>
            <a:off x="0" y="2600912"/>
            <a:ext cx="2746949" cy="42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1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0D0593-CB82-0E4B-8164-F43105C4D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6000"/>
          </a:blip>
          <a:srcRect l="39426" b="20841"/>
          <a:stretch/>
        </p:blipFill>
        <p:spPr>
          <a:xfrm>
            <a:off x="0" y="2600912"/>
            <a:ext cx="2746949" cy="425708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FD5FF14-70E3-BA41-81F4-F4EA479976C7}"/>
              </a:ext>
            </a:extLst>
          </p:cNvPr>
          <p:cNvGrpSpPr/>
          <p:nvPr userDrawn="1"/>
        </p:nvGrpSpPr>
        <p:grpSpPr>
          <a:xfrm>
            <a:off x="9213196" y="6471186"/>
            <a:ext cx="2978804" cy="265925"/>
            <a:chOff x="9046327" y="6484633"/>
            <a:chExt cx="2978804" cy="2659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DD892F-EF1A-4646-A055-DF74E20635CC}"/>
                </a:ext>
              </a:extLst>
            </p:cNvPr>
            <p:cNvSpPr/>
            <p:nvPr userDrawn="1"/>
          </p:nvSpPr>
          <p:spPr>
            <a:xfrm>
              <a:off x="9250012" y="6504337"/>
              <a:ext cx="2775119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000" b="0" i="0" kern="1200" cap="all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mer Light" pitchFamily="2" charset="77"/>
                  <a:ea typeface="+mn-ea"/>
                  <a:cs typeface="Calibri" panose="020F0502020204030204" pitchFamily="34" charset="0"/>
                </a:rPr>
                <a:t>© 2021 Educe, Inc. &amp; Limitless Advisor</a:t>
              </a:r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4C2E591B-8334-2748-B5D8-02FFFBB131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6327" y="6484633"/>
              <a:ext cx="214836" cy="254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12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Gilmer Light" pitchFamily="2" charset="77"/>
              </a:defRPr>
            </a:lvl1pPr>
          </a:lstStyle>
          <a:p>
            <a:fld id="{82EDB8D0-98ED-4B86-9D5F-E61ADC70144D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Gilmer Ligh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Gilmer Light" pitchFamily="2" charset="77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4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85" r:id="rId3"/>
    <p:sldLayoutId id="2147483689" r:id="rId4"/>
    <p:sldLayoutId id="2147483686" r:id="rId5"/>
    <p:sldLayoutId id="2147483677" r:id="rId6"/>
    <p:sldLayoutId id="2147483700" r:id="rId7"/>
    <p:sldLayoutId id="2147483678" r:id="rId8"/>
    <p:sldLayoutId id="2147483679" r:id="rId9"/>
    <p:sldLayoutId id="2147483665" r:id="rId10"/>
    <p:sldLayoutId id="2147483663" r:id="rId11"/>
    <p:sldLayoutId id="2147483680" r:id="rId12"/>
    <p:sldLayoutId id="2147483681" r:id="rId13"/>
    <p:sldLayoutId id="2147483699" r:id="rId14"/>
    <p:sldLayoutId id="2147483683" r:id="rId15"/>
    <p:sldLayoutId id="2147483695" r:id="rId16"/>
    <p:sldLayoutId id="2147483688" r:id="rId17"/>
    <p:sldLayoutId id="2147483684" r:id="rId18"/>
    <p:sldLayoutId id="214748368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Gilmer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mer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mer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mer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mer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mer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E987EC-7201-4C4C-9C19-206097A62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67230" y="3269499"/>
            <a:ext cx="6536224" cy="5133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619F9E-4066-B242-8FFB-47C95C986631}"/>
              </a:ext>
            </a:extLst>
          </p:cNvPr>
          <p:cNvSpPr txBox="1"/>
          <p:nvPr/>
        </p:nvSpPr>
        <p:spPr>
          <a:xfrm>
            <a:off x="2270202" y="2056157"/>
            <a:ext cx="510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nion Pro" panose="02040503050201020203" pitchFamily="18" charset="0"/>
              </a:rPr>
              <a:t>Take Your Survey: Drawing at end of call!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nion Pro" panose="02040503050201020203" pitchFamily="18" charset="0"/>
              </a:rPr>
              <a:t>Who’s got on an ugly sweater?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604A8E-932C-6E41-B188-72DDB9D827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6748">
            <a:off x="3164674" y="4084002"/>
            <a:ext cx="1537722" cy="16219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C50D18-8100-E54D-878D-7EC728E00E31}"/>
              </a:ext>
            </a:extLst>
          </p:cNvPr>
          <p:cNvSpPr txBox="1"/>
          <p:nvPr/>
        </p:nvSpPr>
        <p:spPr>
          <a:xfrm>
            <a:off x="2325214" y="5760034"/>
            <a:ext cx="298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AFC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mer Light" panose="00000400000000000000" pitchFamily="50" charset="0"/>
              </a:rPr>
              <a:t>FREE</a:t>
            </a:r>
            <a:br>
              <a:rPr lang="en-US" b="1" dirty="0">
                <a:solidFill>
                  <a:srgbClr val="EAFC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mer Light" panose="00000400000000000000" pitchFamily="50" charset="0"/>
              </a:rPr>
            </a:br>
            <a:r>
              <a:rPr lang="en-US" b="1" dirty="0">
                <a:solidFill>
                  <a:srgbClr val="EAFC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mer Light" panose="00000400000000000000" pitchFamily="50" charset="0"/>
              </a:rPr>
              <a:t>Learning Lab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27D00-F54E-D546-9F69-C92EC0876B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88" t="2216" r="23191" b="4788"/>
          <a:stretch/>
        </p:blipFill>
        <p:spPr>
          <a:xfrm>
            <a:off x="1" y="3412944"/>
            <a:ext cx="2809896" cy="3445056"/>
          </a:xfrm>
          <a:prstGeom prst="rect">
            <a:avLst/>
          </a:prstGeom>
        </p:spPr>
      </p:pic>
      <p:pic>
        <p:nvPicPr>
          <p:cNvPr id="6" name="Graphic 5" descr="Holiday tree with solid fill">
            <a:extLst>
              <a:ext uri="{FF2B5EF4-FFF2-40B4-BE49-F238E27FC236}">
                <a16:creationId xmlns:a16="http://schemas.microsoft.com/office/drawing/2014/main" id="{395F9C96-775D-CC48-B314-189E36A76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9300" y="118660"/>
            <a:ext cx="914400" cy="914400"/>
          </a:xfrm>
          <a:prstGeom prst="rect">
            <a:avLst/>
          </a:prstGeom>
        </p:spPr>
      </p:pic>
      <p:pic>
        <p:nvPicPr>
          <p:cNvPr id="13" name="Graphic 12" descr="Hanukkah Menorah with solid fill">
            <a:extLst>
              <a:ext uri="{FF2B5EF4-FFF2-40B4-BE49-F238E27FC236}">
                <a16:creationId xmlns:a16="http://schemas.microsoft.com/office/drawing/2014/main" id="{6DF64FF7-9273-5C4A-8B96-B5B630625B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883" y="1103981"/>
            <a:ext cx="865853" cy="865853"/>
          </a:xfrm>
          <a:prstGeom prst="rect">
            <a:avLst/>
          </a:prstGeom>
        </p:spPr>
      </p:pic>
      <p:pic>
        <p:nvPicPr>
          <p:cNvPr id="17" name="Graphic 16" descr="Gingerbread cookie with solid fill">
            <a:extLst>
              <a:ext uri="{FF2B5EF4-FFF2-40B4-BE49-F238E27FC236}">
                <a16:creationId xmlns:a16="http://schemas.microsoft.com/office/drawing/2014/main" id="{1D497C5B-F2D2-234B-8058-F9655F7469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2883" y="122134"/>
            <a:ext cx="914400" cy="914400"/>
          </a:xfrm>
          <a:prstGeom prst="rect">
            <a:avLst/>
          </a:prstGeom>
        </p:spPr>
      </p:pic>
      <p:pic>
        <p:nvPicPr>
          <p:cNvPr id="19" name="Graphic 18" descr="Present with solid fill">
            <a:extLst>
              <a:ext uri="{FF2B5EF4-FFF2-40B4-BE49-F238E27FC236}">
                <a16:creationId xmlns:a16="http://schemas.microsoft.com/office/drawing/2014/main" id="{250393E6-392B-A142-B954-AEDA8F1A47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1316" y="1077632"/>
            <a:ext cx="914400" cy="914400"/>
          </a:xfrm>
          <a:prstGeom prst="rect">
            <a:avLst/>
          </a:prstGeom>
        </p:spPr>
      </p:pic>
      <p:pic>
        <p:nvPicPr>
          <p:cNvPr id="21" name="Picture 20" descr="A picture containing person&#10;&#10;Description automatically generated">
            <a:extLst>
              <a:ext uri="{FF2B5EF4-FFF2-40B4-BE49-F238E27FC236}">
                <a16:creationId xmlns:a16="http://schemas.microsoft.com/office/drawing/2014/main" id="{34764226-879F-E148-9FBF-2E575848B0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34943" y="0"/>
            <a:ext cx="47570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53F25B-AC95-E84B-9FC1-ABBB59DC32A6}"/>
              </a:ext>
            </a:extLst>
          </p:cNvPr>
          <p:cNvSpPr txBox="1"/>
          <p:nvPr/>
        </p:nvSpPr>
        <p:spPr>
          <a:xfrm>
            <a:off x="1959426" y="48327"/>
            <a:ext cx="68773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ilmer Light" pitchFamily="2" charset="77"/>
              </a:rPr>
              <a:t>WELCOME</a:t>
            </a:r>
            <a:br>
              <a:rPr lang="en-US" sz="1200" dirty="0">
                <a:solidFill>
                  <a:schemeClr val="bg1"/>
                </a:solidFill>
                <a:latin typeface="Gilmer Light" pitchFamily="2" charset="77"/>
              </a:rPr>
            </a:br>
            <a:r>
              <a:rPr lang="en-US" sz="2800" dirty="0">
                <a:solidFill>
                  <a:srgbClr val="A7D8D5"/>
                </a:solidFill>
                <a:latin typeface="Gilmer Light" pitchFamily="2" charset="77"/>
              </a:rPr>
              <a:t>DECEMBER COACHING CALL</a:t>
            </a:r>
            <a:endParaRPr lang="en-US" sz="6600" dirty="0">
              <a:solidFill>
                <a:srgbClr val="A7D8D5"/>
              </a:solidFill>
              <a:latin typeface="Gilmer Light" pitchFamily="2" charset="77"/>
            </a:endParaRPr>
          </a:p>
          <a:p>
            <a:pPr algn="ctr"/>
            <a:r>
              <a:rPr lang="en-US" sz="2800" dirty="0">
                <a:solidFill>
                  <a:srgbClr val="A7D8D5"/>
                </a:solidFill>
                <a:latin typeface="Gilmer 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06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5">
            <a:extLst>
              <a:ext uri="{FF2B5EF4-FFF2-40B4-BE49-F238E27FC236}">
                <a16:creationId xmlns:a16="http://schemas.microsoft.com/office/drawing/2014/main" id="{4E4A86AE-96FF-9445-9EDE-32DB2F79D3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0626" cy="68526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F8FC4D-54D1-4FCC-A99C-E3E807F3AFCA}"/>
              </a:ext>
            </a:extLst>
          </p:cNvPr>
          <p:cNvSpPr txBox="1">
            <a:spLocks/>
          </p:cNvSpPr>
          <p:nvPr/>
        </p:nvSpPr>
        <p:spPr>
          <a:xfrm>
            <a:off x="179196" y="4833655"/>
            <a:ext cx="11471517" cy="2172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rgbClr val="10253F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4800" b="1" cap="none" spc="1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mer Light" panose="00000400000000000000" pitchFamily="50" charset="0"/>
              </a:rPr>
              <a:t>LIMITLESS COACHING CALL</a:t>
            </a:r>
          </a:p>
          <a:p>
            <a:r>
              <a:rPr lang="en-US" sz="4400" b="1" cap="none" dirty="0">
                <a:solidFill>
                  <a:srgbClr val="56AB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mer Light" panose="00000400000000000000" pitchFamily="50" charset="0"/>
              </a:rPr>
              <a:t>December 13, 2021</a:t>
            </a:r>
          </a:p>
          <a:p>
            <a:endParaRPr lang="en-US" sz="1100" cap="none" spc="150" dirty="0">
              <a:solidFill>
                <a:srgbClr val="56ABA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mer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6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4C709DB-B928-4F74-ADF7-79933B0AD762}"/>
              </a:ext>
            </a:extLst>
          </p:cNvPr>
          <p:cNvSpPr/>
          <p:nvPr/>
        </p:nvSpPr>
        <p:spPr>
          <a:xfrm>
            <a:off x="-713" y="4968413"/>
            <a:ext cx="12231141" cy="667309"/>
          </a:xfrm>
          <a:prstGeom prst="rect">
            <a:avLst/>
          </a:prstGeom>
          <a:solidFill>
            <a:srgbClr val="EA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8BE1A41-1169-4C24-8BFC-A6C230EF0CB1}"/>
              </a:ext>
            </a:extLst>
          </p:cNvPr>
          <p:cNvSpPr/>
          <p:nvPr/>
        </p:nvSpPr>
        <p:spPr>
          <a:xfrm>
            <a:off x="-19570" y="4286584"/>
            <a:ext cx="12231139" cy="66730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B282F4-573B-441F-8C1D-31D38F5B0D2E}"/>
              </a:ext>
            </a:extLst>
          </p:cNvPr>
          <p:cNvSpPr/>
          <p:nvPr/>
        </p:nvSpPr>
        <p:spPr>
          <a:xfrm>
            <a:off x="-19570" y="3612077"/>
            <a:ext cx="12231140" cy="667309"/>
          </a:xfrm>
          <a:prstGeom prst="rect">
            <a:avLst/>
          </a:prstGeom>
          <a:solidFill>
            <a:srgbClr val="EA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4B98DE-433E-4AB4-8A51-35C6D1BDE5D2}"/>
              </a:ext>
            </a:extLst>
          </p:cNvPr>
          <p:cNvSpPr/>
          <p:nvPr/>
        </p:nvSpPr>
        <p:spPr>
          <a:xfrm>
            <a:off x="-19569" y="2933951"/>
            <a:ext cx="12231139" cy="66730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1083F-8962-42A5-AFDD-462F60140FBA}"/>
              </a:ext>
            </a:extLst>
          </p:cNvPr>
          <p:cNvSpPr/>
          <p:nvPr/>
        </p:nvSpPr>
        <p:spPr>
          <a:xfrm>
            <a:off x="-19570" y="2266374"/>
            <a:ext cx="12231140" cy="667309"/>
          </a:xfrm>
          <a:prstGeom prst="rect">
            <a:avLst/>
          </a:prstGeom>
          <a:solidFill>
            <a:srgbClr val="EA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5E013-AF8B-494E-B42B-8D98FCE779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844573" y="-270177"/>
            <a:ext cx="11860714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cap="none" dirty="0">
                <a:solidFill>
                  <a:srgbClr val="004A4D"/>
                </a:solidFill>
                <a:latin typeface="Gilmer Light" panose="00000400000000000000" pitchFamily="50" charset="0"/>
              </a:rPr>
              <a:t>SUCCESS</a:t>
            </a:r>
            <a:r>
              <a:rPr lang="en-US" dirty="0">
                <a:solidFill>
                  <a:srgbClr val="004A4D"/>
                </a:solidFill>
                <a:latin typeface="Gilmer Light" panose="00000400000000000000" pitchFamily="50" charset="0"/>
              </a:rPr>
              <a:t> </a:t>
            </a:r>
            <a:r>
              <a:rPr lang="en-US" b="1" dirty="0">
                <a:solidFill>
                  <a:srgbClr val="004A4D"/>
                </a:solidFill>
                <a:latin typeface="Gilmer Light" panose="00000400000000000000" pitchFamily="50" charset="0"/>
              </a:rPr>
              <a:t>Spotlights</a:t>
            </a:r>
            <a:r>
              <a:rPr lang="en-US" dirty="0">
                <a:solidFill>
                  <a:srgbClr val="004A4D"/>
                </a:solidFill>
                <a:latin typeface="Gilmer Light" panose="00000400000000000000" pitchFamily="50" charset="0"/>
              </a:rPr>
              <a:t>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0F1F73-0B07-4218-BA9C-1B86259C4FA4}"/>
              </a:ext>
            </a:extLst>
          </p:cNvPr>
          <p:cNvGrpSpPr/>
          <p:nvPr/>
        </p:nvGrpSpPr>
        <p:grpSpPr>
          <a:xfrm>
            <a:off x="5633155" y="784538"/>
            <a:ext cx="1759783" cy="1285205"/>
            <a:chOff x="5819743" y="761328"/>
            <a:chExt cx="3161549" cy="2314933"/>
          </a:xfrm>
          <a:effectLst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564DA9-3083-4A29-BB76-ECA781AF1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29" b="129"/>
            <a:stretch/>
          </p:blipFill>
          <p:spPr>
            <a:xfrm>
              <a:off x="6542295" y="1497345"/>
              <a:ext cx="1578912" cy="1578916"/>
            </a:xfrm>
            <a:prstGeom prst="ellipse">
              <a:avLst/>
            </a:prstGeom>
            <a:ln w="25400" cap="rnd">
              <a:solidFill>
                <a:srgbClr val="417E77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7DF75B-66A2-43BE-8561-DF21FFF8DF68}"/>
                </a:ext>
              </a:extLst>
            </p:cNvPr>
            <p:cNvSpPr txBox="1"/>
            <p:nvPr/>
          </p:nvSpPr>
          <p:spPr>
            <a:xfrm>
              <a:off x="5819743" y="761328"/>
              <a:ext cx="3161549" cy="665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4A4D"/>
                  </a:solidFill>
                  <a:latin typeface="Gilmer Light" panose="00000400000000000000" pitchFamily="50" charset="0"/>
                </a:rPr>
                <a:t>Neal </a:t>
              </a:r>
              <a:r>
                <a:rPr lang="en-US" dirty="0">
                  <a:solidFill>
                    <a:srgbClr val="004A4D"/>
                  </a:solidFill>
                  <a:latin typeface="Gilmer Light" panose="00000400000000000000" pitchFamily="50" charset="0"/>
                </a:rPr>
                <a:t>Albritton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50318B-8BF7-4524-A6E8-547EB7B2976C}"/>
              </a:ext>
            </a:extLst>
          </p:cNvPr>
          <p:cNvGrpSpPr/>
          <p:nvPr/>
        </p:nvGrpSpPr>
        <p:grpSpPr>
          <a:xfrm>
            <a:off x="2128570" y="780420"/>
            <a:ext cx="1725852" cy="1312101"/>
            <a:chOff x="8590310" y="736800"/>
            <a:chExt cx="2546420" cy="19359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A37EA9-F51D-40BF-9425-15A25303D1DF}"/>
                </a:ext>
              </a:extLst>
            </p:cNvPr>
            <p:cNvSpPr txBox="1"/>
            <p:nvPr/>
          </p:nvSpPr>
          <p:spPr>
            <a:xfrm>
              <a:off x="8590310" y="736800"/>
              <a:ext cx="2546420" cy="544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4A4D"/>
                  </a:solidFill>
                  <a:latin typeface="Gilmer Light" panose="00000400000000000000" pitchFamily="50" charset="0"/>
                </a:rPr>
                <a:t>Liz</a:t>
              </a:r>
              <a:r>
                <a:rPr lang="en-US" dirty="0">
                  <a:solidFill>
                    <a:srgbClr val="004A4D"/>
                  </a:solidFill>
                  <a:latin typeface="Gilmer Light" panose="00000400000000000000" pitchFamily="50" charset="0"/>
                </a:rPr>
                <a:t> Hand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262906-3A4E-463D-82FA-209DBA79A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557" t="16952" r="13050" b="9652"/>
            <a:stretch/>
          </p:blipFill>
          <p:spPr>
            <a:xfrm>
              <a:off x="9064117" y="1326517"/>
              <a:ext cx="1349721" cy="1346232"/>
            </a:xfrm>
            <a:prstGeom prst="ellipse">
              <a:avLst/>
            </a:prstGeom>
            <a:ln w="25400" cap="rnd">
              <a:solidFill>
                <a:srgbClr val="417E77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D69F031-3E9F-6943-8191-55F60ADE4E42}"/>
              </a:ext>
            </a:extLst>
          </p:cNvPr>
          <p:cNvSpPr txBox="1"/>
          <p:nvPr/>
        </p:nvSpPr>
        <p:spPr>
          <a:xfrm>
            <a:off x="350856" y="2353950"/>
            <a:ext cx="198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17E77"/>
                </a:solidFill>
                <a:latin typeface="Gilmer Light" panose="00000400000000000000" pitchFamily="50" charset="0"/>
              </a:rPr>
              <a:t>AUM </a:t>
            </a:r>
          </a:p>
          <a:p>
            <a:r>
              <a:rPr lang="en-US" sz="1200" b="1" dirty="0">
                <a:solidFill>
                  <a:srgbClr val="417E77"/>
                </a:solidFill>
                <a:latin typeface="Gilmer Light" panose="00000400000000000000" pitchFamily="50" charset="0"/>
              </a:rPr>
              <a:t>GROWTH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D255B-6624-0241-9027-0A141B94870A}"/>
              </a:ext>
            </a:extLst>
          </p:cNvPr>
          <p:cNvSpPr txBox="1"/>
          <p:nvPr/>
        </p:nvSpPr>
        <p:spPr>
          <a:xfrm>
            <a:off x="5141467" y="2455444"/>
            <a:ext cx="2820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From $82M to $100M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99A0C8-1C83-CE4F-B86F-C94D74BB728A}"/>
              </a:ext>
            </a:extLst>
          </p:cNvPr>
          <p:cNvSpPr txBox="1"/>
          <p:nvPr/>
        </p:nvSpPr>
        <p:spPr>
          <a:xfrm>
            <a:off x="1214998" y="2461528"/>
            <a:ext cx="2820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rgbClr val="004A4D"/>
              </a:solidFill>
              <a:latin typeface="Gilmer Light" panose="000004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F056A-CF8E-7140-B6DD-184A04AD9A54}"/>
              </a:ext>
            </a:extLst>
          </p:cNvPr>
          <p:cNvSpPr txBox="1"/>
          <p:nvPr/>
        </p:nvSpPr>
        <p:spPr>
          <a:xfrm>
            <a:off x="8699272" y="2390758"/>
            <a:ext cx="282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Jan ‘20: $56 M</a:t>
            </a:r>
            <a:b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</a:br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Dec ‘21: $85M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E5E670-8F76-3E43-B80D-7586D4591FF9}"/>
              </a:ext>
            </a:extLst>
          </p:cNvPr>
          <p:cNvSpPr txBox="1"/>
          <p:nvPr/>
        </p:nvSpPr>
        <p:spPr>
          <a:xfrm>
            <a:off x="312160" y="3052005"/>
            <a:ext cx="198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17E77"/>
                </a:solidFill>
                <a:latin typeface="Gilmer Light" panose="00000400000000000000" pitchFamily="50" charset="0"/>
              </a:rPr>
              <a:t>REVENUE </a:t>
            </a:r>
          </a:p>
          <a:p>
            <a:r>
              <a:rPr lang="en-US" sz="1200" b="1" dirty="0">
                <a:solidFill>
                  <a:srgbClr val="417E77"/>
                </a:solidFill>
                <a:latin typeface="Gilmer Light" panose="00000400000000000000" pitchFamily="50" charset="0"/>
              </a:rPr>
              <a:t>GROWTH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93400B-7635-AA47-A85F-C71146A69917}"/>
              </a:ext>
            </a:extLst>
          </p:cNvPr>
          <p:cNvSpPr txBox="1"/>
          <p:nvPr/>
        </p:nvSpPr>
        <p:spPr>
          <a:xfrm>
            <a:off x="295073" y="3808210"/>
            <a:ext cx="1982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17E77"/>
                </a:solidFill>
                <a:latin typeface="Gilmer Light" panose="00000400000000000000" pitchFamily="50" charset="0"/>
              </a:rPr>
              <a:t>DAYS OFF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B08644-7E0A-524F-A68B-D796841268AA}"/>
              </a:ext>
            </a:extLst>
          </p:cNvPr>
          <p:cNvSpPr txBox="1"/>
          <p:nvPr/>
        </p:nvSpPr>
        <p:spPr>
          <a:xfrm>
            <a:off x="295073" y="4464784"/>
            <a:ext cx="1982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17E77"/>
                </a:solidFill>
                <a:latin typeface="Gilmer Light" panose="00000400000000000000" pitchFamily="50" charset="0"/>
              </a:rPr>
              <a:t>HRS/WK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6FD66A-C538-F04D-892D-254863781116}"/>
              </a:ext>
            </a:extLst>
          </p:cNvPr>
          <p:cNvSpPr txBox="1"/>
          <p:nvPr/>
        </p:nvSpPr>
        <p:spPr>
          <a:xfrm>
            <a:off x="313931" y="5106093"/>
            <a:ext cx="1190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17E77"/>
                </a:solidFill>
                <a:latin typeface="Gilmer Light" panose="00000400000000000000" pitchFamily="50" charset="0"/>
              </a:rPr>
              <a:t>QOL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95C628-79E0-B44D-A56B-1B62F906CD77}"/>
              </a:ext>
            </a:extLst>
          </p:cNvPr>
          <p:cNvSpPr txBox="1"/>
          <p:nvPr/>
        </p:nvSpPr>
        <p:spPr>
          <a:xfrm>
            <a:off x="5488339" y="5079421"/>
            <a:ext cx="204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Hit weight goal of 215 </a:t>
            </a:r>
            <a:r>
              <a:rPr lang="en-US" sz="1200" dirty="0" err="1">
                <a:solidFill>
                  <a:srgbClr val="004A4D"/>
                </a:solidFill>
                <a:latin typeface="Gilmer Light" panose="00000400000000000000" pitchFamily="50" charset="0"/>
              </a:rPr>
              <a:t>lbs</a:t>
            </a:r>
            <a:endParaRPr lang="en-US" sz="1200" dirty="0">
              <a:solidFill>
                <a:srgbClr val="004A4D"/>
              </a:solidFill>
              <a:latin typeface="Gilmer Light" panose="00000400000000000000" pitchFamily="50" charset="0"/>
            </a:endParaRPr>
          </a:p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Calm, collected &amp; happy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D48F72-2538-AC48-80C8-F572BC8D8D25}"/>
              </a:ext>
            </a:extLst>
          </p:cNvPr>
          <p:cNvSpPr txBox="1"/>
          <p:nvPr/>
        </p:nvSpPr>
        <p:spPr>
          <a:xfrm>
            <a:off x="8661110" y="5062747"/>
            <a:ext cx="305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Bought new family home </a:t>
            </a:r>
            <a:b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</a:br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Transformed life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D8BE2-F51D-4A17-8183-4D2DAA2067C6}"/>
              </a:ext>
            </a:extLst>
          </p:cNvPr>
          <p:cNvSpPr txBox="1"/>
          <p:nvPr/>
        </p:nvSpPr>
        <p:spPr>
          <a:xfrm>
            <a:off x="5060916" y="4468477"/>
            <a:ext cx="2820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Nearing 30-hr week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B3606-E1B2-40E2-B816-90F44FB3CD0C}"/>
              </a:ext>
            </a:extLst>
          </p:cNvPr>
          <p:cNvSpPr txBox="1"/>
          <p:nvPr/>
        </p:nvSpPr>
        <p:spPr>
          <a:xfrm>
            <a:off x="8659340" y="4376235"/>
            <a:ext cx="282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30 hours </a:t>
            </a:r>
          </a:p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(down from 45-50!)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D8926E-8CF4-4F21-A597-DF389444150B}"/>
              </a:ext>
            </a:extLst>
          </p:cNvPr>
          <p:cNvSpPr txBox="1"/>
          <p:nvPr/>
        </p:nvSpPr>
        <p:spPr>
          <a:xfrm>
            <a:off x="1225740" y="3292353"/>
            <a:ext cx="2820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rgbClr val="004A4D"/>
              </a:solidFill>
              <a:latin typeface="Gilmer Light" panose="000004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9E8B9-F138-476E-8871-F018FD1AB7FC}"/>
              </a:ext>
            </a:extLst>
          </p:cNvPr>
          <p:cNvSpPr txBox="1"/>
          <p:nvPr/>
        </p:nvSpPr>
        <p:spPr>
          <a:xfrm>
            <a:off x="8749714" y="3765931"/>
            <a:ext cx="282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 No client mtgs: June-Aug</a:t>
            </a:r>
            <a:b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</a:br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Started Fridays off</a:t>
            </a:r>
          </a:p>
          <a:p>
            <a:pPr algn="ctr"/>
            <a:endParaRPr lang="en-US" sz="1200" dirty="0">
              <a:solidFill>
                <a:srgbClr val="004A4D"/>
              </a:solidFill>
              <a:latin typeface="Gilmer Light" panose="000004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5F9845-5BD4-4F86-B02D-76437C47BB18}"/>
              </a:ext>
            </a:extLst>
          </p:cNvPr>
          <p:cNvSpPr txBox="1"/>
          <p:nvPr/>
        </p:nvSpPr>
        <p:spPr>
          <a:xfrm>
            <a:off x="5123752" y="3742804"/>
            <a:ext cx="282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60 Days OO</a:t>
            </a:r>
            <a:b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</a:br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½ Day Fridays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7AB5D6-E31A-4F0B-BB3A-9C20F7C30F60}"/>
              </a:ext>
            </a:extLst>
          </p:cNvPr>
          <p:cNvSpPr txBox="1"/>
          <p:nvPr/>
        </p:nvSpPr>
        <p:spPr>
          <a:xfrm>
            <a:off x="5218779" y="3148031"/>
            <a:ext cx="282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  <a:cs typeface="Calibri Light" panose="020F0302020204030204" pitchFamily="34" charset="0"/>
              </a:rPr>
              <a:t>$1.0M to $1.3M</a:t>
            </a:r>
            <a:b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  <a:cs typeface="Calibri Light" panose="020F0302020204030204" pitchFamily="34" charset="0"/>
              </a:rPr>
            </a:br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  <a:cs typeface="Calibri Light" panose="020F0302020204030204" pitchFamily="34" charset="0"/>
              </a:rPr>
              <a:t>(profit margin 28%)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6BB6BC-0EA2-4AFF-9831-F39436B04C5A}"/>
              </a:ext>
            </a:extLst>
          </p:cNvPr>
          <p:cNvSpPr txBox="1"/>
          <p:nvPr/>
        </p:nvSpPr>
        <p:spPr>
          <a:xfrm>
            <a:off x="8708667" y="3050041"/>
            <a:ext cx="282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2019: $366K</a:t>
            </a:r>
          </a:p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2021: $635K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A252CD-D6A6-4570-835A-F1A1A66FD8A1}"/>
              </a:ext>
            </a:extLst>
          </p:cNvPr>
          <p:cNvGrpSpPr/>
          <p:nvPr/>
        </p:nvGrpSpPr>
        <p:grpSpPr>
          <a:xfrm>
            <a:off x="9154514" y="758253"/>
            <a:ext cx="1725852" cy="1309487"/>
            <a:chOff x="8465768" y="705273"/>
            <a:chExt cx="2546420" cy="193209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10CE74E-B558-43D6-88DF-98EF0E6DB444}"/>
                </a:ext>
              </a:extLst>
            </p:cNvPr>
            <p:cNvSpPr txBox="1"/>
            <p:nvPr/>
          </p:nvSpPr>
          <p:spPr>
            <a:xfrm>
              <a:off x="8465768" y="705273"/>
              <a:ext cx="2546420" cy="544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4A4D"/>
                  </a:solidFill>
                  <a:latin typeface="Gilmer Light" panose="00000400000000000000" pitchFamily="50" charset="0"/>
                </a:rPr>
                <a:t>Virg</a:t>
              </a:r>
              <a:r>
                <a:rPr lang="en-US" dirty="0">
                  <a:solidFill>
                    <a:srgbClr val="004A4D"/>
                  </a:solidFill>
                  <a:latin typeface="Gilmer Light" panose="00000400000000000000" pitchFamily="50" charset="0"/>
                </a:rPr>
                <a:t> Cristobal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0AF17AA-0AC6-4959-9432-E999CA7B1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506" b="36540"/>
            <a:stretch/>
          </p:blipFill>
          <p:spPr>
            <a:xfrm>
              <a:off x="9064117" y="1291132"/>
              <a:ext cx="1349721" cy="1346231"/>
            </a:xfrm>
            <a:prstGeom prst="ellipse">
              <a:avLst/>
            </a:prstGeom>
            <a:ln w="25400" cap="rnd">
              <a:solidFill>
                <a:srgbClr val="417E77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7AE0C3E-FD61-40B7-9B99-16DAAF417803}"/>
              </a:ext>
            </a:extLst>
          </p:cNvPr>
          <p:cNvSpPr txBox="1"/>
          <p:nvPr/>
        </p:nvSpPr>
        <p:spPr>
          <a:xfrm>
            <a:off x="6906080" y="2459068"/>
            <a:ext cx="2820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04A4D"/>
              </a:solidFill>
              <a:latin typeface="Gilmer Light" panose="00000400000000000000" pitchFamily="50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4F9099-56A5-4D59-B87B-8A3475C4B824}"/>
              </a:ext>
            </a:extLst>
          </p:cNvPr>
          <p:cNvSpPr txBox="1"/>
          <p:nvPr/>
        </p:nvSpPr>
        <p:spPr>
          <a:xfrm>
            <a:off x="6770700" y="3274968"/>
            <a:ext cx="2820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rgbClr val="004A4D"/>
              </a:solidFill>
              <a:latin typeface="Gilmer Light" panose="000004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0025A15-FB23-43EC-9CCF-989B82CEE94D}"/>
              </a:ext>
            </a:extLst>
          </p:cNvPr>
          <p:cNvSpPr/>
          <p:nvPr/>
        </p:nvSpPr>
        <p:spPr>
          <a:xfrm>
            <a:off x="-49501" y="5632287"/>
            <a:ext cx="12231139" cy="12257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F01F6A-D660-4BF4-9197-9399FBA3837E}"/>
              </a:ext>
            </a:extLst>
          </p:cNvPr>
          <p:cNvSpPr txBox="1"/>
          <p:nvPr/>
        </p:nvSpPr>
        <p:spPr>
          <a:xfrm>
            <a:off x="265142" y="5810487"/>
            <a:ext cx="1982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17E77"/>
                </a:solidFill>
                <a:latin typeface="Gilmer Light" panose="00000400000000000000" pitchFamily="50" charset="0"/>
              </a:rPr>
              <a:t>BIG WINS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A86E8D-6908-4C49-B149-A8CAA9E8FE8B}"/>
              </a:ext>
            </a:extLst>
          </p:cNvPr>
          <p:cNvSpPr txBox="1"/>
          <p:nvPr/>
        </p:nvSpPr>
        <p:spPr>
          <a:xfrm>
            <a:off x="5218779" y="5673609"/>
            <a:ext cx="282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2021: Year of vision</a:t>
            </a:r>
          </a:p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2022: Year of growth</a:t>
            </a:r>
          </a:p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60 Ideal clients per advisor</a:t>
            </a:r>
          </a:p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Implemented surges</a:t>
            </a:r>
          </a:p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Launched new website &amp; video</a:t>
            </a:r>
          </a:p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Segmented client service levels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66F662-23FF-4097-B0E7-CE463DF9E863}"/>
              </a:ext>
            </a:extLst>
          </p:cNvPr>
          <p:cNvSpPr txBox="1"/>
          <p:nvPr/>
        </p:nvSpPr>
        <p:spPr>
          <a:xfrm>
            <a:off x="9000387" y="5846334"/>
            <a:ext cx="2290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65052"/>
                </a:solidFill>
                <a:effectLst/>
                <a:latin typeface="Gilmer Light" panose="00000400000000000000" pitchFamily="50" charset="0"/>
              </a:rPr>
              <a:t>EBOC ‘19: 35% - </a:t>
            </a:r>
            <a:r>
              <a:rPr lang="en-US" sz="1200" dirty="0">
                <a:solidFill>
                  <a:srgbClr val="065052"/>
                </a:solidFill>
                <a:latin typeface="Gilmer Light" panose="00000400000000000000" pitchFamily="50" charset="0"/>
              </a:rPr>
              <a:t>‘</a:t>
            </a:r>
            <a:r>
              <a:rPr lang="en-US" sz="1200" dirty="0">
                <a:solidFill>
                  <a:srgbClr val="065052"/>
                </a:solidFill>
                <a:effectLst/>
                <a:latin typeface="Gilmer Light" panose="00000400000000000000" pitchFamily="50" charset="0"/>
              </a:rPr>
              <a:t>21: 77%</a:t>
            </a:r>
          </a:p>
          <a:p>
            <a:pPr algn="ctr"/>
            <a:r>
              <a:rPr lang="en-US" sz="1200" dirty="0">
                <a:solidFill>
                  <a:srgbClr val="065052"/>
                </a:solidFill>
                <a:latin typeface="Gilmer Light" panose="00000400000000000000" pitchFamily="50" charset="0"/>
              </a:rPr>
              <a:t>Left B/D, went </a:t>
            </a:r>
            <a:r>
              <a:rPr lang="en-US" sz="1200" dirty="0" err="1">
                <a:solidFill>
                  <a:srgbClr val="065052"/>
                </a:solidFill>
                <a:latin typeface="Gilmer Light" panose="00000400000000000000" pitchFamily="50" charset="0"/>
              </a:rPr>
              <a:t>Indep</a:t>
            </a:r>
            <a:r>
              <a:rPr lang="en-US" sz="1200" dirty="0">
                <a:solidFill>
                  <a:srgbClr val="065052"/>
                </a:solidFill>
                <a:latin typeface="Gilmer Light" panose="00000400000000000000" pitchFamily="50" charset="0"/>
              </a:rPr>
              <a:t> RIA</a:t>
            </a:r>
          </a:p>
          <a:p>
            <a:pPr algn="ctr"/>
            <a:r>
              <a:rPr lang="en-US" sz="1200" dirty="0">
                <a:solidFill>
                  <a:srgbClr val="065052"/>
                </a:solidFill>
                <a:effectLst/>
                <a:latin typeface="Gilmer Light" panose="00000400000000000000" pitchFamily="50" charset="0"/>
              </a:rPr>
              <a:t>Raised fees to market value</a:t>
            </a:r>
          </a:p>
          <a:p>
            <a:pPr algn="ctr"/>
            <a:r>
              <a:rPr lang="en-US" sz="1200" dirty="0">
                <a:solidFill>
                  <a:srgbClr val="065052"/>
                </a:solidFill>
                <a:latin typeface="Gilmer Light" panose="00000400000000000000" pitchFamily="50" charset="0"/>
              </a:rPr>
              <a:t>Focused niche: tech w/stock </a:t>
            </a:r>
            <a:endParaRPr lang="en-US" sz="1200" dirty="0">
              <a:solidFill>
                <a:srgbClr val="065052"/>
              </a:solidFill>
              <a:effectLst/>
              <a:latin typeface="Gilmer Light" panose="00000400000000000000" pitchFamily="50" charset="0"/>
            </a:endParaRPr>
          </a:p>
          <a:p>
            <a:pPr algn="ctr"/>
            <a:endParaRPr lang="en-US" sz="1200" b="1" dirty="0">
              <a:solidFill>
                <a:srgbClr val="004A4D"/>
              </a:solidFill>
              <a:latin typeface="Gilmer Light" panose="00000400000000000000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487B8D-A994-4E97-B917-03CD369899D1}"/>
              </a:ext>
            </a:extLst>
          </p:cNvPr>
          <p:cNvSpPr txBox="1"/>
          <p:nvPr/>
        </p:nvSpPr>
        <p:spPr>
          <a:xfrm>
            <a:off x="2015252" y="4968413"/>
            <a:ext cx="204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Major mindset shift</a:t>
            </a:r>
          </a:p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For the black sheep of the industry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FA829F-795F-44B2-B0F2-593A9F19D8F3}"/>
              </a:ext>
            </a:extLst>
          </p:cNvPr>
          <p:cNvSpPr txBox="1"/>
          <p:nvPr/>
        </p:nvSpPr>
        <p:spPr>
          <a:xfrm>
            <a:off x="1673924" y="5693807"/>
            <a:ext cx="2820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Set minimum fee</a:t>
            </a:r>
          </a:p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Perfecting surges</a:t>
            </a:r>
          </a:p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Succession deal </a:t>
            </a:r>
          </a:p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Shifting to specialist practice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0D70D98-88F1-4DF2-9247-6A518BF22DAB}"/>
              </a:ext>
            </a:extLst>
          </p:cNvPr>
          <p:cNvSpPr txBox="1"/>
          <p:nvPr/>
        </p:nvSpPr>
        <p:spPr>
          <a:xfrm>
            <a:off x="1629811" y="2435809"/>
            <a:ext cx="2820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From $136M to $169M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CE0C21-C1C4-4E82-BA12-2971F19279E1}"/>
              </a:ext>
            </a:extLst>
          </p:cNvPr>
          <p:cNvSpPr txBox="1"/>
          <p:nvPr/>
        </p:nvSpPr>
        <p:spPr>
          <a:xfrm>
            <a:off x="1673924" y="3153537"/>
            <a:ext cx="2820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$880K to $1.22M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BBDD46-FCEF-44D0-A7D9-B71AEA26373A}"/>
              </a:ext>
            </a:extLst>
          </p:cNvPr>
          <p:cNvSpPr txBox="1"/>
          <p:nvPr/>
        </p:nvSpPr>
        <p:spPr>
          <a:xfrm>
            <a:off x="1562990" y="3636654"/>
            <a:ext cx="282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Fridays Off</a:t>
            </a:r>
          </a:p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2 Week-long Family Vacations</a:t>
            </a:r>
          </a:p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Closed office 12/24-12/31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57A4120-A707-4A77-9859-BFC4A8A86601}"/>
              </a:ext>
            </a:extLst>
          </p:cNvPr>
          <p:cNvSpPr txBox="1"/>
          <p:nvPr/>
        </p:nvSpPr>
        <p:spPr>
          <a:xfrm>
            <a:off x="1496939" y="4489897"/>
            <a:ext cx="2820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A4D"/>
                </a:solidFill>
                <a:latin typeface="Gilmer Light" panose="00000400000000000000" pitchFamily="50" charset="0"/>
              </a:rPr>
              <a:t>32 hours</a:t>
            </a:r>
          </a:p>
        </p:txBody>
      </p:sp>
    </p:spTree>
    <p:extLst>
      <p:ext uri="{BB962C8B-B14F-4D97-AF65-F5344CB8AC3E}">
        <p14:creationId xmlns:p14="http://schemas.microsoft.com/office/powerpoint/2010/main" val="225906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unning on a track&#10;&#10;Description automatically generated with low confidence">
            <a:extLst>
              <a:ext uri="{FF2B5EF4-FFF2-40B4-BE49-F238E27FC236}">
                <a16:creationId xmlns:a16="http://schemas.microsoft.com/office/drawing/2014/main" id="{6BF33E65-A817-4075-A815-9E96E371E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47" t="20446" r="18306" b="10380"/>
          <a:stretch/>
        </p:blipFill>
        <p:spPr>
          <a:xfrm>
            <a:off x="6379534" y="-18639"/>
            <a:ext cx="581246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D68A94-7D14-46CB-B458-F7CCA5FB191E}"/>
              </a:ext>
            </a:extLst>
          </p:cNvPr>
          <p:cNvSpPr txBox="1"/>
          <p:nvPr/>
        </p:nvSpPr>
        <p:spPr>
          <a:xfrm>
            <a:off x="481414" y="405924"/>
            <a:ext cx="5614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D17346"/>
                </a:solidFill>
                <a:latin typeface="Gilmer Light" panose="00000400000000000000" pitchFamily="50" charset="0"/>
              </a:rPr>
              <a:t>Survey Results</a:t>
            </a:r>
          </a:p>
          <a:p>
            <a:r>
              <a:rPr lang="en-US" sz="4800" dirty="0">
                <a:solidFill>
                  <a:srgbClr val="D17346"/>
                </a:solidFill>
                <a:latin typeface="Gilmer Light" panose="00000400000000000000" pitchFamily="50" charset="0"/>
              </a:rPr>
              <a:t>&amp; Winners….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0E9130-8363-4853-BBF5-35EBD71119C0}"/>
              </a:ext>
            </a:extLst>
          </p:cNvPr>
          <p:cNvCxnSpPr>
            <a:cxnSpLocks/>
          </p:cNvCxnSpPr>
          <p:nvPr/>
        </p:nvCxnSpPr>
        <p:spPr>
          <a:xfrm>
            <a:off x="437348" y="581972"/>
            <a:ext cx="0" cy="1209090"/>
          </a:xfrm>
          <a:prstGeom prst="line">
            <a:avLst/>
          </a:prstGeom>
          <a:ln w="76200">
            <a:solidFill>
              <a:srgbClr val="56A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6DF03BE-CB2D-4941-9097-975227F8AB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6748">
            <a:off x="3995973" y="3768327"/>
            <a:ext cx="1540518" cy="1540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73408D-80E0-45F7-8BA7-91AEF3D298EE}"/>
              </a:ext>
            </a:extLst>
          </p:cNvPr>
          <p:cNvSpPr txBox="1"/>
          <p:nvPr/>
        </p:nvSpPr>
        <p:spPr>
          <a:xfrm>
            <a:off x="3601196" y="4346929"/>
            <a:ext cx="233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D173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mer Light" panose="00000400000000000000" pitchFamily="50" charset="0"/>
              </a:rPr>
              <a:t>Learning</a:t>
            </a:r>
            <a:r>
              <a:rPr lang="en-US" sz="2800" b="1" dirty="0">
                <a:solidFill>
                  <a:srgbClr val="D173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mer Light" panose="00000400000000000000" pitchFamily="50" charset="0"/>
              </a:rPr>
              <a:t> Lab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455B9-01C8-4EEB-94A1-90A2E6B56BFB}"/>
              </a:ext>
            </a:extLst>
          </p:cNvPr>
          <p:cNvSpPr txBox="1"/>
          <p:nvPr/>
        </p:nvSpPr>
        <p:spPr>
          <a:xfrm>
            <a:off x="1169580" y="2147777"/>
            <a:ext cx="4482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World Class NPS scores (thank you!)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#1 Challenge: Focus (overwhelm)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What did we learn?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B319B0-8ADD-49B5-AD77-C5A497E94E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88" t="2216" r="23191" b="4788"/>
          <a:stretch/>
        </p:blipFill>
        <p:spPr>
          <a:xfrm rot="21229685">
            <a:off x="585170" y="3217738"/>
            <a:ext cx="2346033" cy="28763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4E5F64-C7FF-4F3F-B035-E351204760A6}"/>
              </a:ext>
            </a:extLst>
          </p:cNvPr>
          <p:cNvSpPr txBox="1"/>
          <p:nvPr/>
        </p:nvSpPr>
        <p:spPr>
          <a:xfrm>
            <a:off x="2829747" y="4346929"/>
            <a:ext cx="133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A7D8D5"/>
                </a:solidFill>
              </a:rPr>
              <a:t>&amp;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92446448-7D92-5F4E-86AA-D4ED6166B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7900" y="499146"/>
            <a:ext cx="3884183" cy="47731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AB5D92-6888-FD48-BD83-7F324671E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3" y="5925064"/>
            <a:ext cx="12192000" cy="923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11A577-B1D7-8E40-B775-41A7EA62C7C2}"/>
              </a:ext>
            </a:extLst>
          </p:cNvPr>
          <p:cNvSpPr txBox="1"/>
          <p:nvPr/>
        </p:nvSpPr>
        <p:spPr>
          <a:xfrm>
            <a:off x="8025937" y="1594441"/>
            <a:ext cx="3167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17E77"/>
                </a:solidFill>
              </a:rPr>
              <a:t>70-100 = WORLD CLASS</a:t>
            </a:r>
            <a:br>
              <a:rPr lang="en-US" b="1" dirty="0">
                <a:solidFill>
                  <a:srgbClr val="417E77"/>
                </a:solidFill>
              </a:rPr>
            </a:br>
            <a:r>
              <a:rPr lang="en-US" sz="1200" i="1" dirty="0">
                <a:solidFill>
                  <a:srgbClr val="417E77"/>
                </a:solidFill>
              </a:rPr>
              <a:t>(and we’re committed to </a:t>
            </a:r>
            <a:br>
              <a:rPr lang="en-US" sz="1200" i="1" dirty="0">
                <a:solidFill>
                  <a:srgbClr val="417E77"/>
                </a:solidFill>
              </a:rPr>
            </a:br>
            <a:r>
              <a:rPr lang="en-US" sz="1200" i="1" dirty="0">
                <a:solidFill>
                  <a:srgbClr val="417E77"/>
                </a:solidFill>
              </a:rPr>
              <a:t>continuous improvement)</a:t>
            </a:r>
          </a:p>
        </p:txBody>
      </p:sp>
    </p:spTree>
    <p:extLst>
      <p:ext uri="{BB962C8B-B14F-4D97-AF65-F5344CB8AC3E}">
        <p14:creationId xmlns:p14="http://schemas.microsoft.com/office/powerpoint/2010/main" val="118565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06AB4-577E-6E40-9FAE-07A01E89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55" y="14258"/>
            <a:ext cx="12191999" cy="684374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DD513367-0079-5043-934D-E120F3DB154A}"/>
              </a:ext>
            </a:extLst>
          </p:cNvPr>
          <p:cNvSpPr txBox="1">
            <a:spLocks/>
          </p:cNvSpPr>
          <p:nvPr/>
        </p:nvSpPr>
        <p:spPr>
          <a:xfrm rot="16200000">
            <a:off x="8377889" y="2951460"/>
            <a:ext cx="7119019" cy="969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rgbClr val="10253F"/>
                </a:solidFill>
                <a:latin typeface="Gilmer Ligh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800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Limitless </a:t>
            </a:r>
            <a:r>
              <a:rPr lang="en-US" sz="5800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460315588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34261E"/>
      </a:dk2>
      <a:lt2>
        <a:srgbClr val="E6E2E8"/>
      </a:lt2>
      <a:accent1>
        <a:srgbClr val="6DB243"/>
      </a:accent1>
      <a:accent2>
        <a:srgbClr val="94AB36"/>
      </a:accent2>
      <a:accent3>
        <a:srgbClr val="B89F45"/>
      </a:accent3>
      <a:accent4>
        <a:srgbClr val="B46638"/>
      </a:accent4>
      <a:accent5>
        <a:srgbClr val="C64A51"/>
      </a:accent5>
      <a:accent6>
        <a:srgbClr val="B43872"/>
      </a:accent6>
      <a:hlink>
        <a:srgbClr val="BF4E3F"/>
      </a:hlink>
      <a:folHlink>
        <a:srgbClr val="7F7F7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22329</TotalTime>
  <Words>332</Words>
  <Application>Microsoft Office PowerPoint</Application>
  <PresentationFormat>Widescreen</PresentationFormat>
  <Paragraphs>71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Calibri</vt:lpstr>
      <vt:lpstr>Gilmer Light</vt:lpstr>
      <vt:lpstr>Minion Pro</vt:lpstr>
      <vt:lpstr>ShapesVTI</vt:lpstr>
      <vt:lpstr>PowerPoint Presentation</vt:lpstr>
      <vt:lpstr>PowerPoint Presentation</vt:lpstr>
      <vt:lpstr>SUCCESS Spotlights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8, 2021 Limitless Coaching  Call</dc:title>
  <dc:creator>Natalie Bergsma</dc:creator>
  <cp:lastModifiedBy>Allison</cp:lastModifiedBy>
  <cp:revision>301</cp:revision>
  <dcterms:created xsi:type="dcterms:W3CDTF">2021-01-31T21:34:24Z</dcterms:created>
  <dcterms:modified xsi:type="dcterms:W3CDTF">2021-12-13T17:49:55Z</dcterms:modified>
</cp:coreProperties>
</file>